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6" r:id="rId5"/>
    <p:sldId id="267" r:id="rId6"/>
    <p:sldId id="260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_____Microsoft_Excel3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14300" prst="artDeco"/>
            </a:sp3d>
          </c:spPr>
          <c:explosion val="25"/>
          <c:dLbls>
            <c:dLbl>
              <c:idx val="0"/>
              <c:layout>
                <c:manualLayout>
                  <c:x val="-1.5333848813312583E-2"/>
                  <c:y val="8.8598971602415186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5889089080919291E-2"/>
                  <c:y val="3.6722263772293193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2.8995867460749437E-2"/>
                  <c:y val="5.4606125324790478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3.8110740568685623E-2"/>
                  <c:y val="-5.6321454456900602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7.0898861689240103E-3"/>
                  <c:y val="-2.2707224868539586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4.8348668823172972E-2"/>
                  <c:y val="1.2311708187852542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 i="0" baseline="0"/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в ДОО</c:v>
                </c:pt>
                <c:pt idx="1">
                  <c:v>в ОО на уровне начального образования</c:v>
                </c:pt>
                <c:pt idx="2">
                  <c:v>в ОО на уровне основного общего образования </c:v>
                </c:pt>
                <c:pt idx="3">
                  <c:v>в ОО на уровне среднего общего образования </c:v>
                </c:pt>
                <c:pt idx="4">
                  <c:v>в ОО на уровне среднего профессионального образования</c:v>
                </c:pt>
                <c:pt idx="5">
                  <c:v>в ОО на уровне высшего образования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120</c:v>
                </c:pt>
                <c:pt idx="1">
                  <c:v>181</c:v>
                </c:pt>
                <c:pt idx="2">
                  <c:v>129</c:v>
                </c:pt>
                <c:pt idx="3">
                  <c:v>4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57541160499017541"/>
          <c:y val="0.17338955702291745"/>
          <c:w val="0.41554891025571078"/>
          <c:h val="0.77825704784746152"/>
        </c:manualLayout>
      </c:layout>
      <c:overlay val="0"/>
      <c:txPr>
        <a:bodyPr/>
        <a:lstStyle/>
        <a:p>
          <a:pPr>
            <a:defRPr kern="100" spc="-150" baseline="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2200" baseline="0" dirty="0" smtClean="0">
                <a:latin typeface="Arial Narrow" panose="020B0606020202030204" pitchFamily="34" charset="0"/>
              </a:rPr>
              <a:t>Количество детей с РАС в психолого-педагогическом сопровождении, </a:t>
            </a:r>
            <a:r>
              <a:rPr lang="ru-RU" sz="2200" b="0" baseline="0" dirty="0" smtClean="0">
                <a:latin typeface="Arial Narrow" panose="020B0606020202030204" pitchFamily="34" charset="0"/>
              </a:rPr>
              <a:t>в </a:t>
            </a:r>
            <a:r>
              <a:rPr lang="ru-RU" sz="2200" b="0" baseline="0" dirty="0" err="1" smtClean="0">
                <a:latin typeface="Arial Narrow" panose="020B0606020202030204" pitchFamily="34" charset="0"/>
              </a:rPr>
              <a:t>абс</a:t>
            </a:r>
            <a:r>
              <a:rPr lang="ru-RU" sz="2200" b="0" baseline="0" dirty="0" smtClean="0">
                <a:latin typeface="Arial Narrow" panose="020B0606020202030204" pitchFamily="34" charset="0"/>
              </a:rPr>
              <a:t>. значениях </a:t>
            </a:r>
            <a:endParaRPr lang="ru-RU" sz="2200" b="0" baseline="0" dirty="0">
              <a:latin typeface="Arial Narrow" panose="020B0606020202030204" pitchFamily="34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"/>
          <c:y val="0.16093718271378551"/>
          <c:w val="0.71607826403126928"/>
          <c:h val="0.8121992511276159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педагог-психолог</c:v>
                </c:pt>
              </c:strCache>
            </c:strRef>
          </c:tx>
          <c:spPr>
            <a:ln w="28575"/>
            <a:scene3d>
              <a:camera prst="orthographicFront"/>
              <a:lightRig rig="threePt" dir="t"/>
            </a:scene3d>
            <a:sp3d prstMaterial="translucentPowder">
              <a:bevelT w="203200" h="50800" prst="softRound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 i="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кол-во детей с РАС, получающих сопровождение специалистов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388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учитель-дефектолог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 prstMaterial="translucentPowder">
              <a:bevelT w="203200" h="50800" prst="softRound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 i="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кол-во детей с РАС, получающих сопровождение специалистов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268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учитель-логопед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 prstMaterial="softEdge">
              <a:bevelT w="127000" prst="artDeco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 i="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кол-во детей с РАС, получающих сопровождение специалистов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307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социальный педагог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 prstMaterial="translucentPowder">
              <a:bevelT w="203200" h="50800" prst="softRound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 i="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кол-во детей с РАС, получающих сопровождение специалистов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302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тьютор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 prstMaterial="softEdge">
              <a:bevelT w="127000" prst="artDeco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 i="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кол-во детей с РАС, получающих сопровождение специалистов</c:v>
                </c:pt>
              </c:strCache>
            </c:strRef>
          </c:cat>
          <c:val>
            <c:numRef>
              <c:f>Лист1!$F$2</c:f>
              <c:numCache>
                <c:formatCode>General</c:formatCode>
                <c:ptCount val="1"/>
                <c:pt idx="0">
                  <c:v>93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ассистент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 i="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кол-во детей с РАС, получающих сопровождение специалистов</c:v>
                </c:pt>
              </c:strCache>
            </c:strRef>
          </c:cat>
          <c:val>
            <c:numRef>
              <c:f>Лист1!$G$2</c:f>
              <c:numCache>
                <c:formatCode>General</c:formatCode>
                <c:ptCount val="1"/>
                <c:pt idx="0">
                  <c:v>21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855892064"/>
        <c:axId val="-1855891520"/>
      </c:barChart>
      <c:catAx>
        <c:axId val="-1855892064"/>
        <c:scaling>
          <c:orientation val="minMax"/>
        </c:scaling>
        <c:delete val="1"/>
        <c:axPos val="b"/>
        <c:numFmt formatCode="General" sourceLinked="0"/>
        <c:majorTickMark val="none"/>
        <c:minorTickMark val="none"/>
        <c:tickLblPos val="none"/>
        <c:crossAx val="-1855891520"/>
        <c:crosses val="autoZero"/>
        <c:auto val="1"/>
        <c:lblAlgn val="ctr"/>
        <c:lblOffset val="100"/>
        <c:noMultiLvlLbl val="0"/>
      </c:catAx>
      <c:valAx>
        <c:axId val="-185589152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one"/>
        <c:crossAx val="-18558920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0858171938695391"/>
          <c:y val="0.23150440606036596"/>
          <c:w val="0.28214298321317238"/>
          <c:h val="0.56864302441893688"/>
        </c:manualLayout>
      </c:layout>
      <c:overlay val="0"/>
      <c:txPr>
        <a:bodyPr/>
        <a:lstStyle/>
        <a:p>
          <a:pPr>
            <a:defRPr b="1" i="0" baseline="0">
              <a:latin typeface="Arial Narrow" panose="020B0606020202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ru-RU" sz="1900" baseline="0" dirty="0" smtClean="0">
                <a:latin typeface="Arial Narrow" panose="020B0606020202030204" pitchFamily="34" charset="0"/>
              </a:rPr>
              <a:t>Численность специалистов, работающих с детьми с РАС, прошедших курсы повышения квалификации и нуждающихся в прохождении соответствующих курсов, </a:t>
            </a:r>
            <a:r>
              <a:rPr lang="ru-RU" sz="1900" b="0" baseline="0" dirty="0" smtClean="0">
                <a:latin typeface="Arial Narrow" panose="020B0606020202030204" pitchFamily="34" charset="0"/>
              </a:rPr>
              <a:t>в </a:t>
            </a:r>
            <a:r>
              <a:rPr lang="ru-RU" sz="1900" b="0" baseline="0" dirty="0" err="1" smtClean="0">
                <a:latin typeface="Arial Narrow" panose="020B0606020202030204" pitchFamily="34" charset="0"/>
              </a:rPr>
              <a:t>абс</a:t>
            </a:r>
            <a:r>
              <a:rPr lang="ru-RU" sz="1900" b="0" baseline="0" dirty="0" smtClean="0">
                <a:latin typeface="Arial Narrow" panose="020B0606020202030204" pitchFamily="34" charset="0"/>
              </a:rPr>
              <a:t>. значениях</a:t>
            </a:r>
            <a:endParaRPr lang="ru-RU" sz="1900" b="0" baseline="0" dirty="0">
              <a:latin typeface="Arial Narrow" panose="020B0606020202030204" pitchFamily="34" charset="0"/>
            </a:endParaRPr>
          </a:p>
        </c:rich>
      </c:tx>
      <c:layout>
        <c:manualLayout>
          <c:xMode val="edge"/>
          <c:yMode val="edge"/>
          <c:x val="0.13115611347997719"/>
          <c:y val="5.3511491487459352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1.5772863539100894E-2"/>
          <c:y val="0.18668203010626969"/>
          <c:w val="0.69814679579414396"/>
          <c:h val="0.6040045200707876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воспитатель</c:v>
                </c:pt>
              </c:strCache>
            </c:strRef>
          </c:tx>
          <c:spPr>
            <a:ln w="28575"/>
            <a:scene3d>
              <a:camera prst="orthographicFront"/>
              <a:lightRig rig="threePt" dir="t"/>
            </a:scene3d>
            <a:sp3d prstMaterial="translucentPowder">
              <a:bevelT w="203200" h="50800" prst="softRound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 i="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кол-во специалистов, прошедших курсы</c:v>
                </c:pt>
                <c:pt idx="1">
                  <c:v>кол-во специалистов, нуждающихся в курсах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64</c:v>
                </c:pt>
                <c:pt idx="1">
                  <c:v>56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учитель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 prstMaterial="translucentPowder">
              <a:bevelT w="203200" h="50800" prst="softRound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 i="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кол-во специалистов, прошедших курсы</c:v>
                </c:pt>
                <c:pt idx="1">
                  <c:v>кол-во специалистов, нуждающихся в курсах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114</c:v>
                </c:pt>
                <c:pt idx="1">
                  <c:v>141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педагог-психолог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 prstMaterial="softEdge">
              <a:bevelT w="127000" prst="artDeco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 i="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кол-во специалистов, прошедших курсы</c:v>
                </c:pt>
                <c:pt idx="1">
                  <c:v>кол-во специалистов, нуждающихся в курсах</c:v>
                </c:pt>
              </c:strCache>
            </c:strRef>
          </c:cat>
          <c:val>
            <c:numRef>
              <c:f>Лист1!$D$2:$D$3</c:f>
              <c:numCache>
                <c:formatCode>General</c:formatCode>
                <c:ptCount val="2"/>
                <c:pt idx="0">
                  <c:v>93</c:v>
                </c:pt>
                <c:pt idx="1">
                  <c:v>98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учитель-дефектолог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 prstMaterial="translucentPowder">
              <a:bevelT w="203200" h="50800" prst="softRound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 i="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кол-во специалистов, прошедших курсы</c:v>
                </c:pt>
                <c:pt idx="1">
                  <c:v>кол-во специалистов, нуждающихся в курсах</c:v>
                </c:pt>
              </c:strCache>
            </c:strRef>
          </c:cat>
          <c:val>
            <c:numRef>
              <c:f>Лист1!$E$2:$E$3</c:f>
              <c:numCache>
                <c:formatCode>General</c:formatCode>
                <c:ptCount val="2"/>
                <c:pt idx="0">
                  <c:v>50</c:v>
                </c:pt>
                <c:pt idx="1">
                  <c:v>27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учитель-логопед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 prstMaterial="softEdge">
              <a:bevelT w="127000" prst="artDeco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 i="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кол-во специалистов, прошедших курсы</c:v>
                </c:pt>
                <c:pt idx="1">
                  <c:v>кол-во специалистов, нуждающихся в курсах</c:v>
                </c:pt>
              </c:strCache>
            </c:strRef>
          </c:cat>
          <c:val>
            <c:numRef>
              <c:f>Лист1!$F$2:$F$3</c:f>
              <c:numCache>
                <c:formatCode>General</c:formatCode>
                <c:ptCount val="2"/>
                <c:pt idx="0">
                  <c:v>49</c:v>
                </c:pt>
                <c:pt idx="1">
                  <c:v>64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социальный педагог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 i="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кол-во специалистов, прошедших курсы</c:v>
                </c:pt>
                <c:pt idx="1">
                  <c:v>кол-во специалистов, нуждающихся в курсах</c:v>
                </c:pt>
              </c:strCache>
            </c:strRef>
          </c:cat>
          <c:val>
            <c:numRef>
              <c:f>Лист1!$G$2:$G$3</c:f>
              <c:numCache>
                <c:formatCode>General</c:formatCode>
                <c:ptCount val="2"/>
                <c:pt idx="0">
                  <c:v>38</c:v>
                </c:pt>
                <c:pt idx="1">
                  <c:v>58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тьютор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 i="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кол-во специалистов, прошедших курсы</c:v>
                </c:pt>
                <c:pt idx="1">
                  <c:v>кол-во специалистов, нуждающихся в курсах</c:v>
                </c:pt>
              </c:strCache>
            </c:strRef>
          </c:cat>
          <c:val>
            <c:numRef>
              <c:f>Лист1!$H$2:$H$3</c:f>
              <c:numCache>
                <c:formatCode>General</c:formatCode>
                <c:ptCount val="2"/>
                <c:pt idx="0">
                  <c:v>18</c:v>
                </c:pt>
                <c:pt idx="1">
                  <c:v>27</c:v>
                </c:pt>
              </c:numCache>
            </c:numRef>
          </c:val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ассистент</c:v>
                </c:pt>
              </c:strCache>
            </c:strRef>
          </c:tx>
          <c:invertIfNegative val="0"/>
          <c:cat>
            <c:strRef>
              <c:f>Лист1!$A$2:$A$3</c:f>
              <c:strCache>
                <c:ptCount val="2"/>
                <c:pt idx="0">
                  <c:v>кол-во специалистов, прошедших курсы</c:v>
                </c:pt>
                <c:pt idx="1">
                  <c:v>кол-во специалистов, нуждающихся в курсах</c:v>
                </c:pt>
              </c:strCache>
            </c:strRef>
          </c:cat>
          <c:val>
            <c:numRef>
              <c:f>Лист1!$I$2:$I$3</c:f>
              <c:numCache>
                <c:formatCode>General</c:formatCode>
                <c:ptCount val="2"/>
                <c:pt idx="0">
                  <c:v>3</c:v>
                </c:pt>
                <c:pt idx="1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855895328"/>
        <c:axId val="-1992559776"/>
      </c:barChart>
      <c:catAx>
        <c:axId val="-1855895328"/>
        <c:scaling>
          <c:orientation val="minMax"/>
        </c:scaling>
        <c:delete val="1"/>
        <c:axPos val="b"/>
        <c:numFmt formatCode="General" sourceLinked="0"/>
        <c:majorTickMark val="none"/>
        <c:minorTickMark val="none"/>
        <c:tickLblPos val="none"/>
        <c:crossAx val="-1992559776"/>
        <c:crosses val="autoZero"/>
        <c:auto val="1"/>
        <c:lblAlgn val="ctr"/>
        <c:lblOffset val="100"/>
        <c:noMultiLvlLbl val="0"/>
      </c:catAx>
      <c:valAx>
        <c:axId val="-199255977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one"/>
        <c:crossAx val="-185589532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2252303944548169"/>
          <c:y val="0.26105826986912484"/>
          <c:w val="0.24378066454076891"/>
          <c:h val="0.48957831382720157"/>
        </c:manualLayout>
      </c:layout>
      <c:overlay val="0"/>
      <c:txPr>
        <a:bodyPr/>
        <a:lstStyle/>
        <a:p>
          <a:pPr>
            <a:defRPr sz="1900" baseline="0">
              <a:latin typeface="Arial Narrow" panose="020B0606020202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0.02439</cdr:x>
      <cdr:y>0.79664</cdr:y>
    </cdr:from>
    <cdr:to>
      <cdr:x>0.3252</cdr:x>
      <cdr:y>0.98729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16024" y="4513270"/>
          <a:ext cx="2664296" cy="10801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600" b="1" dirty="0" smtClean="0">
              <a:latin typeface="Arial Narrow" panose="020B0606020202030204" pitchFamily="34" charset="0"/>
            </a:rPr>
            <a:t>Специалисты,  работающие с детьми с РАС, прошедшие курсы повышения квалификации</a:t>
          </a:r>
          <a:endParaRPr lang="ru-RU" sz="1600" b="1" dirty="0">
            <a:latin typeface="Arial Narrow" panose="020B0606020202030204" pitchFamily="34" charset="0"/>
          </a:endParaRPr>
        </a:p>
      </cdr:txBody>
    </cdr:sp>
  </cdr:relSizeAnchor>
  <cdr:relSizeAnchor xmlns:cdr="http://schemas.openxmlformats.org/drawingml/2006/chartDrawing">
    <cdr:from>
      <cdr:x>0.36655</cdr:x>
      <cdr:y>0.79664</cdr:y>
    </cdr:from>
    <cdr:to>
      <cdr:x>0.69243</cdr:x>
      <cdr:y>0.97458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3312368" y="4513270"/>
          <a:ext cx="2944745" cy="10081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600" b="1" dirty="0" smtClean="0">
              <a:latin typeface="Arial Narrow" panose="020B0606020202030204" pitchFamily="34" charset="0"/>
            </a:rPr>
            <a:t>Специалисты,  работающие с детьми с РАС, нуждающиеся в курсах повышения квалификации</a:t>
          </a:r>
          <a:endParaRPr lang="ru-RU" sz="1600" b="1" dirty="0">
            <a:latin typeface="Arial Narrow" panose="020B0606020202030204" pitchFamily="34" charset="0"/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BF272-2CD5-414D-BD2F-C2C0F7499208}" type="datetimeFigureOut">
              <a:rPr lang="ru-RU" smtClean="0"/>
              <a:pPr/>
              <a:t>26.4.22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E2245-BEDC-4D71-B24D-C1E3CBA16C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1500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BF272-2CD5-414D-BD2F-C2C0F7499208}" type="datetimeFigureOut">
              <a:rPr lang="ru-RU" smtClean="0"/>
              <a:pPr/>
              <a:t>26.4.22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E2245-BEDC-4D71-B24D-C1E3CBA16C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401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BF272-2CD5-414D-BD2F-C2C0F7499208}" type="datetimeFigureOut">
              <a:rPr lang="ru-RU" smtClean="0"/>
              <a:pPr/>
              <a:t>26.4.22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E2245-BEDC-4D71-B24D-C1E3CBA16C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5165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BF272-2CD5-414D-BD2F-C2C0F7499208}" type="datetimeFigureOut">
              <a:rPr lang="ru-RU" smtClean="0"/>
              <a:pPr/>
              <a:t>26.4.22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E2245-BEDC-4D71-B24D-C1E3CBA16C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6565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BF272-2CD5-414D-BD2F-C2C0F7499208}" type="datetimeFigureOut">
              <a:rPr lang="ru-RU" smtClean="0"/>
              <a:pPr/>
              <a:t>26.4.22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E2245-BEDC-4D71-B24D-C1E3CBA16C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1823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BF272-2CD5-414D-BD2F-C2C0F7499208}" type="datetimeFigureOut">
              <a:rPr lang="ru-RU" smtClean="0"/>
              <a:pPr/>
              <a:t>26.4.22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E2245-BEDC-4D71-B24D-C1E3CBA16C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1348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BF272-2CD5-414D-BD2F-C2C0F7499208}" type="datetimeFigureOut">
              <a:rPr lang="ru-RU" smtClean="0"/>
              <a:pPr/>
              <a:t>26.4.22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E2245-BEDC-4D71-B24D-C1E3CBA16C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1479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BF272-2CD5-414D-BD2F-C2C0F7499208}" type="datetimeFigureOut">
              <a:rPr lang="ru-RU" smtClean="0"/>
              <a:pPr/>
              <a:t>26.4.22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E2245-BEDC-4D71-B24D-C1E3CBA16C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3745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BF272-2CD5-414D-BD2F-C2C0F7499208}" type="datetimeFigureOut">
              <a:rPr lang="ru-RU" smtClean="0"/>
              <a:pPr/>
              <a:t>26.4.22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E2245-BEDC-4D71-B24D-C1E3CBA16C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8307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BF272-2CD5-414D-BD2F-C2C0F7499208}" type="datetimeFigureOut">
              <a:rPr lang="ru-RU" smtClean="0"/>
              <a:pPr/>
              <a:t>26.4.22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E2245-BEDC-4D71-B24D-C1E3CBA16C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6271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BF272-2CD5-414D-BD2F-C2C0F7499208}" type="datetimeFigureOut">
              <a:rPr lang="ru-RU" smtClean="0"/>
              <a:pPr/>
              <a:t>26.4.22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E2245-BEDC-4D71-B24D-C1E3CBA16C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4683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BF272-2CD5-414D-BD2F-C2C0F7499208}" type="datetimeFigureOut">
              <a:rPr lang="ru-RU" smtClean="0"/>
              <a:pPr/>
              <a:t>26.4.22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CE2245-BEDC-4D71-B24D-C1E3CBA16C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962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sycentr-mikhaylovsk.ru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Рисунок 2" descr="C:\Users\Наталья\AppData\Local\Microsoft\Windows\INetCache\Content.Word\Logo_Centr-0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75" t="11160" r="8937" b="10204"/>
          <a:stretch>
            <a:fillRect/>
          </a:stretch>
        </p:blipFill>
        <p:spPr bwMode="auto">
          <a:xfrm>
            <a:off x="1968294" y="332655"/>
            <a:ext cx="5916074" cy="1809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79513" y="2420887"/>
            <a:ext cx="878163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atin typeface="Arial Narrow" panose="020B0606020202030204" pitchFamily="34" charset="0"/>
              </a:rPr>
              <a:t>АКТУАЛЬНОЕ СОСТОЯНИЕ СИСТЕМЫ ПОМОЩИ ДЕТЯМ И ПОДРОСТКАМ С РАС В СТАВРОПОЛЬСКОМ КРАЕ</a:t>
            </a:r>
            <a:endParaRPr lang="ru-RU" sz="3200" b="1" dirty="0">
              <a:latin typeface="Arial Narrow" panose="020B0606020202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27784" y="4797152"/>
            <a:ext cx="61926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Татаренко Оксана Владимировна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,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заместитель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директора по научно-методической работе ГБОУ «Психологический центр» города Михайловска, кандидат психологических наук</a:t>
            </a:r>
            <a:endParaRPr lang="ru-RU" sz="2400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813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Рисунок 2" descr="C:\Users\Наталья\AppData\Local\Microsoft\Windows\INetCache\Content.Word\Logo_Centr-0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75" t="11160" r="8937" b="10204"/>
          <a:stretch>
            <a:fillRect/>
          </a:stretch>
        </p:blipFill>
        <p:spPr bwMode="auto">
          <a:xfrm>
            <a:off x="467544" y="204563"/>
            <a:ext cx="3950695" cy="1208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51520" y="1700808"/>
            <a:ext cx="8496944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>
                <a:latin typeface="Arial Narrow" panose="020B0606020202030204" pitchFamily="34" charset="0"/>
              </a:rPr>
              <a:t>                В целях содействия развитию в Ставропольском крае системы помощи детям с расстройствами аутистического спектра и их семьям, 28 ноября 2018 года между министерством образования края и Федеральным ресурсным центром по организации комплексного сопровождения детей с РАС было подписано Соглашение о сотрудничестве.</a:t>
            </a:r>
          </a:p>
          <a:p>
            <a:pPr algn="just"/>
            <a:endParaRPr lang="ru-RU" sz="2000" dirty="0" smtClean="0">
              <a:latin typeface="Arial Narrow" panose="020B0606020202030204" pitchFamily="34" charset="0"/>
            </a:endParaRPr>
          </a:p>
          <a:p>
            <a:pPr algn="just"/>
            <a:r>
              <a:rPr lang="ru-RU" sz="2000" dirty="0" smtClean="0">
                <a:latin typeface="Arial Narrow" panose="020B0606020202030204" pitchFamily="34" charset="0"/>
              </a:rPr>
              <a:t>              6 мая 2019 года на базе государственного бюджетного образовательного учреждения «Центр психолого-педагогической реабилитации и коррекции» города Михайловска создан Региональный ресурсный центр по организации комплексного сопровождения детей с РАС в Ставропольском крае (РРЦ Аутизм СК).</a:t>
            </a:r>
          </a:p>
          <a:p>
            <a:pPr algn="just"/>
            <a:endParaRPr lang="ru-RU" sz="2000" dirty="0" smtClean="0">
              <a:latin typeface="Arial Narrow" panose="020B0606020202030204" pitchFamily="34" charset="0"/>
            </a:endParaRPr>
          </a:p>
          <a:p>
            <a:pPr algn="just"/>
            <a:r>
              <a:rPr lang="ru-RU" sz="2400" dirty="0" smtClean="0">
                <a:latin typeface="Arial Narrow" panose="020B0606020202030204" pitchFamily="34" charset="0"/>
              </a:rPr>
              <a:t>           </a:t>
            </a:r>
            <a:r>
              <a:rPr lang="ru-RU" sz="2400" b="1" dirty="0" smtClean="0">
                <a:latin typeface="Arial Narrow" panose="020B0606020202030204" pitchFamily="34" charset="0"/>
              </a:rPr>
              <a:t>Цель деятельности РРЦ Аутизм СК – повышение качества, обеспечение доступности образования детей с РАС в крае, их социализации и интеграции в общество.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1426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Рисунок 2" descr="C:\Users\Наталья\AppData\Local\Microsoft\Windows\INetCache\Content.Word\Logo_Centr-0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75" t="11160" r="8937" b="10204"/>
          <a:stretch>
            <a:fillRect/>
          </a:stretch>
        </p:blipFill>
        <p:spPr bwMode="auto">
          <a:xfrm>
            <a:off x="395536" y="229124"/>
            <a:ext cx="3534653" cy="10453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51520" y="1628800"/>
            <a:ext cx="8773616" cy="5216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ru-RU" sz="2400" dirty="0" smtClean="0">
                <a:latin typeface="Arial Narrow" panose="020B0606020202030204" pitchFamily="34" charset="0"/>
              </a:rPr>
              <a:t>За время деятельности РРЦ Аутизм СК:</a:t>
            </a:r>
          </a:p>
          <a:p>
            <a:pPr>
              <a:lnSpc>
                <a:spcPts val="2100"/>
              </a:lnSpc>
            </a:pPr>
            <a:endParaRPr lang="ru-RU" sz="2000" dirty="0" smtClean="0">
              <a:latin typeface="Arial Narrow" panose="020B0606020202030204" pitchFamily="34" charset="0"/>
            </a:endParaRPr>
          </a:p>
          <a:p>
            <a:pPr marL="285750" indent="-285750" algn="just">
              <a:lnSpc>
                <a:spcPts val="2100"/>
              </a:lnSpc>
              <a:buFont typeface="Wingdings" panose="05000000000000000000" pitchFamily="2" charset="2"/>
              <a:buChar char="ü"/>
            </a:pPr>
            <a:r>
              <a:rPr lang="ru-RU" sz="2000" dirty="0">
                <a:latin typeface="Arial Narrow" panose="020B0606020202030204" pitchFamily="34" charset="0"/>
              </a:rPr>
              <a:t>разработан </a:t>
            </a:r>
            <a:r>
              <a:rPr lang="ru-RU" sz="2000" dirty="0" smtClean="0">
                <a:latin typeface="Arial Narrow" panose="020B0606020202030204" pitchFamily="34" charset="0"/>
              </a:rPr>
              <a:t>и размещен на официальных сайтах </a:t>
            </a:r>
            <a:r>
              <a:rPr lang="ru-RU" sz="2000" dirty="0">
                <a:latin typeface="Arial Narrow" panose="020B0606020202030204" pitchFamily="34" charset="0"/>
              </a:rPr>
              <a:t>министерства образования </a:t>
            </a:r>
            <a:r>
              <a:rPr lang="ru-RU" sz="2000" dirty="0" smtClean="0">
                <a:latin typeface="Arial Narrow" panose="020B0606020202030204" pitchFamily="34" charset="0"/>
              </a:rPr>
              <a:t>края и  РРЦ Аутизм СК  </a:t>
            </a:r>
            <a:r>
              <a:rPr lang="ru-RU" sz="2000" b="1" dirty="0" smtClean="0">
                <a:latin typeface="Arial Narrow" panose="020B0606020202030204" pitchFamily="34" charset="0"/>
              </a:rPr>
              <a:t>навигатор </a:t>
            </a:r>
            <a:r>
              <a:rPr lang="ru-RU" sz="2000" b="1" dirty="0">
                <a:latin typeface="Arial Narrow" panose="020B0606020202030204" pitchFamily="34" charset="0"/>
              </a:rPr>
              <a:t>организаций края, оказывающих помощь детям с </a:t>
            </a:r>
            <a:r>
              <a:rPr lang="ru-RU" sz="2000" b="1" dirty="0" smtClean="0">
                <a:latin typeface="Arial Narrow" panose="020B0606020202030204" pitchFamily="34" charset="0"/>
              </a:rPr>
              <a:t>РАС </a:t>
            </a:r>
            <a:r>
              <a:rPr lang="en-US" sz="2000" b="1" dirty="0" smtClean="0">
                <a:latin typeface="Arial Narrow" panose="020B0606020202030204" pitchFamily="34" charset="0"/>
                <a:hlinkClick r:id="rId3"/>
              </a:rPr>
              <a:t>www.psycentr-mikhaylovsk.ru</a:t>
            </a:r>
            <a:r>
              <a:rPr lang="en-US" sz="2000" b="1" dirty="0" smtClean="0">
                <a:latin typeface="Arial Narrow" panose="020B0606020202030204" pitchFamily="34" charset="0"/>
              </a:rPr>
              <a:t> </a:t>
            </a:r>
            <a:r>
              <a:rPr lang="ru-RU" sz="2000" dirty="0" smtClean="0">
                <a:latin typeface="Arial Narrow" panose="020B0606020202030204" pitchFamily="34" charset="0"/>
              </a:rPr>
              <a:t>;</a:t>
            </a:r>
            <a:endParaRPr lang="ru-RU" sz="2000" dirty="0" smtClean="0">
              <a:latin typeface="Arial Narrow" panose="020B0606020202030204" pitchFamily="34" charset="0"/>
            </a:endParaRPr>
          </a:p>
          <a:p>
            <a:pPr algn="just">
              <a:lnSpc>
                <a:spcPts val="2100"/>
              </a:lnSpc>
            </a:pPr>
            <a:endParaRPr lang="ru-RU" sz="2000" dirty="0">
              <a:latin typeface="Arial Narrow" panose="020B0606020202030204" pitchFamily="34" charset="0"/>
            </a:endParaRPr>
          </a:p>
          <a:p>
            <a:pPr marL="285750" indent="-285750" algn="just">
              <a:lnSpc>
                <a:spcPts val="2100"/>
              </a:lnSpc>
              <a:buFont typeface="Wingdings" panose="05000000000000000000" pitchFamily="2" charset="2"/>
              <a:buChar char="ü"/>
            </a:pPr>
            <a:r>
              <a:rPr lang="ru-RU" sz="2000" dirty="0" smtClean="0">
                <a:latin typeface="Arial Narrow" panose="020B0606020202030204" pitchFamily="34" charset="0"/>
              </a:rPr>
              <a:t>на регулярной основе </a:t>
            </a:r>
            <a:r>
              <a:rPr lang="ru-RU" sz="2000" b="1" dirty="0" smtClean="0">
                <a:latin typeface="Arial Narrow" panose="020B0606020202030204" pitchFamily="34" charset="0"/>
              </a:rPr>
              <a:t>проводится мониторинг состояния образования детей с РАС в крае</a:t>
            </a:r>
            <a:r>
              <a:rPr lang="ru-RU" sz="2000" dirty="0" smtClean="0">
                <a:latin typeface="Arial Narrow" panose="020B0606020202030204" pitchFamily="34" charset="0"/>
              </a:rPr>
              <a:t>;</a:t>
            </a:r>
          </a:p>
          <a:p>
            <a:pPr algn="just">
              <a:lnSpc>
                <a:spcPts val="2100"/>
              </a:lnSpc>
            </a:pPr>
            <a:endParaRPr lang="ru-RU" sz="2000" dirty="0" smtClean="0">
              <a:latin typeface="Arial Narrow" panose="020B0606020202030204" pitchFamily="34" charset="0"/>
            </a:endParaRPr>
          </a:p>
          <a:p>
            <a:pPr marL="285750" indent="-285750" algn="just">
              <a:lnSpc>
                <a:spcPts val="2100"/>
              </a:lnSpc>
              <a:buFont typeface="Wingdings" panose="05000000000000000000" pitchFamily="2" charset="2"/>
              <a:buChar char="ü"/>
            </a:pPr>
            <a:r>
              <a:rPr lang="ru-RU" sz="2000" b="1" dirty="0" smtClean="0">
                <a:latin typeface="Arial Narrow" panose="020B0606020202030204" pitchFamily="34" charset="0"/>
              </a:rPr>
              <a:t>проведен мониторинг образовательных потребностей специалистов</a:t>
            </a:r>
            <a:r>
              <a:rPr lang="ru-RU" sz="2000" dirty="0" smtClean="0">
                <a:latin typeface="Arial Narrow" panose="020B0606020202030204" pitchFamily="34" charset="0"/>
              </a:rPr>
              <a:t> края, работающих с детьми с РАС и членами их семей;</a:t>
            </a:r>
          </a:p>
          <a:p>
            <a:pPr algn="just">
              <a:lnSpc>
                <a:spcPts val="2100"/>
              </a:lnSpc>
            </a:pPr>
            <a:endParaRPr lang="ru-RU" sz="2000" dirty="0" smtClean="0">
              <a:latin typeface="Arial Narrow" panose="020B0606020202030204" pitchFamily="34" charset="0"/>
            </a:endParaRPr>
          </a:p>
          <a:p>
            <a:pPr marL="285750" indent="-285750" algn="just">
              <a:lnSpc>
                <a:spcPts val="2100"/>
              </a:lnSpc>
              <a:buFont typeface="Wingdings" panose="05000000000000000000" pitchFamily="2" charset="2"/>
              <a:buChar char="ü"/>
            </a:pPr>
            <a:r>
              <a:rPr lang="ru-RU" sz="2000" dirty="0" smtClean="0">
                <a:latin typeface="Arial Narrow" panose="020B0606020202030204" pitchFamily="34" charset="0"/>
              </a:rPr>
              <a:t> </a:t>
            </a:r>
            <a:r>
              <a:rPr lang="ru-RU" sz="2000" b="1" dirty="0">
                <a:latin typeface="Arial Narrow" panose="020B0606020202030204" pitchFamily="34" charset="0"/>
              </a:rPr>
              <a:t>проведен опрос потребностей родителей</a:t>
            </a:r>
            <a:r>
              <a:rPr lang="ru-RU" sz="2000" dirty="0">
                <a:latin typeface="Arial Narrow" panose="020B0606020202030204" pitchFamily="34" charset="0"/>
              </a:rPr>
              <a:t>, воспитывающих детей с </a:t>
            </a:r>
            <a:r>
              <a:rPr lang="ru-RU" sz="2000" dirty="0" smtClean="0">
                <a:latin typeface="Arial Narrow" panose="020B0606020202030204" pitchFamily="34" charset="0"/>
              </a:rPr>
              <a:t>РАС;</a:t>
            </a:r>
          </a:p>
          <a:p>
            <a:pPr algn="just">
              <a:lnSpc>
                <a:spcPts val="2100"/>
              </a:lnSpc>
            </a:pPr>
            <a:endParaRPr lang="ru-RU" sz="2000" dirty="0">
              <a:latin typeface="Arial Narrow" panose="020B0606020202030204" pitchFamily="34" charset="0"/>
            </a:endParaRPr>
          </a:p>
          <a:p>
            <a:pPr marL="285750" indent="-285750" algn="just">
              <a:lnSpc>
                <a:spcPts val="2100"/>
              </a:lnSpc>
              <a:buFont typeface="Wingdings" panose="05000000000000000000" pitchFamily="2" charset="2"/>
              <a:buChar char="ü"/>
            </a:pPr>
            <a:r>
              <a:rPr lang="ru-RU" sz="2000" dirty="0" smtClean="0">
                <a:latin typeface="Arial Narrow" panose="020B0606020202030204" pitchFamily="34" charset="0"/>
              </a:rPr>
              <a:t>функционирует</a:t>
            </a:r>
            <a:r>
              <a:rPr lang="ru-RU" sz="2000" dirty="0" smtClean="0">
                <a:latin typeface="Arial Narrow" panose="020B0606020202030204" pitchFamily="34" charset="0"/>
              </a:rPr>
              <a:t> </a:t>
            </a:r>
            <a:r>
              <a:rPr lang="ru-RU" sz="2000" b="1" dirty="0" smtClean="0">
                <a:latin typeface="Arial Narrow" panose="020B0606020202030204" pitchFamily="34" charset="0"/>
              </a:rPr>
              <a:t>краевая инновационная площадка для апробации модели взаимодействия ППМС-центров и общеобразовательных организаций по открытию ресурсных классов для детей с </a:t>
            </a:r>
            <a:r>
              <a:rPr lang="ru-RU" sz="2000" b="1" dirty="0" smtClean="0">
                <a:latin typeface="Arial Narrow" panose="020B0606020202030204" pitchFamily="34" charset="0"/>
              </a:rPr>
              <a:t>РАС (ресурсный класс на базе МБОУ СОШ № 20 г. Михайловска).</a:t>
            </a:r>
            <a:endParaRPr lang="ru-RU" sz="2000" b="1" dirty="0" smtClean="0">
              <a:latin typeface="Arial Narrow" panose="020B0606020202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8033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2844" y="142852"/>
            <a:ext cx="90011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atin typeface="Arial Narrow" pitchFamily="34" charset="0"/>
              </a:rPr>
              <a:t>МАРШРУТНАЯ КАРТА ДЛЯ ЛЮДЕЙ С РАС</a:t>
            </a:r>
            <a:endParaRPr lang="ru-RU" sz="3200" b="1" dirty="0">
              <a:latin typeface="Arial Narrow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0" y="1000108"/>
            <a:ext cx="9144000" cy="1588"/>
          </a:xfrm>
          <a:prstGeom prst="line">
            <a:avLst/>
          </a:prstGeom>
          <a:ln w="25400">
            <a:solidFill>
              <a:srgbClr val="FF0000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оловина рамки 9"/>
          <p:cNvSpPr/>
          <p:nvPr/>
        </p:nvSpPr>
        <p:spPr>
          <a:xfrm>
            <a:off x="142844" y="3571876"/>
            <a:ext cx="1714512" cy="714380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28596" y="3929066"/>
            <a:ext cx="15001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Arial Narrow" pitchFamily="34" charset="0"/>
              </a:rPr>
              <a:t>РАННЕЕ ВЫЯВЛЕНИЕ</a:t>
            </a:r>
          </a:p>
          <a:p>
            <a:pPr algn="ctr">
              <a:buFont typeface="Wingdings" pitchFamily="2" charset="2"/>
              <a:buChar char="ü"/>
            </a:pPr>
            <a:r>
              <a:rPr lang="ru-RU" dirty="0" smtClean="0">
                <a:latin typeface="Arial Narrow" pitchFamily="34" charset="0"/>
              </a:rPr>
              <a:t>педиатры</a:t>
            </a:r>
          </a:p>
          <a:p>
            <a:pPr algn="ctr">
              <a:buFont typeface="Wingdings" pitchFamily="2" charset="2"/>
              <a:buChar char="ü"/>
            </a:pPr>
            <a:r>
              <a:rPr lang="ru-RU" dirty="0" smtClean="0">
                <a:latin typeface="Arial Narrow" pitchFamily="34" charset="0"/>
              </a:rPr>
              <a:t>ПМПК</a:t>
            </a:r>
            <a:endParaRPr lang="ru-RU" dirty="0">
              <a:latin typeface="Arial Narrow" pitchFamily="34" charset="0"/>
            </a:endParaRPr>
          </a:p>
        </p:txBody>
      </p:sp>
      <p:sp>
        <p:nvSpPr>
          <p:cNvPr id="12" name="Половина рамки 11"/>
          <p:cNvSpPr/>
          <p:nvPr/>
        </p:nvSpPr>
        <p:spPr>
          <a:xfrm>
            <a:off x="1857356" y="2857496"/>
            <a:ext cx="1714512" cy="714380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928794" y="3214686"/>
            <a:ext cx="164307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Arial Narrow" pitchFamily="34" charset="0"/>
              </a:rPr>
              <a:t>РАННЯЯ</a:t>
            </a:r>
          </a:p>
          <a:p>
            <a:pPr algn="ctr"/>
            <a:r>
              <a:rPr lang="ru-RU" b="1" dirty="0" smtClean="0">
                <a:latin typeface="Arial Narrow" pitchFamily="34" charset="0"/>
              </a:rPr>
              <a:t>ПОМОЩЬ</a:t>
            </a:r>
          </a:p>
          <a:p>
            <a:pPr algn="ctr">
              <a:buFont typeface="Wingdings" pitchFamily="2" charset="2"/>
              <a:buChar char="ü"/>
            </a:pPr>
            <a:r>
              <a:rPr lang="ru-RU" dirty="0" smtClean="0">
                <a:latin typeface="Arial Narrow" pitchFamily="34" charset="0"/>
              </a:rPr>
              <a:t>службы и центры ранней помощи как в системе образования, так и в системе соцзащиты</a:t>
            </a:r>
            <a:endParaRPr lang="ru-RU" dirty="0">
              <a:latin typeface="Arial Narrow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571868" y="2428868"/>
            <a:ext cx="3000396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Arial Narrow" pitchFamily="34" charset="0"/>
              </a:rPr>
              <a:t>ОБРАЗОВАНИЕ, ДОПОБРАЗОВАНИЕ</a:t>
            </a:r>
          </a:p>
          <a:p>
            <a:pPr>
              <a:buFont typeface="Wingdings" pitchFamily="2" charset="2"/>
              <a:buChar char="ü"/>
            </a:pPr>
            <a:r>
              <a:rPr lang="ru-RU" sz="1600" dirty="0" smtClean="0">
                <a:latin typeface="Arial Narrow" pitchFamily="34" charset="0"/>
              </a:rPr>
              <a:t>детские сады</a:t>
            </a:r>
          </a:p>
          <a:p>
            <a:pPr>
              <a:buFont typeface="Wingdings" pitchFamily="2" charset="2"/>
              <a:buChar char="ü"/>
            </a:pPr>
            <a:r>
              <a:rPr lang="ru-RU" sz="1600" dirty="0" smtClean="0">
                <a:latin typeface="Arial Narrow" pitchFamily="34" charset="0"/>
              </a:rPr>
              <a:t>общеобразовательные школы</a:t>
            </a:r>
          </a:p>
          <a:p>
            <a:pPr>
              <a:buFont typeface="Wingdings" pitchFamily="2" charset="2"/>
              <a:buChar char="ü"/>
            </a:pPr>
            <a:r>
              <a:rPr lang="ru-RU" sz="1600" dirty="0" smtClean="0">
                <a:latin typeface="Arial Narrow" pitchFamily="34" charset="0"/>
              </a:rPr>
              <a:t>специализированные школы</a:t>
            </a:r>
          </a:p>
          <a:p>
            <a:pPr>
              <a:buFont typeface="Wingdings" pitchFamily="2" charset="2"/>
              <a:buChar char="ü"/>
            </a:pPr>
            <a:r>
              <a:rPr lang="ru-RU" sz="1600" dirty="0" smtClean="0">
                <a:latin typeface="Arial Narrow" pitchFamily="34" charset="0"/>
              </a:rPr>
              <a:t>профессиональные образовательные организации</a:t>
            </a:r>
          </a:p>
          <a:p>
            <a:pPr>
              <a:buFont typeface="Wingdings" pitchFamily="2" charset="2"/>
              <a:buChar char="ü"/>
            </a:pPr>
            <a:r>
              <a:rPr lang="ru-RU" sz="1600" dirty="0" smtClean="0">
                <a:latin typeface="Arial Narrow" pitchFamily="34" charset="0"/>
              </a:rPr>
              <a:t>ППМС-центры</a:t>
            </a:r>
          </a:p>
          <a:p>
            <a:pPr algn="ctr"/>
            <a:r>
              <a:rPr lang="ru-RU" sz="1600" b="1" dirty="0" smtClean="0">
                <a:latin typeface="Arial Narrow" pitchFamily="34" charset="0"/>
              </a:rPr>
              <a:t>СОЦИАЛЬНАЯ АБИЛИТАЦИЯ, РЕАБИЛИТАЦИЯ, АДАПТАЦИЯ</a:t>
            </a:r>
          </a:p>
          <a:p>
            <a:pPr algn="just">
              <a:buFont typeface="Wingdings" pitchFamily="2" charset="2"/>
              <a:buChar char="ü"/>
            </a:pPr>
            <a:r>
              <a:rPr lang="ru-RU" sz="1600" dirty="0" smtClean="0">
                <a:latin typeface="Arial Narrow" pitchFamily="34" charset="0"/>
              </a:rPr>
              <a:t>социально-реабилитационные центры</a:t>
            </a:r>
          </a:p>
          <a:p>
            <a:pPr algn="just">
              <a:buFont typeface="Wingdings" pitchFamily="2" charset="2"/>
              <a:buChar char="ü"/>
            </a:pPr>
            <a:r>
              <a:rPr lang="ru-RU" sz="1600" dirty="0" smtClean="0">
                <a:latin typeface="Arial Narrow" pitchFamily="34" charset="0"/>
              </a:rPr>
              <a:t>учреждения культуры и спорта</a:t>
            </a:r>
          </a:p>
          <a:p>
            <a:pPr algn="just">
              <a:buFont typeface="Wingdings" pitchFamily="2" charset="2"/>
              <a:buChar char="ü"/>
            </a:pPr>
            <a:r>
              <a:rPr lang="ru-RU" sz="1600" dirty="0" smtClean="0">
                <a:latin typeface="Arial Narrow" pitchFamily="34" charset="0"/>
              </a:rPr>
              <a:t>родительские общественные организации</a:t>
            </a:r>
            <a:endParaRPr lang="ru-RU" sz="1600" dirty="0">
              <a:latin typeface="Arial Narrow" pitchFamily="34" charset="0"/>
            </a:endParaRPr>
          </a:p>
        </p:txBody>
      </p:sp>
      <p:sp>
        <p:nvSpPr>
          <p:cNvPr id="16" name="Половина рамки 15"/>
          <p:cNvSpPr/>
          <p:nvPr/>
        </p:nvSpPr>
        <p:spPr>
          <a:xfrm>
            <a:off x="3571868" y="2143116"/>
            <a:ext cx="2500330" cy="714380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7" name="Половина рамки 16"/>
          <p:cNvSpPr/>
          <p:nvPr/>
        </p:nvSpPr>
        <p:spPr>
          <a:xfrm>
            <a:off x="6072166" y="1428736"/>
            <a:ext cx="3071834" cy="714380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500826" y="1714488"/>
            <a:ext cx="242889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Arial Narrow" pitchFamily="34" charset="0"/>
              </a:rPr>
              <a:t>ЖИЗНЬ В ОБЩЕСТВЕ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latin typeface="Arial Narrow" pitchFamily="34" charset="0"/>
              </a:rPr>
              <a:t>социально-реабилитационные центры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latin typeface="Arial Narrow" pitchFamily="34" charset="0"/>
              </a:rPr>
              <a:t>учреждения культуры и спорта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latin typeface="Arial Narrow" pitchFamily="34" charset="0"/>
              </a:rPr>
              <a:t>родительские общественные организации</a:t>
            </a:r>
            <a:endParaRPr lang="ru-RU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9977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Рисунок 2" descr="C:\Users\Наталья\AppData\Local\Microsoft\Windows\INetCache\Content.Word\Logo_Centr-0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75" t="11160" r="8937" b="10204"/>
          <a:stretch>
            <a:fillRect/>
          </a:stretch>
        </p:blipFill>
        <p:spPr bwMode="auto">
          <a:xfrm>
            <a:off x="571472" y="0"/>
            <a:ext cx="3096344" cy="9469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7504" y="1000108"/>
            <a:ext cx="8928992" cy="8345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900"/>
              </a:lnSpc>
            </a:pPr>
            <a:r>
              <a:rPr lang="ru-RU" sz="2200" b="1" dirty="0" smtClean="0">
                <a:latin typeface="Arial Narrow" panose="020B0606020202030204" pitchFamily="34" charset="0"/>
              </a:rPr>
              <a:t>Численность детей в системе образования на различных ступенях </a:t>
            </a:r>
          </a:p>
          <a:p>
            <a:pPr algn="ctr">
              <a:lnSpc>
                <a:spcPts val="1900"/>
              </a:lnSpc>
            </a:pPr>
            <a:r>
              <a:rPr lang="ru-RU" sz="2200" i="1" dirty="0" smtClean="0">
                <a:latin typeface="Arial Narrow" panose="020B0606020202030204" pitchFamily="34" charset="0"/>
              </a:rPr>
              <a:t>(по </a:t>
            </a:r>
            <a:r>
              <a:rPr lang="ru-RU" sz="2200" i="1" dirty="0" smtClean="0">
                <a:latin typeface="Arial Narrow" panose="020B0606020202030204" pitchFamily="34" charset="0"/>
              </a:rPr>
              <a:t>данным мониторинга состояния образования детей с </a:t>
            </a:r>
            <a:r>
              <a:rPr lang="ru-RU" sz="2200" i="1" dirty="0" smtClean="0">
                <a:latin typeface="Arial Narrow" panose="020B0606020202030204" pitchFamily="34" charset="0"/>
              </a:rPr>
              <a:t>РАС</a:t>
            </a:r>
          </a:p>
          <a:p>
            <a:pPr algn="ctr">
              <a:lnSpc>
                <a:spcPts val="1900"/>
              </a:lnSpc>
            </a:pPr>
            <a:r>
              <a:rPr lang="ru-RU" sz="2200" i="1" dirty="0" smtClean="0">
                <a:latin typeface="Arial Narrow" panose="020B0606020202030204" pitchFamily="34" charset="0"/>
              </a:rPr>
              <a:t> </a:t>
            </a:r>
            <a:r>
              <a:rPr lang="ru-RU" sz="2200" i="1" dirty="0" smtClean="0">
                <a:latin typeface="Arial Narrow" panose="020B0606020202030204" pitchFamily="34" charset="0"/>
              </a:rPr>
              <a:t>на октябрь </a:t>
            </a:r>
            <a:r>
              <a:rPr lang="ru-RU" sz="2200" i="1" dirty="0" smtClean="0">
                <a:latin typeface="Arial Narrow" panose="020B0606020202030204" pitchFamily="34" charset="0"/>
              </a:rPr>
              <a:t>2021 года)</a:t>
            </a:r>
            <a:endParaRPr lang="ru-RU" sz="2200" i="1" dirty="0"/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171241417"/>
              </p:ext>
            </p:extLst>
          </p:nvPr>
        </p:nvGraphicFramePr>
        <p:xfrm>
          <a:off x="74232" y="1772816"/>
          <a:ext cx="9144000" cy="4643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44191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Рисунок 2" descr="C:\Users\Наталья\AppData\Local\Microsoft\Windows\INetCache\Content.Word\Logo_Centr-0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75" t="11160" r="8937" b="10204"/>
          <a:stretch>
            <a:fillRect/>
          </a:stretch>
        </p:blipFill>
        <p:spPr bwMode="auto">
          <a:xfrm>
            <a:off x="567040" y="223419"/>
            <a:ext cx="3096344" cy="9469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139372863"/>
              </p:ext>
            </p:extLst>
          </p:nvPr>
        </p:nvGraphicFramePr>
        <p:xfrm>
          <a:off x="251520" y="1170352"/>
          <a:ext cx="8712968" cy="5200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30536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Рисунок 2" descr="C:\Users\Наталья\AppData\Local\Microsoft\Windows\INetCache\Content.Word\Logo_Centr-0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75" t="11160" r="8937" b="10204"/>
          <a:stretch>
            <a:fillRect/>
          </a:stretch>
        </p:blipFill>
        <p:spPr bwMode="auto">
          <a:xfrm>
            <a:off x="567040" y="129037"/>
            <a:ext cx="3096344" cy="9469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944216259"/>
              </p:ext>
            </p:extLst>
          </p:nvPr>
        </p:nvGraphicFramePr>
        <p:xfrm>
          <a:off x="107504" y="1075970"/>
          <a:ext cx="9036496" cy="56653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30536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Рисунок 2" descr="C:\Users\Наталья\AppData\Local\Microsoft\Windows\INetCache\Content.Word\Logo_Centr-0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75" t="11160" r="8937" b="10204"/>
          <a:stretch>
            <a:fillRect/>
          </a:stretch>
        </p:blipFill>
        <p:spPr bwMode="auto">
          <a:xfrm>
            <a:off x="395536" y="210271"/>
            <a:ext cx="3534653" cy="10453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79512" y="1257345"/>
            <a:ext cx="8773616" cy="49475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100"/>
              </a:lnSpc>
            </a:pPr>
            <a:r>
              <a:rPr lang="ru-RU" sz="2200" b="1" dirty="0" smtClean="0">
                <a:latin typeface="Arial Narrow" panose="020B0606020202030204" pitchFamily="34" charset="0"/>
              </a:rPr>
              <a:t>Социальная интеграция детей, подростков и молодых людей с РАС</a:t>
            </a:r>
          </a:p>
          <a:p>
            <a:pPr algn="ctr">
              <a:lnSpc>
                <a:spcPts val="2100"/>
              </a:lnSpc>
            </a:pPr>
            <a:endParaRPr lang="ru-RU" sz="2200" b="1" dirty="0" smtClean="0">
              <a:latin typeface="Arial Narrow" panose="020B0606020202030204" pitchFamily="34" charset="0"/>
            </a:endParaRPr>
          </a:p>
          <a:p>
            <a:pPr marL="342900" indent="-342900" algn="just">
              <a:lnSpc>
                <a:spcPts val="2100"/>
              </a:lnSpc>
              <a:buFontTx/>
              <a:buChar char="-"/>
            </a:pPr>
            <a:r>
              <a:rPr lang="ru-RU" sz="2000" b="1" dirty="0">
                <a:latin typeface="Arial Narrow" panose="020B0606020202030204" pitchFamily="34" charset="0"/>
              </a:rPr>
              <a:t>з</a:t>
            </a:r>
            <a:r>
              <a:rPr lang="ru-RU" sz="2000" b="1" dirty="0" smtClean="0">
                <a:latin typeface="Arial Narrow" panose="020B0606020202030204" pitchFamily="34" charset="0"/>
              </a:rPr>
              <a:t>апрос родителей на развитие системы социальной интеграции по линии культуры, спорта, образования, социальной защиты </a:t>
            </a:r>
            <a:r>
              <a:rPr lang="ru-RU" sz="2000" dirty="0" smtClean="0">
                <a:latin typeface="Arial Narrow" panose="020B0606020202030204" pitchFamily="34" charset="0"/>
              </a:rPr>
              <a:t>(данные онлайн-опроса, март-апрель 2021 год, 194 респондента). </a:t>
            </a:r>
            <a:r>
              <a:rPr lang="ru-RU" sz="2000" i="1" dirty="0" smtClean="0">
                <a:latin typeface="Arial Narrow" panose="020B0606020202030204" pitchFamily="34" charset="0"/>
              </a:rPr>
              <a:t>Какие услуги образовательных организаций, учреждений культуры и спорта для ребенка вы хотели бы получать? 82% - бассейн, 81% - ЛФК, гимнастика, … 12% - художественные кружки, 9% - спортивные секции;</a:t>
            </a:r>
          </a:p>
          <a:p>
            <a:pPr algn="just">
              <a:lnSpc>
                <a:spcPts val="2100"/>
              </a:lnSpc>
            </a:pPr>
            <a:endParaRPr lang="ru-RU" sz="2000" i="1" dirty="0" smtClean="0">
              <a:latin typeface="Arial Narrow" panose="020B0606020202030204" pitchFamily="34" charset="0"/>
            </a:endParaRPr>
          </a:p>
          <a:p>
            <a:pPr marL="342900" indent="-342900" algn="just">
              <a:lnSpc>
                <a:spcPts val="2100"/>
              </a:lnSpc>
              <a:buFontTx/>
              <a:buChar char="-"/>
            </a:pPr>
            <a:r>
              <a:rPr lang="ru-RU" sz="2000" b="1" dirty="0">
                <a:latin typeface="Arial Narrow" panose="020B0606020202030204" pitchFamily="34" charset="0"/>
              </a:rPr>
              <a:t>р</a:t>
            </a:r>
            <a:r>
              <a:rPr lang="ru-RU" sz="2000" b="1" dirty="0" smtClean="0">
                <a:latin typeface="Arial Narrow" panose="020B0606020202030204" pitchFamily="34" charset="0"/>
              </a:rPr>
              <a:t>асширение предложений для детей с РАС</a:t>
            </a:r>
            <a:r>
              <a:rPr lang="ru-RU" sz="2000" i="1" dirty="0" smtClean="0">
                <a:latin typeface="Arial Narrow" panose="020B0606020202030204" pitchFamily="34" charset="0"/>
              </a:rPr>
              <a:t>: </a:t>
            </a:r>
            <a:r>
              <a:rPr lang="ru-RU" sz="2000" dirty="0" smtClean="0">
                <a:latin typeface="Arial Narrow" panose="020B0606020202030204" pitchFamily="34" charset="0"/>
              </a:rPr>
              <a:t>приоритетность групповой психологической работы; подготовка педагогов, тренеров в </a:t>
            </a:r>
            <a:r>
              <a:rPr lang="ru-RU" sz="2000" dirty="0" err="1" smtClean="0">
                <a:latin typeface="Arial Narrow" panose="020B0606020202030204" pitchFamily="34" charset="0"/>
              </a:rPr>
              <a:t>допобразовании</a:t>
            </a:r>
            <a:r>
              <a:rPr lang="ru-RU" sz="2000" dirty="0" smtClean="0">
                <a:latin typeface="Arial Narrow" panose="020B0606020202030204" pitchFamily="34" charset="0"/>
              </a:rPr>
              <a:t>; организация мероприятий в музеях, библиотеках.</a:t>
            </a:r>
          </a:p>
          <a:p>
            <a:pPr marL="342900" indent="-342900" algn="just">
              <a:lnSpc>
                <a:spcPts val="2100"/>
              </a:lnSpc>
              <a:buFontTx/>
              <a:buChar char="-"/>
            </a:pPr>
            <a:endParaRPr lang="ru-RU" sz="2000" dirty="0">
              <a:latin typeface="Arial Narrow" panose="020B0606020202030204" pitchFamily="34" charset="0"/>
            </a:endParaRPr>
          </a:p>
          <a:p>
            <a:pPr algn="just">
              <a:lnSpc>
                <a:spcPts val="2100"/>
              </a:lnSpc>
            </a:pPr>
            <a:r>
              <a:rPr lang="ru-RU" sz="2000" b="1" dirty="0">
                <a:latin typeface="Arial Narrow" panose="020B0606020202030204" pitchFamily="34" charset="0"/>
              </a:rPr>
              <a:t>Д</a:t>
            </a:r>
            <a:r>
              <a:rPr lang="ru-RU" sz="2000" b="1" dirty="0" smtClean="0">
                <a:latin typeface="Arial Narrow" panose="020B0606020202030204" pitchFamily="34" charset="0"/>
              </a:rPr>
              <a:t>еятельность </a:t>
            </a:r>
            <a:r>
              <a:rPr lang="ru-RU" sz="2000" b="1" dirty="0">
                <a:latin typeface="Arial Narrow" panose="020B0606020202030204" pitchFamily="34" charset="0"/>
              </a:rPr>
              <a:t>мастерских Центра социально-трудовых компетенций для детей с особыми образовательными потребностями </a:t>
            </a:r>
            <a:r>
              <a:rPr lang="ru-RU" sz="2000" dirty="0">
                <a:latin typeface="Arial Narrow" panose="020B0606020202030204" pitchFamily="34" charset="0"/>
              </a:rPr>
              <a:t>(гончарная, театральная, художественная мастерские</a:t>
            </a:r>
            <a:r>
              <a:rPr lang="ru-RU" sz="2000" dirty="0" smtClean="0">
                <a:latin typeface="Arial Narrow" panose="020B0606020202030204" pitchFamily="34" charset="0"/>
              </a:rPr>
              <a:t>).</a:t>
            </a:r>
            <a:endParaRPr lang="ru-RU" sz="2000" dirty="0">
              <a:latin typeface="Arial Narrow" panose="020B0606020202030204" pitchFamily="34" charset="0"/>
            </a:endParaRPr>
          </a:p>
          <a:p>
            <a:pPr marL="342900" indent="-342900" algn="just">
              <a:lnSpc>
                <a:spcPts val="2100"/>
              </a:lnSpc>
              <a:buFontTx/>
              <a:buChar char="-"/>
            </a:pPr>
            <a:endParaRPr lang="ru-RU" sz="2000" dirty="0" smtClean="0">
              <a:latin typeface="Arial Narrow" panose="020B0606020202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1184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440</TotalTime>
  <Words>527</Words>
  <Application>Microsoft Office PowerPoint</Application>
  <PresentationFormat>Экран (4:3)</PresentationFormat>
  <Paragraphs>59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Arial Narrow</vt:lpstr>
      <vt:lpstr>Calibri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Наталья</dc:creator>
  <cp:lastModifiedBy>LEMAN</cp:lastModifiedBy>
  <cp:revision>47</cp:revision>
  <dcterms:created xsi:type="dcterms:W3CDTF">2021-03-17T08:09:30Z</dcterms:created>
  <dcterms:modified xsi:type="dcterms:W3CDTF">2022-04-26T19:08:18Z</dcterms:modified>
</cp:coreProperties>
</file>