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3" r:id="rId7"/>
    <p:sldId id="264" r:id="rId8"/>
    <p:sldId id="265" r:id="rId9"/>
    <p:sldId id="262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4718"/>
  </p:normalViewPr>
  <p:slideViewPr>
    <p:cSldViewPr snapToGrid="0" snapToObjects="1">
      <p:cViewPr varScale="1">
        <p:scale>
          <a:sx n="97" d="100"/>
          <a:sy n="97" d="100"/>
        </p:scale>
        <p:origin x="62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76FDEAB-E534-43BC-A486-351482627C6A}" type="doc">
      <dgm:prSet loTypeId="urn:microsoft.com/office/officeart/2008/layout/VerticalCurvedList" loCatId="list" qsTypeId="urn:microsoft.com/office/officeart/2005/8/quickstyle/simple5" qsCatId="simple" csTypeId="urn:microsoft.com/office/officeart/2005/8/colors/accent5_2" csCatId="accent5" phldr="1"/>
      <dgm:spPr/>
      <dgm:t>
        <a:bodyPr/>
        <a:lstStyle/>
        <a:p>
          <a:endParaRPr lang="ru-RU"/>
        </a:p>
      </dgm:t>
    </dgm:pt>
    <dgm:pt modelId="{145DB096-4FDA-4566-80D5-C1C893BBFD56}">
      <dgm:prSet phldrT="[Текст]" custT="1"/>
      <dgm:spPr/>
      <dgm:t>
        <a:bodyPr/>
        <a:lstStyle/>
        <a:p>
          <a:r>
            <a:rPr lang="ru-RU" sz="2600" b="1" dirty="0"/>
            <a:t>организация приема заявлений поступающих с предоставлением подтверждающих документов</a:t>
          </a:r>
        </a:p>
      </dgm:t>
    </dgm:pt>
    <dgm:pt modelId="{A11E9A48-9F7C-49BA-AD95-05AE815B9D49}" type="parTrans" cxnId="{FCB8D921-6627-4901-A860-92F5F11D414B}">
      <dgm:prSet/>
      <dgm:spPr/>
      <dgm:t>
        <a:bodyPr/>
        <a:lstStyle/>
        <a:p>
          <a:endParaRPr lang="ru-RU" sz="2600" b="1"/>
        </a:p>
      </dgm:t>
    </dgm:pt>
    <dgm:pt modelId="{89CA60F7-7C37-4739-89C3-B93905D51956}" type="sibTrans" cxnId="{FCB8D921-6627-4901-A860-92F5F11D414B}">
      <dgm:prSet/>
      <dgm:spPr/>
      <dgm:t>
        <a:bodyPr/>
        <a:lstStyle/>
        <a:p>
          <a:endParaRPr lang="ru-RU" sz="2600" b="1"/>
        </a:p>
      </dgm:t>
    </dgm:pt>
    <dgm:pt modelId="{FC8BDC10-3DDA-40C8-B9C4-408B5DB90F3B}">
      <dgm:prSet phldrT="[Текст]" custT="1"/>
      <dgm:spPr/>
      <dgm:t>
        <a:bodyPr/>
        <a:lstStyle/>
        <a:p>
          <a:r>
            <a:rPr lang="ru-RU" sz="2600" b="1" dirty="0"/>
            <a:t>взаимодействие с абитуриентами инвалидностью при подаче документов на поступление </a:t>
          </a:r>
        </a:p>
      </dgm:t>
    </dgm:pt>
    <dgm:pt modelId="{ADB183B1-2195-4774-B962-6C0CBDE48C55}" type="parTrans" cxnId="{B29B555C-55EA-4EC4-AE67-3532248F1521}">
      <dgm:prSet/>
      <dgm:spPr/>
      <dgm:t>
        <a:bodyPr/>
        <a:lstStyle/>
        <a:p>
          <a:endParaRPr lang="ru-RU" sz="2600" b="1"/>
        </a:p>
      </dgm:t>
    </dgm:pt>
    <dgm:pt modelId="{4B522834-8635-406B-9CC5-0CB63BADEFE3}" type="sibTrans" cxnId="{B29B555C-55EA-4EC4-AE67-3532248F1521}">
      <dgm:prSet/>
      <dgm:spPr/>
      <dgm:t>
        <a:bodyPr/>
        <a:lstStyle/>
        <a:p>
          <a:endParaRPr lang="ru-RU" sz="2600" b="1"/>
        </a:p>
      </dgm:t>
    </dgm:pt>
    <dgm:pt modelId="{053523B9-96EF-490D-8A1C-27E7F40DA1C8}">
      <dgm:prSet phldrT="[Текст]" custT="1"/>
      <dgm:spPr/>
      <dgm:t>
        <a:bodyPr/>
        <a:lstStyle/>
        <a:p>
          <a:r>
            <a:rPr lang="ru-RU" sz="2600" b="1" dirty="0"/>
            <a:t>организация и проведение вступительных испытаний для поступающих с инвалидностью</a:t>
          </a:r>
        </a:p>
      </dgm:t>
    </dgm:pt>
    <dgm:pt modelId="{9401C897-6E10-41A9-80D1-88D583AD1496}" type="parTrans" cxnId="{D230DDAC-61F0-4112-A995-CD580A28F0BB}">
      <dgm:prSet/>
      <dgm:spPr/>
      <dgm:t>
        <a:bodyPr/>
        <a:lstStyle/>
        <a:p>
          <a:endParaRPr lang="ru-RU" sz="2600" b="1"/>
        </a:p>
      </dgm:t>
    </dgm:pt>
    <dgm:pt modelId="{23F7D8F3-FB04-4C15-B2CE-661BE8D39CDF}" type="sibTrans" cxnId="{D230DDAC-61F0-4112-A995-CD580A28F0BB}">
      <dgm:prSet/>
      <dgm:spPr/>
      <dgm:t>
        <a:bodyPr/>
        <a:lstStyle/>
        <a:p>
          <a:endParaRPr lang="ru-RU" sz="2600" b="1"/>
        </a:p>
      </dgm:t>
    </dgm:pt>
    <dgm:pt modelId="{8C0252C4-531F-4E76-8925-8AD0BBD319D7}" type="pres">
      <dgm:prSet presAssocID="{C76FDEAB-E534-43BC-A486-351482627C6A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26576658-2DBE-485E-BF66-06443205ED02}" type="pres">
      <dgm:prSet presAssocID="{C76FDEAB-E534-43BC-A486-351482627C6A}" presName="Name1" presStyleCnt="0"/>
      <dgm:spPr/>
      <dgm:t>
        <a:bodyPr/>
        <a:lstStyle/>
        <a:p>
          <a:endParaRPr lang="ru-RU"/>
        </a:p>
      </dgm:t>
    </dgm:pt>
    <dgm:pt modelId="{F83597A0-D37C-4026-A877-FCEBA7771A7D}" type="pres">
      <dgm:prSet presAssocID="{C76FDEAB-E534-43BC-A486-351482627C6A}" presName="cycle" presStyleCnt="0"/>
      <dgm:spPr/>
      <dgm:t>
        <a:bodyPr/>
        <a:lstStyle/>
        <a:p>
          <a:endParaRPr lang="ru-RU"/>
        </a:p>
      </dgm:t>
    </dgm:pt>
    <dgm:pt modelId="{FC2F7FFB-46EF-4FE5-B786-B9556F0CD2CE}" type="pres">
      <dgm:prSet presAssocID="{C76FDEAB-E534-43BC-A486-351482627C6A}" presName="srcNode" presStyleLbl="node1" presStyleIdx="0" presStyleCnt="3"/>
      <dgm:spPr/>
      <dgm:t>
        <a:bodyPr/>
        <a:lstStyle/>
        <a:p>
          <a:endParaRPr lang="ru-RU"/>
        </a:p>
      </dgm:t>
    </dgm:pt>
    <dgm:pt modelId="{D2C70D3C-083A-47C0-9078-FDD2021905A8}" type="pres">
      <dgm:prSet presAssocID="{C76FDEAB-E534-43BC-A486-351482627C6A}" presName="conn" presStyleLbl="parChTrans1D2" presStyleIdx="0" presStyleCnt="1"/>
      <dgm:spPr/>
      <dgm:t>
        <a:bodyPr/>
        <a:lstStyle/>
        <a:p>
          <a:endParaRPr lang="ru-RU"/>
        </a:p>
      </dgm:t>
    </dgm:pt>
    <dgm:pt modelId="{2FFBCCDC-15DC-4BBF-A30E-9017F570C422}" type="pres">
      <dgm:prSet presAssocID="{C76FDEAB-E534-43BC-A486-351482627C6A}" presName="extraNode" presStyleLbl="node1" presStyleIdx="0" presStyleCnt="3"/>
      <dgm:spPr/>
      <dgm:t>
        <a:bodyPr/>
        <a:lstStyle/>
        <a:p>
          <a:endParaRPr lang="ru-RU"/>
        </a:p>
      </dgm:t>
    </dgm:pt>
    <dgm:pt modelId="{B2AC3BA2-C1EA-4AB0-AFD2-5BBA9D73F698}" type="pres">
      <dgm:prSet presAssocID="{C76FDEAB-E534-43BC-A486-351482627C6A}" presName="dstNode" presStyleLbl="node1" presStyleIdx="0" presStyleCnt="3"/>
      <dgm:spPr/>
      <dgm:t>
        <a:bodyPr/>
        <a:lstStyle/>
        <a:p>
          <a:endParaRPr lang="ru-RU"/>
        </a:p>
      </dgm:t>
    </dgm:pt>
    <dgm:pt modelId="{085566DD-25B7-470A-AB23-C4626D04A5C7}" type="pres">
      <dgm:prSet presAssocID="{145DB096-4FDA-4566-80D5-C1C893BBFD56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505D91-61F6-4595-92A6-06C080D12BD9}" type="pres">
      <dgm:prSet presAssocID="{145DB096-4FDA-4566-80D5-C1C893BBFD56}" presName="accent_1" presStyleCnt="0"/>
      <dgm:spPr/>
      <dgm:t>
        <a:bodyPr/>
        <a:lstStyle/>
        <a:p>
          <a:endParaRPr lang="ru-RU"/>
        </a:p>
      </dgm:t>
    </dgm:pt>
    <dgm:pt modelId="{3AC5B724-2D16-4C88-96C0-554223F35102}" type="pres">
      <dgm:prSet presAssocID="{145DB096-4FDA-4566-80D5-C1C893BBFD56}" presName="accentRepeatNode" presStyleLbl="solidFgAcc1" presStyleIdx="0" presStyleCnt="3"/>
      <dgm:spPr/>
      <dgm:t>
        <a:bodyPr/>
        <a:lstStyle/>
        <a:p>
          <a:endParaRPr lang="ru-RU"/>
        </a:p>
      </dgm:t>
    </dgm:pt>
    <dgm:pt modelId="{1988C9B4-78CA-47E5-8BA5-2AD18B1EF20A}" type="pres">
      <dgm:prSet presAssocID="{FC8BDC10-3DDA-40C8-B9C4-408B5DB90F3B}" presName="text_2" presStyleLbl="node1" presStyleIdx="1" presStyleCnt="3" custScaleY="1103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5D4673-DF5C-412D-A3D6-F35E538F635A}" type="pres">
      <dgm:prSet presAssocID="{FC8BDC10-3DDA-40C8-B9C4-408B5DB90F3B}" presName="accent_2" presStyleCnt="0"/>
      <dgm:spPr/>
      <dgm:t>
        <a:bodyPr/>
        <a:lstStyle/>
        <a:p>
          <a:endParaRPr lang="ru-RU"/>
        </a:p>
      </dgm:t>
    </dgm:pt>
    <dgm:pt modelId="{24E4043B-7CF5-4262-B8C0-EFC5D48E983D}" type="pres">
      <dgm:prSet presAssocID="{FC8BDC10-3DDA-40C8-B9C4-408B5DB90F3B}" presName="accentRepeatNode" presStyleLbl="solidFgAcc1" presStyleIdx="1" presStyleCnt="3"/>
      <dgm:spPr/>
      <dgm:t>
        <a:bodyPr/>
        <a:lstStyle/>
        <a:p>
          <a:endParaRPr lang="ru-RU"/>
        </a:p>
      </dgm:t>
    </dgm:pt>
    <dgm:pt modelId="{24DE8820-B3BC-4A64-92B4-B4F0E32C8773}" type="pres">
      <dgm:prSet presAssocID="{053523B9-96EF-490D-8A1C-27E7F40DA1C8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4A695A-B348-4677-BB1F-EA99B7678E07}" type="pres">
      <dgm:prSet presAssocID="{053523B9-96EF-490D-8A1C-27E7F40DA1C8}" presName="accent_3" presStyleCnt="0"/>
      <dgm:spPr/>
      <dgm:t>
        <a:bodyPr/>
        <a:lstStyle/>
        <a:p>
          <a:endParaRPr lang="ru-RU"/>
        </a:p>
      </dgm:t>
    </dgm:pt>
    <dgm:pt modelId="{AC9DEAEF-12CE-4B28-A9D7-AFE17208BC51}" type="pres">
      <dgm:prSet presAssocID="{053523B9-96EF-490D-8A1C-27E7F40DA1C8}" presName="accentRepeatNode" presStyleLbl="solidFgAcc1" presStyleIdx="2" presStyleCnt="3"/>
      <dgm:spPr/>
      <dgm:t>
        <a:bodyPr/>
        <a:lstStyle/>
        <a:p>
          <a:endParaRPr lang="ru-RU"/>
        </a:p>
      </dgm:t>
    </dgm:pt>
  </dgm:ptLst>
  <dgm:cxnLst>
    <dgm:cxn modelId="{DF84AB61-2333-FF44-AD3D-B3BDDBE70E14}" type="presOf" srcId="{145DB096-4FDA-4566-80D5-C1C893BBFD56}" destId="{085566DD-25B7-470A-AB23-C4626D04A5C7}" srcOrd="0" destOrd="0" presId="urn:microsoft.com/office/officeart/2008/layout/VerticalCurvedList"/>
    <dgm:cxn modelId="{D230DDAC-61F0-4112-A995-CD580A28F0BB}" srcId="{C76FDEAB-E534-43BC-A486-351482627C6A}" destId="{053523B9-96EF-490D-8A1C-27E7F40DA1C8}" srcOrd="2" destOrd="0" parTransId="{9401C897-6E10-41A9-80D1-88D583AD1496}" sibTransId="{23F7D8F3-FB04-4C15-B2CE-661BE8D39CDF}"/>
    <dgm:cxn modelId="{6F69BB7D-1B89-ED44-A72D-AE0C5208E7C6}" type="presOf" srcId="{053523B9-96EF-490D-8A1C-27E7F40DA1C8}" destId="{24DE8820-B3BC-4A64-92B4-B4F0E32C8773}" srcOrd="0" destOrd="0" presId="urn:microsoft.com/office/officeart/2008/layout/VerticalCurvedList"/>
    <dgm:cxn modelId="{B29B555C-55EA-4EC4-AE67-3532248F1521}" srcId="{C76FDEAB-E534-43BC-A486-351482627C6A}" destId="{FC8BDC10-3DDA-40C8-B9C4-408B5DB90F3B}" srcOrd="1" destOrd="0" parTransId="{ADB183B1-2195-4774-B962-6C0CBDE48C55}" sibTransId="{4B522834-8635-406B-9CC5-0CB63BADEFE3}"/>
    <dgm:cxn modelId="{6C7E8E98-CFAE-B442-8200-A0BAA05CB123}" type="presOf" srcId="{89CA60F7-7C37-4739-89C3-B93905D51956}" destId="{D2C70D3C-083A-47C0-9078-FDD2021905A8}" srcOrd="0" destOrd="0" presId="urn:microsoft.com/office/officeart/2008/layout/VerticalCurvedList"/>
    <dgm:cxn modelId="{E819792D-CE5F-B046-A9EB-EA0B9CBE51D3}" type="presOf" srcId="{FC8BDC10-3DDA-40C8-B9C4-408B5DB90F3B}" destId="{1988C9B4-78CA-47E5-8BA5-2AD18B1EF20A}" srcOrd="0" destOrd="0" presId="urn:microsoft.com/office/officeart/2008/layout/VerticalCurvedList"/>
    <dgm:cxn modelId="{896506B1-ED77-D943-B8FB-790B80F26B55}" type="presOf" srcId="{C76FDEAB-E534-43BC-A486-351482627C6A}" destId="{8C0252C4-531F-4E76-8925-8AD0BBD319D7}" srcOrd="0" destOrd="0" presId="urn:microsoft.com/office/officeart/2008/layout/VerticalCurvedList"/>
    <dgm:cxn modelId="{FCB8D921-6627-4901-A860-92F5F11D414B}" srcId="{C76FDEAB-E534-43BC-A486-351482627C6A}" destId="{145DB096-4FDA-4566-80D5-C1C893BBFD56}" srcOrd="0" destOrd="0" parTransId="{A11E9A48-9F7C-49BA-AD95-05AE815B9D49}" sibTransId="{89CA60F7-7C37-4739-89C3-B93905D51956}"/>
    <dgm:cxn modelId="{C432B5C2-3741-7A4F-864B-72B44CFA823B}" type="presParOf" srcId="{8C0252C4-531F-4E76-8925-8AD0BBD319D7}" destId="{26576658-2DBE-485E-BF66-06443205ED02}" srcOrd="0" destOrd="0" presId="urn:microsoft.com/office/officeart/2008/layout/VerticalCurvedList"/>
    <dgm:cxn modelId="{ACB4C348-8C7D-0847-9962-2FBEF1F5096D}" type="presParOf" srcId="{26576658-2DBE-485E-BF66-06443205ED02}" destId="{F83597A0-D37C-4026-A877-FCEBA7771A7D}" srcOrd="0" destOrd="0" presId="urn:microsoft.com/office/officeart/2008/layout/VerticalCurvedList"/>
    <dgm:cxn modelId="{8722FDCF-61B0-EA4A-A8DB-7A53104997C1}" type="presParOf" srcId="{F83597A0-D37C-4026-A877-FCEBA7771A7D}" destId="{FC2F7FFB-46EF-4FE5-B786-B9556F0CD2CE}" srcOrd="0" destOrd="0" presId="urn:microsoft.com/office/officeart/2008/layout/VerticalCurvedList"/>
    <dgm:cxn modelId="{16CD077D-8773-6D43-A17C-0A6E98EF2CC9}" type="presParOf" srcId="{F83597A0-D37C-4026-A877-FCEBA7771A7D}" destId="{D2C70D3C-083A-47C0-9078-FDD2021905A8}" srcOrd="1" destOrd="0" presId="urn:microsoft.com/office/officeart/2008/layout/VerticalCurvedList"/>
    <dgm:cxn modelId="{3AADDE5B-750D-1A45-9BD6-D733E58C7F30}" type="presParOf" srcId="{F83597A0-D37C-4026-A877-FCEBA7771A7D}" destId="{2FFBCCDC-15DC-4BBF-A30E-9017F570C422}" srcOrd="2" destOrd="0" presId="urn:microsoft.com/office/officeart/2008/layout/VerticalCurvedList"/>
    <dgm:cxn modelId="{A26F68CF-6DA3-F548-992A-67CB6F19E4A0}" type="presParOf" srcId="{F83597A0-D37C-4026-A877-FCEBA7771A7D}" destId="{B2AC3BA2-C1EA-4AB0-AFD2-5BBA9D73F698}" srcOrd="3" destOrd="0" presId="urn:microsoft.com/office/officeart/2008/layout/VerticalCurvedList"/>
    <dgm:cxn modelId="{1DCA4C89-F6E1-2D4C-9147-C12AC28498D7}" type="presParOf" srcId="{26576658-2DBE-485E-BF66-06443205ED02}" destId="{085566DD-25B7-470A-AB23-C4626D04A5C7}" srcOrd="1" destOrd="0" presId="urn:microsoft.com/office/officeart/2008/layout/VerticalCurvedList"/>
    <dgm:cxn modelId="{B698050B-B77D-7346-8AEA-5D8476F0CABC}" type="presParOf" srcId="{26576658-2DBE-485E-BF66-06443205ED02}" destId="{1E505D91-61F6-4595-92A6-06C080D12BD9}" srcOrd="2" destOrd="0" presId="urn:microsoft.com/office/officeart/2008/layout/VerticalCurvedList"/>
    <dgm:cxn modelId="{99694EAF-1ADC-3C44-B3A8-669DD6B0E9CE}" type="presParOf" srcId="{1E505D91-61F6-4595-92A6-06C080D12BD9}" destId="{3AC5B724-2D16-4C88-96C0-554223F35102}" srcOrd="0" destOrd="0" presId="urn:microsoft.com/office/officeart/2008/layout/VerticalCurvedList"/>
    <dgm:cxn modelId="{C3CF465C-3964-0443-9427-144AAAFB48EC}" type="presParOf" srcId="{26576658-2DBE-485E-BF66-06443205ED02}" destId="{1988C9B4-78CA-47E5-8BA5-2AD18B1EF20A}" srcOrd="3" destOrd="0" presId="urn:microsoft.com/office/officeart/2008/layout/VerticalCurvedList"/>
    <dgm:cxn modelId="{A7C90D48-AD0D-1848-AFA7-037C6F460908}" type="presParOf" srcId="{26576658-2DBE-485E-BF66-06443205ED02}" destId="{F45D4673-DF5C-412D-A3D6-F35E538F635A}" srcOrd="4" destOrd="0" presId="urn:microsoft.com/office/officeart/2008/layout/VerticalCurvedList"/>
    <dgm:cxn modelId="{14709D52-ACD2-074D-926C-ACD56C2B8249}" type="presParOf" srcId="{F45D4673-DF5C-412D-A3D6-F35E538F635A}" destId="{24E4043B-7CF5-4262-B8C0-EFC5D48E983D}" srcOrd="0" destOrd="0" presId="urn:microsoft.com/office/officeart/2008/layout/VerticalCurvedList"/>
    <dgm:cxn modelId="{F2101177-CD5E-914E-B440-B2103AE30848}" type="presParOf" srcId="{26576658-2DBE-485E-BF66-06443205ED02}" destId="{24DE8820-B3BC-4A64-92B4-B4F0E32C8773}" srcOrd="5" destOrd="0" presId="urn:microsoft.com/office/officeart/2008/layout/VerticalCurvedList"/>
    <dgm:cxn modelId="{2A2EF4AA-9618-9D43-B3DB-C3D090F879D4}" type="presParOf" srcId="{26576658-2DBE-485E-BF66-06443205ED02}" destId="{B84A695A-B348-4677-BB1F-EA99B7678E07}" srcOrd="6" destOrd="0" presId="urn:microsoft.com/office/officeart/2008/layout/VerticalCurvedList"/>
    <dgm:cxn modelId="{DFD6E8C0-705C-0045-906C-52D89395ABA5}" type="presParOf" srcId="{B84A695A-B348-4677-BB1F-EA99B7678E07}" destId="{AC9DEAEF-12CE-4B28-A9D7-AFE17208BC51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E318751-F83A-314E-932C-2B55D903F047}" type="doc">
      <dgm:prSet loTypeId="urn:microsoft.com/office/officeart/2005/8/layout/target3" loCatId="relationship" qsTypeId="urn:microsoft.com/office/officeart/2005/8/quickstyle/3D2" qsCatId="3D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1EC0127C-62DA-FF4B-ADF0-1EA3595F1ACB}">
      <dgm:prSet/>
      <dgm:spPr/>
      <dgm:t>
        <a:bodyPr/>
        <a:lstStyle/>
        <a:p>
          <a:pPr rtl="0"/>
          <a:r>
            <a:rPr lang="ru-RU" smtClean="0"/>
            <a:t>оказывать консультационную помощь по вопросам поступления, обучения и организации образовательного процесса для лиц с инвалидностью;</a:t>
          </a:r>
          <a:endParaRPr lang="ru-RU"/>
        </a:p>
      </dgm:t>
    </dgm:pt>
    <dgm:pt modelId="{CBBC00F0-D398-744F-9A21-DB420D4FF1B8}" type="parTrans" cxnId="{B8E998B5-B299-7B4A-ABB6-6032F24F7F33}">
      <dgm:prSet/>
      <dgm:spPr/>
      <dgm:t>
        <a:bodyPr/>
        <a:lstStyle/>
        <a:p>
          <a:endParaRPr lang="ru-RU"/>
        </a:p>
      </dgm:t>
    </dgm:pt>
    <dgm:pt modelId="{ACD7B99A-104C-EC48-B20C-0079EBA52569}" type="sibTrans" cxnId="{B8E998B5-B299-7B4A-ABB6-6032F24F7F33}">
      <dgm:prSet/>
      <dgm:spPr/>
      <dgm:t>
        <a:bodyPr/>
        <a:lstStyle/>
        <a:p>
          <a:endParaRPr lang="ru-RU"/>
        </a:p>
      </dgm:t>
    </dgm:pt>
    <dgm:pt modelId="{0E619A4D-2C0C-C74A-92D4-634A7498A5BD}">
      <dgm:prSet/>
      <dgm:spPr/>
      <dgm:t>
        <a:bodyPr/>
        <a:lstStyle/>
        <a:p>
          <a:pPr rtl="0"/>
          <a:r>
            <a:rPr lang="ru-RU" smtClean="0"/>
            <a:t>вести учет и сопровождение всех абитуриентов с инвалидностью, независимо от того поступают они по особой квоте, по общему конкурсу или  на договорной основе;</a:t>
          </a:r>
          <a:endParaRPr lang="ru-RU"/>
        </a:p>
      </dgm:t>
    </dgm:pt>
    <dgm:pt modelId="{C102418B-0D15-1B41-9829-C41B8E6B1F9A}" type="parTrans" cxnId="{AB3BC302-3E0C-1045-B34A-B7F77CEFDFF7}">
      <dgm:prSet/>
      <dgm:spPr/>
      <dgm:t>
        <a:bodyPr/>
        <a:lstStyle/>
        <a:p>
          <a:endParaRPr lang="ru-RU"/>
        </a:p>
      </dgm:t>
    </dgm:pt>
    <dgm:pt modelId="{FF457988-B386-FB4F-8BCC-68B9068FCF1D}" type="sibTrans" cxnId="{AB3BC302-3E0C-1045-B34A-B7F77CEFDFF7}">
      <dgm:prSet/>
      <dgm:spPr/>
      <dgm:t>
        <a:bodyPr/>
        <a:lstStyle/>
        <a:p>
          <a:endParaRPr lang="ru-RU"/>
        </a:p>
      </dgm:t>
    </dgm:pt>
    <dgm:pt modelId="{9F4FF282-068D-014D-A1F8-A96BB84E6B2B}">
      <dgm:prSet/>
      <dgm:spPr/>
      <dgm:t>
        <a:bodyPr/>
        <a:lstStyle/>
        <a:p>
          <a:pPr rtl="0"/>
          <a:r>
            <a:rPr lang="ru-RU" smtClean="0"/>
            <a:t>брать с абитуриентов с инвалидностью согласие на обработку персональных данных, в том числе данных о группе и категории инвалидности, виде нарушений здоровья и др. </a:t>
          </a:r>
          <a:endParaRPr lang="ru-RU"/>
        </a:p>
      </dgm:t>
    </dgm:pt>
    <dgm:pt modelId="{45776EBD-C59C-7A42-90E2-8983619880B2}" type="parTrans" cxnId="{6C6433C2-452B-1344-A0CF-DB65ED672B0A}">
      <dgm:prSet/>
      <dgm:spPr/>
      <dgm:t>
        <a:bodyPr/>
        <a:lstStyle/>
        <a:p>
          <a:endParaRPr lang="ru-RU"/>
        </a:p>
      </dgm:t>
    </dgm:pt>
    <dgm:pt modelId="{BDF87FF7-1151-A646-B1D3-7F77F542C111}" type="sibTrans" cxnId="{6C6433C2-452B-1344-A0CF-DB65ED672B0A}">
      <dgm:prSet/>
      <dgm:spPr/>
      <dgm:t>
        <a:bodyPr/>
        <a:lstStyle/>
        <a:p>
          <a:endParaRPr lang="ru-RU"/>
        </a:p>
      </dgm:t>
    </dgm:pt>
    <dgm:pt modelId="{7B491D6B-E435-FF4E-9F99-838B6D7D166E}" type="pres">
      <dgm:prSet presAssocID="{DE318751-F83A-314E-932C-2B55D903F047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AFD40C7-3C18-F748-B241-E66EA820228F}" type="pres">
      <dgm:prSet presAssocID="{1EC0127C-62DA-FF4B-ADF0-1EA3595F1ACB}" presName="circle1" presStyleLbl="node1" presStyleIdx="0" presStyleCnt="3"/>
      <dgm:spPr/>
    </dgm:pt>
    <dgm:pt modelId="{E4665C07-4DC7-324F-A524-07CB9257EEB4}" type="pres">
      <dgm:prSet presAssocID="{1EC0127C-62DA-FF4B-ADF0-1EA3595F1ACB}" presName="space" presStyleCnt="0"/>
      <dgm:spPr/>
    </dgm:pt>
    <dgm:pt modelId="{97CF36C2-5481-B74F-A9EB-EF0A7421024B}" type="pres">
      <dgm:prSet presAssocID="{1EC0127C-62DA-FF4B-ADF0-1EA3595F1ACB}" presName="rect1" presStyleLbl="alignAcc1" presStyleIdx="0" presStyleCnt="3"/>
      <dgm:spPr/>
      <dgm:t>
        <a:bodyPr/>
        <a:lstStyle/>
        <a:p>
          <a:endParaRPr lang="ru-RU"/>
        </a:p>
      </dgm:t>
    </dgm:pt>
    <dgm:pt modelId="{1747459F-EF9D-4648-83AC-74675E3A8C55}" type="pres">
      <dgm:prSet presAssocID="{0E619A4D-2C0C-C74A-92D4-634A7498A5BD}" presName="vertSpace2" presStyleLbl="node1" presStyleIdx="0" presStyleCnt="3"/>
      <dgm:spPr/>
    </dgm:pt>
    <dgm:pt modelId="{A91B5E8B-F20E-074F-8246-0D363896C715}" type="pres">
      <dgm:prSet presAssocID="{0E619A4D-2C0C-C74A-92D4-634A7498A5BD}" presName="circle2" presStyleLbl="node1" presStyleIdx="1" presStyleCnt="3"/>
      <dgm:spPr/>
    </dgm:pt>
    <dgm:pt modelId="{79F5D2A2-2557-D746-B475-9C50B6B4FB59}" type="pres">
      <dgm:prSet presAssocID="{0E619A4D-2C0C-C74A-92D4-634A7498A5BD}" presName="rect2" presStyleLbl="alignAcc1" presStyleIdx="1" presStyleCnt="3"/>
      <dgm:spPr/>
      <dgm:t>
        <a:bodyPr/>
        <a:lstStyle/>
        <a:p>
          <a:endParaRPr lang="ru-RU"/>
        </a:p>
      </dgm:t>
    </dgm:pt>
    <dgm:pt modelId="{C6EEDB91-A0CF-5B4E-B5F1-69F531531C43}" type="pres">
      <dgm:prSet presAssocID="{9F4FF282-068D-014D-A1F8-A96BB84E6B2B}" presName="vertSpace3" presStyleLbl="node1" presStyleIdx="1" presStyleCnt="3"/>
      <dgm:spPr/>
    </dgm:pt>
    <dgm:pt modelId="{2AA9D0F6-BFF2-C24C-BDE3-E948B03A75FE}" type="pres">
      <dgm:prSet presAssocID="{9F4FF282-068D-014D-A1F8-A96BB84E6B2B}" presName="circle3" presStyleLbl="node1" presStyleIdx="2" presStyleCnt="3"/>
      <dgm:spPr/>
    </dgm:pt>
    <dgm:pt modelId="{2C156390-E5C8-9E43-8F77-B8F03E3B7F1A}" type="pres">
      <dgm:prSet presAssocID="{9F4FF282-068D-014D-A1F8-A96BB84E6B2B}" presName="rect3" presStyleLbl="alignAcc1" presStyleIdx="2" presStyleCnt="3"/>
      <dgm:spPr/>
      <dgm:t>
        <a:bodyPr/>
        <a:lstStyle/>
        <a:p>
          <a:endParaRPr lang="ru-RU"/>
        </a:p>
      </dgm:t>
    </dgm:pt>
    <dgm:pt modelId="{AAED4AC8-EA4D-1445-8287-B077E926EE78}" type="pres">
      <dgm:prSet presAssocID="{1EC0127C-62DA-FF4B-ADF0-1EA3595F1ACB}" presName="rect1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A36D70-EF6E-1848-9FD7-48F67B742DEE}" type="pres">
      <dgm:prSet presAssocID="{0E619A4D-2C0C-C74A-92D4-634A7498A5BD}" presName="rect2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D890F6-3679-064F-BEDC-25A7B9084DF7}" type="pres">
      <dgm:prSet presAssocID="{9F4FF282-068D-014D-A1F8-A96BB84E6B2B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FD5E210-AD03-044F-858B-3887A8633ACA}" type="presOf" srcId="{1EC0127C-62DA-FF4B-ADF0-1EA3595F1ACB}" destId="{AAED4AC8-EA4D-1445-8287-B077E926EE78}" srcOrd="1" destOrd="0" presId="urn:microsoft.com/office/officeart/2005/8/layout/target3"/>
    <dgm:cxn modelId="{18E7C4BB-1590-AD4A-8F81-7FD97D4AA69D}" type="presOf" srcId="{DE318751-F83A-314E-932C-2B55D903F047}" destId="{7B491D6B-E435-FF4E-9F99-838B6D7D166E}" srcOrd="0" destOrd="0" presId="urn:microsoft.com/office/officeart/2005/8/layout/target3"/>
    <dgm:cxn modelId="{6C6433C2-452B-1344-A0CF-DB65ED672B0A}" srcId="{DE318751-F83A-314E-932C-2B55D903F047}" destId="{9F4FF282-068D-014D-A1F8-A96BB84E6B2B}" srcOrd="2" destOrd="0" parTransId="{45776EBD-C59C-7A42-90E2-8983619880B2}" sibTransId="{BDF87FF7-1151-A646-B1D3-7F77F542C111}"/>
    <dgm:cxn modelId="{C5415426-EEAA-D74B-B26C-6E10EA6F8D7B}" type="presOf" srcId="{9F4FF282-068D-014D-A1F8-A96BB84E6B2B}" destId="{2C156390-E5C8-9E43-8F77-B8F03E3B7F1A}" srcOrd="0" destOrd="0" presId="urn:microsoft.com/office/officeart/2005/8/layout/target3"/>
    <dgm:cxn modelId="{B2056654-1DE4-2A4F-8141-DD003206C7D7}" type="presOf" srcId="{0E619A4D-2C0C-C74A-92D4-634A7498A5BD}" destId="{79F5D2A2-2557-D746-B475-9C50B6B4FB59}" srcOrd="0" destOrd="0" presId="urn:microsoft.com/office/officeart/2005/8/layout/target3"/>
    <dgm:cxn modelId="{1ADE8CE3-1FF6-9D4E-997C-2E4D1308F96B}" type="presOf" srcId="{1EC0127C-62DA-FF4B-ADF0-1EA3595F1ACB}" destId="{97CF36C2-5481-B74F-A9EB-EF0A7421024B}" srcOrd="0" destOrd="0" presId="urn:microsoft.com/office/officeart/2005/8/layout/target3"/>
    <dgm:cxn modelId="{B8E998B5-B299-7B4A-ABB6-6032F24F7F33}" srcId="{DE318751-F83A-314E-932C-2B55D903F047}" destId="{1EC0127C-62DA-FF4B-ADF0-1EA3595F1ACB}" srcOrd="0" destOrd="0" parTransId="{CBBC00F0-D398-744F-9A21-DB420D4FF1B8}" sibTransId="{ACD7B99A-104C-EC48-B20C-0079EBA52569}"/>
    <dgm:cxn modelId="{AB3BC302-3E0C-1045-B34A-B7F77CEFDFF7}" srcId="{DE318751-F83A-314E-932C-2B55D903F047}" destId="{0E619A4D-2C0C-C74A-92D4-634A7498A5BD}" srcOrd="1" destOrd="0" parTransId="{C102418B-0D15-1B41-9829-C41B8E6B1F9A}" sibTransId="{FF457988-B386-FB4F-8BCC-68B9068FCF1D}"/>
    <dgm:cxn modelId="{1FED1239-08FC-5445-94C6-85BDC7FE9E56}" type="presOf" srcId="{0E619A4D-2C0C-C74A-92D4-634A7498A5BD}" destId="{80A36D70-EF6E-1848-9FD7-48F67B742DEE}" srcOrd="1" destOrd="0" presId="urn:microsoft.com/office/officeart/2005/8/layout/target3"/>
    <dgm:cxn modelId="{68E6A1BC-FA04-A84E-A301-3DF89B80A0A2}" type="presOf" srcId="{9F4FF282-068D-014D-A1F8-A96BB84E6B2B}" destId="{BCD890F6-3679-064F-BEDC-25A7B9084DF7}" srcOrd="1" destOrd="0" presId="urn:microsoft.com/office/officeart/2005/8/layout/target3"/>
    <dgm:cxn modelId="{70244AE2-C2BC-8848-8525-8CC98C0E9855}" type="presParOf" srcId="{7B491D6B-E435-FF4E-9F99-838B6D7D166E}" destId="{2AFD40C7-3C18-F748-B241-E66EA820228F}" srcOrd="0" destOrd="0" presId="urn:microsoft.com/office/officeart/2005/8/layout/target3"/>
    <dgm:cxn modelId="{CB575A58-0B56-B940-B9CC-03C8BA5AE615}" type="presParOf" srcId="{7B491D6B-E435-FF4E-9F99-838B6D7D166E}" destId="{E4665C07-4DC7-324F-A524-07CB9257EEB4}" srcOrd="1" destOrd="0" presId="urn:microsoft.com/office/officeart/2005/8/layout/target3"/>
    <dgm:cxn modelId="{0E60D958-1010-6649-A193-0A058E0BA773}" type="presParOf" srcId="{7B491D6B-E435-FF4E-9F99-838B6D7D166E}" destId="{97CF36C2-5481-B74F-A9EB-EF0A7421024B}" srcOrd="2" destOrd="0" presId="urn:microsoft.com/office/officeart/2005/8/layout/target3"/>
    <dgm:cxn modelId="{2DEFA5B7-A03E-264F-8B42-3FE099BCB4AE}" type="presParOf" srcId="{7B491D6B-E435-FF4E-9F99-838B6D7D166E}" destId="{1747459F-EF9D-4648-83AC-74675E3A8C55}" srcOrd="3" destOrd="0" presId="urn:microsoft.com/office/officeart/2005/8/layout/target3"/>
    <dgm:cxn modelId="{BE3C2034-5A63-2244-8F30-1419A6D6AFD5}" type="presParOf" srcId="{7B491D6B-E435-FF4E-9F99-838B6D7D166E}" destId="{A91B5E8B-F20E-074F-8246-0D363896C715}" srcOrd="4" destOrd="0" presId="urn:microsoft.com/office/officeart/2005/8/layout/target3"/>
    <dgm:cxn modelId="{5EAD009F-5954-7A49-A973-BD8A3F015191}" type="presParOf" srcId="{7B491D6B-E435-FF4E-9F99-838B6D7D166E}" destId="{79F5D2A2-2557-D746-B475-9C50B6B4FB59}" srcOrd="5" destOrd="0" presId="urn:microsoft.com/office/officeart/2005/8/layout/target3"/>
    <dgm:cxn modelId="{E6019E60-DB0E-2A47-800B-97932992C77A}" type="presParOf" srcId="{7B491D6B-E435-FF4E-9F99-838B6D7D166E}" destId="{C6EEDB91-A0CF-5B4E-B5F1-69F531531C43}" srcOrd="6" destOrd="0" presId="urn:microsoft.com/office/officeart/2005/8/layout/target3"/>
    <dgm:cxn modelId="{A39C81FD-C5A4-FB4F-8894-74CC4047A7B5}" type="presParOf" srcId="{7B491D6B-E435-FF4E-9F99-838B6D7D166E}" destId="{2AA9D0F6-BFF2-C24C-BDE3-E948B03A75FE}" srcOrd="7" destOrd="0" presId="urn:microsoft.com/office/officeart/2005/8/layout/target3"/>
    <dgm:cxn modelId="{A25EC72D-C46C-8649-8E74-EBF0E958ACE3}" type="presParOf" srcId="{7B491D6B-E435-FF4E-9F99-838B6D7D166E}" destId="{2C156390-E5C8-9E43-8F77-B8F03E3B7F1A}" srcOrd="8" destOrd="0" presId="urn:microsoft.com/office/officeart/2005/8/layout/target3"/>
    <dgm:cxn modelId="{6EE6F99B-2466-F44F-81C6-F6E8EE58DBC7}" type="presParOf" srcId="{7B491D6B-E435-FF4E-9F99-838B6D7D166E}" destId="{AAED4AC8-EA4D-1445-8287-B077E926EE78}" srcOrd="9" destOrd="0" presId="urn:microsoft.com/office/officeart/2005/8/layout/target3"/>
    <dgm:cxn modelId="{1E741950-C246-2448-8B79-C3D4D1BBCD8E}" type="presParOf" srcId="{7B491D6B-E435-FF4E-9F99-838B6D7D166E}" destId="{80A36D70-EF6E-1848-9FD7-48F67B742DEE}" srcOrd="10" destOrd="0" presId="urn:microsoft.com/office/officeart/2005/8/layout/target3"/>
    <dgm:cxn modelId="{66B774E4-A07F-6141-A963-82F367C80BB6}" type="presParOf" srcId="{7B491D6B-E435-FF4E-9F99-838B6D7D166E}" destId="{BCD890F6-3679-064F-BEDC-25A7B9084DF7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9333C84-39A5-2247-8FDD-7A6E10743198}" type="doc">
      <dgm:prSet loTypeId="urn:microsoft.com/office/officeart/2008/layout/PictureStrips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E5554AF-D3E0-5A47-8D3A-EE44359E6A00}">
      <dgm:prSet/>
      <dgm:spPr/>
      <dgm:t>
        <a:bodyPr/>
        <a:lstStyle/>
        <a:p>
          <a:pPr rtl="0"/>
          <a:r>
            <a:rPr lang="ru-RU" dirty="0" smtClean="0"/>
            <a:t>группа инвалидности (</a:t>
          </a:r>
          <a:r>
            <a:rPr lang="ru-RU" dirty="0" err="1" smtClean="0"/>
            <a:t>I</a:t>
          </a:r>
          <a:r>
            <a:rPr lang="ru-RU" dirty="0" smtClean="0"/>
            <a:t>, II, III, ребенок-инвалид)</a:t>
          </a:r>
          <a:endParaRPr lang="ru-RU" dirty="0"/>
        </a:p>
      </dgm:t>
    </dgm:pt>
    <dgm:pt modelId="{98F3D9BB-4333-A94E-89FA-9B31F6ED9855}" type="parTrans" cxnId="{AEBAA815-694A-A740-9D21-4848775BC523}">
      <dgm:prSet/>
      <dgm:spPr/>
      <dgm:t>
        <a:bodyPr/>
        <a:lstStyle/>
        <a:p>
          <a:endParaRPr lang="ru-RU"/>
        </a:p>
      </dgm:t>
    </dgm:pt>
    <dgm:pt modelId="{CAC0C9CB-223D-344F-AD0D-882B73745FB8}" type="sibTrans" cxnId="{AEBAA815-694A-A740-9D21-4848775BC523}">
      <dgm:prSet/>
      <dgm:spPr/>
      <dgm:t>
        <a:bodyPr/>
        <a:lstStyle/>
        <a:p>
          <a:endParaRPr lang="ru-RU"/>
        </a:p>
      </dgm:t>
    </dgm:pt>
    <dgm:pt modelId="{0C77AAD4-31B5-B341-861C-9A4E0979386F}">
      <dgm:prSet/>
      <dgm:spPr/>
      <dgm:t>
        <a:bodyPr/>
        <a:lstStyle/>
        <a:p>
          <a:pPr rtl="0"/>
          <a:r>
            <a:rPr lang="ru-RU" dirty="0" smtClean="0"/>
            <a:t>срок действия справки медико-социальной экспертизы</a:t>
          </a:r>
          <a:endParaRPr lang="ru-RU" dirty="0"/>
        </a:p>
      </dgm:t>
    </dgm:pt>
    <dgm:pt modelId="{1C1A7426-F632-FC4D-AE1B-A1615E8E810B}" type="parTrans" cxnId="{68AF6966-CBDE-6942-808E-743D32D4B44E}">
      <dgm:prSet/>
      <dgm:spPr/>
      <dgm:t>
        <a:bodyPr/>
        <a:lstStyle/>
        <a:p>
          <a:endParaRPr lang="ru-RU"/>
        </a:p>
      </dgm:t>
    </dgm:pt>
    <dgm:pt modelId="{BD131367-A4F8-DE49-9E2C-918C135746D5}" type="sibTrans" cxnId="{68AF6966-CBDE-6942-808E-743D32D4B44E}">
      <dgm:prSet/>
      <dgm:spPr/>
      <dgm:t>
        <a:bodyPr/>
        <a:lstStyle/>
        <a:p>
          <a:endParaRPr lang="ru-RU"/>
        </a:p>
      </dgm:t>
    </dgm:pt>
    <dgm:pt modelId="{8144E620-D07D-714C-A77C-574E8A941E13}">
      <dgm:prSet/>
      <dgm:spPr/>
      <dgm:t>
        <a:bodyPr/>
        <a:lstStyle/>
        <a:p>
          <a:pPr rtl="0"/>
          <a:r>
            <a:rPr lang="ru-RU" dirty="0" smtClean="0"/>
            <a:t>категория (причина) инвалидности (инвалид с детства, общее заболевание, профессиональное заболевание или трудовое увечье, военная травма, радиационное воздействие и пр.)</a:t>
          </a:r>
          <a:endParaRPr lang="ru-RU" dirty="0"/>
        </a:p>
      </dgm:t>
    </dgm:pt>
    <dgm:pt modelId="{70CF7C55-7265-0A4C-8BA8-3A371B64E5B6}" type="parTrans" cxnId="{87A27022-4976-B94C-8E47-8CA44B18234E}">
      <dgm:prSet/>
      <dgm:spPr/>
      <dgm:t>
        <a:bodyPr/>
        <a:lstStyle/>
        <a:p>
          <a:endParaRPr lang="ru-RU"/>
        </a:p>
      </dgm:t>
    </dgm:pt>
    <dgm:pt modelId="{3EE46839-67ED-2A40-99B2-445F2D74B3CA}" type="sibTrans" cxnId="{87A27022-4976-B94C-8E47-8CA44B18234E}">
      <dgm:prSet/>
      <dgm:spPr/>
      <dgm:t>
        <a:bodyPr/>
        <a:lstStyle/>
        <a:p>
          <a:endParaRPr lang="ru-RU"/>
        </a:p>
      </dgm:t>
    </dgm:pt>
    <dgm:pt modelId="{4ED062F2-2F42-FB4F-BFE6-8EE3EE3511B2}">
      <dgm:prSet/>
      <dgm:spPr/>
      <dgm:t>
        <a:bodyPr/>
        <a:lstStyle/>
        <a:p>
          <a:pPr rtl="0"/>
          <a:r>
            <a:rPr lang="ru-RU" smtClean="0"/>
            <a:t>вид нарушений здоровья (нарушения слуха, нарушения зрения, нарушения опорно-двигательного аппарата, передвигаются на кресле-коляске, нервные, психические нарушения, соматические заболевания)</a:t>
          </a:r>
          <a:endParaRPr lang="ru-RU"/>
        </a:p>
      </dgm:t>
    </dgm:pt>
    <dgm:pt modelId="{B14513B3-B3E2-2C4A-B026-F1492E12A664}" type="parTrans" cxnId="{43A3632F-6208-0B4A-8A1B-CCD71B7A23D2}">
      <dgm:prSet/>
      <dgm:spPr/>
      <dgm:t>
        <a:bodyPr/>
        <a:lstStyle/>
        <a:p>
          <a:endParaRPr lang="ru-RU"/>
        </a:p>
      </dgm:t>
    </dgm:pt>
    <dgm:pt modelId="{B6AAEA1F-27AC-C24B-93C9-3C78A9025B4F}" type="sibTrans" cxnId="{43A3632F-6208-0B4A-8A1B-CCD71B7A23D2}">
      <dgm:prSet/>
      <dgm:spPr/>
      <dgm:t>
        <a:bodyPr/>
        <a:lstStyle/>
        <a:p>
          <a:endParaRPr lang="ru-RU"/>
        </a:p>
      </dgm:t>
    </dgm:pt>
    <dgm:pt modelId="{9A60E488-7BF1-AE49-BD9F-EBC201123233}" type="pres">
      <dgm:prSet presAssocID="{39333C84-39A5-2247-8FDD-7A6E1074319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B1FD961-CAE6-C84D-8B07-0A9548DC091D}" type="pres">
      <dgm:prSet presAssocID="{6E5554AF-D3E0-5A47-8D3A-EE44359E6A00}" presName="composite" presStyleCnt="0"/>
      <dgm:spPr/>
    </dgm:pt>
    <dgm:pt modelId="{C570FFF3-477A-2B4B-9A4C-514719E6573C}" type="pres">
      <dgm:prSet presAssocID="{6E5554AF-D3E0-5A47-8D3A-EE44359E6A00}" presName="rect1" presStyleLbl="tr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C409C1-214D-5044-8A45-6CE3B7B20F7E}" type="pres">
      <dgm:prSet presAssocID="{6E5554AF-D3E0-5A47-8D3A-EE44359E6A00}" presName="rect2" presStyleLbl="fgImgPlace1" presStyleIdx="0" presStyleCnt="4"/>
      <dgm:spPr/>
    </dgm:pt>
    <dgm:pt modelId="{2F003924-2650-C247-ABE4-1A138B585415}" type="pres">
      <dgm:prSet presAssocID="{CAC0C9CB-223D-344F-AD0D-882B73745FB8}" presName="sibTrans" presStyleCnt="0"/>
      <dgm:spPr/>
    </dgm:pt>
    <dgm:pt modelId="{9AD9001E-71ED-1744-B93A-1A48B00F187A}" type="pres">
      <dgm:prSet presAssocID="{0C77AAD4-31B5-B341-861C-9A4E0979386F}" presName="composite" presStyleCnt="0"/>
      <dgm:spPr/>
    </dgm:pt>
    <dgm:pt modelId="{561C206A-E37E-134D-B54F-722E1D29FD70}" type="pres">
      <dgm:prSet presAssocID="{0C77AAD4-31B5-B341-861C-9A4E0979386F}" presName="rect1" presStyleLbl="tr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7CD5E4-ADDA-BB46-B6E6-DC579A94234A}" type="pres">
      <dgm:prSet presAssocID="{0C77AAD4-31B5-B341-861C-9A4E0979386F}" presName="rect2" presStyleLbl="fgImgPlace1" presStyleIdx="1" presStyleCnt="4"/>
      <dgm:spPr/>
    </dgm:pt>
    <dgm:pt modelId="{B8D66B1D-47CA-7A4D-9456-312C8E2EF4C6}" type="pres">
      <dgm:prSet presAssocID="{BD131367-A4F8-DE49-9E2C-918C135746D5}" presName="sibTrans" presStyleCnt="0"/>
      <dgm:spPr/>
    </dgm:pt>
    <dgm:pt modelId="{F32E4832-7A32-7E48-82F8-5FD69F2A4919}" type="pres">
      <dgm:prSet presAssocID="{8144E620-D07D-714C-A77C-574E8A941E13}" presName="composite" presStyleCnt="0"/>
      <dgm:spPr/>
    </dgm:pt>
    <dgm:pt modelId="{7D5D19C2-CC06-EC49-A8D8-056AE7ACC292}" type="pres">
      <dgm:prSet presAssocID="{8144E620-D07D-714C-A77C-574E8A941E13}" presName="rect1" presStyleLbl="tr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72CF31-9E0D-1B4B-A6A2-8B336F6137C2}" type="pres">
      <dgm:prSet presAssocID="{8144E620-D07D-714C-A77C-574E8A941E13}" presName="rect2" presStyleLbl="fgImgPlace1" presStyleIdx="2" presStyleCnt="4"/>
      <dgm:spPr/>
    </dgm:pt>
    <dgm:pt modelId="{127F7D4B-A274-8A4B-8837-2A5C4BAEED63}" type="pres">
      <dgm:prSet presAssocID="{3EE46839-67ED-2A40-99B2-445F2D74B3CA}" presName="sibTrans" presStyleCnt="0"/>
      <dgm:spPr/>
    </dgm:pt>
    <dgm:pt modelId="{0EF4E310-96A2-C84C-9B38-75E1772ED45F}" type="pres">
      <dgm:prSet presAssocID="{4ED062F2-2F42-FB4F-BFE6-8EE3EE3511B2}" presName="composite" presStyleCnt="0"/>
      <dgm:spPr/>
    </dgm:pt>
    <dgm:pt modelId="{9512FA1F-A658-7142-9BA1-B6347B739472}" type="pres">
      <dgm:prSet presAssocID="{4ED062F2-2F42-FB4F-BFE6-8EE3EE3511B2}" presName="rect1" presStyleLbl="tr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BEB700-E9DB-604A-813A-4843B605FE8D}" type="pres">
      <dgm:prSet presAssocID="{4ED062F2-2F42-FB4F-BFE6-8EE3EE3511B2}" presName="rect2" presStyleLbl="fgImgPlace1" presStyleIdx="3" presStyleCnt="4"/>
      <dgm:spPr/>
    </dgm:pt>
  </dgm:ptLst>
  <dgm:cxnLst>
    <dgm:cxn modelId="{928DD9B7-24FC-DB46-8429-2E2E8E0E6FDC}" type="presOf" srcId="{4ED062F2-2F42-FB4F-BFE6-8EE3EE3511B2}" destId="{9512FA1F-A658-7142-9BA1-B6347B739472}" srcOrd="0" destOrd="0" presId="urn:microsoft.com/office/officeart/2008/layout/PictureStrips"/>
    <dgm:cxn modelId="{43A3632F-6208-0B4A-8A1B-CCD71B7A23D2}" srcId="{39333C84-39A5-2247-8FDD-7A6E10743198}" destId="{4ED062F2-2F42-FB4F-BFE6-8EE3EE3511B2}" srcOrd="3" destOrd="0" parTransId="{B14513B3-B3E2-2C4A-B026-F1492E12A664}" sibTransId="{B6AAEA1F-27AC-C24B-93C9-3C78A9025B4F}"/>
    <dgm:cxn modelId="{148065FD-79AD-544E-9684-F4111E4CCD94}" type="presOf" srcId="{0C77AAD4-31B5-B341-861C-9A4E0979386F}" destId="{561C206A-E37E-134D-B54F-722E1D29FD70}" srcOrd="0" destOrd="0" presId="urn:microsoft.com/office/officeart/2008/layout/PictureStrips"/>
    <dgm:cxn modelId="{3BF4F3D5-CB1E-B246-ADCD-540211FFC86F}" type="presOf" srcId="{8144E620-D07D-714C-A77C-574E8A941E13}" destId="{7D5D19C2-CC06-EC49-A8D8-056AE7ACC292}" srcOrd="0" destOrd="0" presId="urn:microsoft.com/office/officeart/2008/layout/PictureStrips"/>
    <dgm:cxn modelId="{68AF6966-CBDE-6942-808E-743D32D4B44E}" srcId="{39333C84-39A5-2247-8FDD-7A6E10743198}" destId="{0C77AAD4-31B5-B341-861C-9A4E0979386F}" srcOrd="1" destOrd="0" parTransId="{1C1A7426-F632-FC4D-AE1B-A1615E8E810B}" sibTransId="{BD131367-A4F8-DE49-9E2C-918C135746D5}"/>
    <dgm:cxn modelId="{87A27022-4976-B94C-8E47-8CA44B18234E}" srcId="{39333C84-39A5-2247-8FDD-7A6E10743198}" destId="{8144E620-D07D-714C-A77C-574E8A941E13}" srcOrd="2" destOrd="0" parTransId="{70CF7C55-7265-0A4C-8BA8-3A371B64E5B6}" sibTransId="{3EE46839-67ED-2A40-99B2-445F2D74B3CA}"/>
    <dgm:cxn modelId="{AEBAA815-694A-A740-9D21-4848775BC523}" srcId="{39333C84-39A5-2247-8FDD-7A6E10743198}" destId="{6E5554AF-D3E0-5A47-8D3A-EE44359E6A00}" srcOrd="0" destOrd="0" parTransId="{98F3D9BB-4333-A94E-89FA-9B31F6ED9855}" sibTransId="{CAC0C9CB-223D-344F-AD0D-882B73745FB8}"/>
    <dgm:cxn modelId="{43D78512-A109-AC44-AAF5-CBAE3A0AD18C}" type="presOf" srcId="{39333C84-39A5-2247-8FDD-7A6E10743198}" destId="{9A60E488-7BF1-AE49-BD9F-EBC201123233}" srcOrd="0" destOrd="0" presId="urn:microsoft.com/office/officeart/2008/layout/PictureStrips"/>
    <dgm:cxn modelId="{E2E5C6A6-46B1-0B4D-A3D5-C0E49D05B9F3}" type="presOf" srcId="{6E5554AF-D3E0-5A47-8D3A-EE44359E6A00}" destId="{C570FFF3-477A-2B4B-9A4C-514719E6573C}" srcOrd="0" destOrd="0" presId="urn:microsoft.com/office/officeart/2008/layout/PictureStrips"/>
    <dgm:cxn modelId="{B6C24A82-23B6-6C45-8269-A8B5BCB9B31B}" type="presParOf" srcId="{9A60E488-7BF1-AE49-BD9F-EBC201123233}" destId="{CB1FD961-CAE6-C84D-8B07-0A9548DC091D}" srcOrd="0" destOrd="0" presId="urn:microsoft.com/office/officeart/2008/layout/PictureStrips"/>
    <dgm:cxn modelId="{3225C89A-B084-E845-AE2E-60B587EACC9E}" type="presParOf" srcId="{CB1FD961-CAE6-C84D-8B07-0A9548DC091D}" destId="{C570FFF3-477A-2B4B-9A4C-514719E6573C}" srcOrd="0" destOrd="0" presId="urn:microsoft.com/office/officeart/2008/layout/PictureStrips"/>
    <dgm:cxn modelId="{294A7A33-837B-A549-848F-CE23FBAED3A7}" type="presParOf" srcId="{CB1FD961-CAE6-C84D-8B07-0A9548DC091D}" destId="{0BC409C1-214D-5044-8A45-6CE3B7B20F7E}" srcOrd="1" destOrd="0" presId="urn:microsoft.com/office/officeart/2008/layout/PictureStrips"/>
    <dgm:cxn modelId="{B7DA7565-F818-1444-BC5D-7C93AD0D5A21}" type="presParOf" srcId="{9A60E488-7BF1-AE49-BD9F-EBC201123233}" destId="{2F003924-2650-C247-ABE4-1A138B585415}" srcOrd="1" destOrd="0" presId="urn:microsoft.com/office/officeart/2008/layout/PictureStrips"/>
    <dgm:cxn modelId="{45EDC42B-8C07-234B-B0E7-64442AD57AA2}" type="presParOf" srcId="{9A60E488-7BF1-AE49-BD9F-EBC201123233}" destId="{9AD9001E-71ED-1744-B93A-1A48B00F187A}" srcOrd="2" destOrd="0" presId="urn:microsoft.com/office/officeart/2008/layout/PictureStrips"/>
    <dgm:cxn modelId="{E3188C29-D030-0B4F-A60A-2AB6ED67B49F}" type="presParOf" srcId="{9AD9001E-71ED-1744-B93A-1A48B00F187A}" destId="{561C206A-E37E-134D-B54F-722E1D29FD70}" srcOrd="0" destOrd="0" presId="urn:microsoft.com/office/officeart/2008/layout/PictureStrips"/>
    <dgm:cxn modelId="{69357B8F-9B3C-2F4F-99D1-CB265AF31FC5}" type="presParOf" srcId="{9AD9001E-71ED-1744-B93A-1A48B00F187A}" destId="{F77CD5E4-ADDA-BB46-B6E6-DC579A94234A}" srcOrd="1" destOrd="0" presId="urn:microsoft.com/office/officeart/2008/layout/PictureStrips"/>
    <dgm:cxn modelId="{46D13D73-7E17-2C4F-99D9-3FAB0B55E8FD}" type="presParOf" srcId="{9A60E488-7BF1-AE49-BD9F-EBC201123233}" destId="{B8D66B1D-47CA-7A4D-9456-312C8E2EF4C6}" srcOrd="3" destOrd="0" presId="urn:microsoft.com/office/officeart/2008/layout/PictureStrips"/>
    <dgm:cxn modelId="{2D5F8D03-6E82-0944-9F96-3CF1EB5C63A3}" type="presParOf" srcId="{9A60E488-7BF1-AE49-BD9F-EBC201123233}" destId="{F32E4832-7A32-7E48-82F8-5FD69F2A4919}" srcOrd="4" destOrd="0" presId="urn:microsoft.com/office/officeart/2008/layout/PictureStrips"/>
    <dgm:cxn modelId="{A8681436-97F2-6D4A-8705-E070E8776E30}" type="presParOf" srcId="{F32E4832-7A32-7E48-82F8-5FD69F2A4919}" destId="{7D5D19C2-CC06-EC49-A8D8-056AE7ACC292}" srcOrd="0" destOrd="0" presId="urn:microsoft.com/office/officeart/2008/layout/PictureStrips"/>
    <dgm:cxn modelId="{88D4D481-CC4D-194B-A40A-1A4EF62AFCD0}" type="presParOf" srcId="{F32E4832-7A32-7E48-82F8-5FD69F2A4919}" destId="{A372CF31-9E0D-1B4B-A6A2-8B336F6137C2}" srcOrd="1" destOrd="0" presId="urn:microsoft.com/office/officeart/2008/layout/PictureStrips"/>
    <dgm:cxn modelId="{BE88D440-D777-7144-9B49-76C33BB65367}" type="presParOf" srcId="{9A60E488-7BF1-AE49-BD9F-EBC201123233}" destId="{127F7D4B-A274-8A4B-8837-2A5C4BAEED63}" srcOrd="5" destOrd="0" presId="urn:microsoft.com/office/officeart/2008/layout/PictureStrips"/>
    <dgm:cxn modelId="{6F79B94C-BA8D-EE43-AB32-BAFD28D85C84}" type="presParOf" srcId="{9A60E488-7BF1-AE49-BD9F-EBC201123233}" destId="{0EF4E310-96A2-C84C-9B38-75E1772ED45F}" srcOrd="6" destOrd="0" presId="urn:microsoft.com/office/officeart/2008/layout/PictureStrips"/>
    <dgm:cxn modelId="{CB2AE672-E298-7A49-9783-32C86582F15C}" type="presParOf" srcId="{0EF4E310-96A2-C84C-9B38-75E1772ED45F}" destId="{9512FA1F-A658-7142-9BA1-B6347B739472}" srcOrd="0" destOrd="0" presId="urn:microsoft.com/office/officeart/2008/layout/PictureStrips"/>
    <dgm:cxn modelId="{ED775D29-8BF7-BE45-9B9A-6D615F3B7ED4}" type="presParOf" srcId="{0EF4E310-96A2-C84C-9B38-75E1772ED45F}" destId="{2BBEB700-E9DB-604A-813A-4843B605FE8D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92119FE-305A-422D-86A6-86DE1891CB74}" type="doc">
      <dgm:prSet loTypeId="urn:microsoft.com/office/officeart/2005/8/layout/process1" loCatId="process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D52CCD9-7A73-48EE-A0F4-13E171D51E0A}">
      <dgm:prSet/>
      <dgm:spPr>
        <a:noFill/>
        <a:ln>
          <a:solidFill>
            <a:schemeClr val="accent1"/>
          </a:solidFill>
        </a:ln>
      </dgm:spPr>
      <dgm:t>
        <a:bodyPr/>
        <a:lstStyle/>
        <a:p>
          <a:r>
            <a:rPr lang="ru-RU" dirty="0">
              <a:solidFill>
                <a:schemeClr val="tx1"/>
              </a:solidFill>
            </a:rPr>
            <a:t>Подготовка официального запроса от вуза в главное бюро медико-социальной экспертизы субъекта РФ, выдавшего документ, с указанием реквизита документа, подтверждающего  инвалидность и/или скан-копий документа, подтверждающего наличие инвалидности.</a:t>
          </a:r>
        </a:p>
      </dgm:t>
    </dgm:pt>
    <dgm:pt modelId="{E67AC907-B1BA-4C23-9747-827A65F95C04}" type="parTrans" cxnId="{A849D9D4-EDA9-4FA2-B8DD-2959DA458955}">
      <dgm:prSet/>
      <dgm:spPr/>
      <dgm:t>
        <a:bodyPr/>
        <a:lstStyle/>
        <a:p>
          <a:endParaRPr lang="ru-RU"/>
        </a:p>
      </dgm:t>
    </dgm:pt>
    <dgm:pt modelId="{C562875E-BF52-45C7-B6C8-542FD0E12DDC}" type="sibTrans" cxnId="{A849D9D4-EDA9-4FA2-B8DD-2959DA458955}">
      <dgm:prSet/>
      <dgm:spPr/>
      <dgm:t>
        <a:bodyPr/>
        <a:lstStyle/>
        <a:p>
          <a:endParaRPr lang="ru-RU"/>
        </a:p>
      </dgm:t>
    </dgm:pt>
    <dgm:pt modelId="{F69B30AE-F829-4A9A-8ECB-3C80EE774740}">
      <dgm:prSet/>
      <dgm:spPr>
        <a:noFill/>
        <a:ln>
          <a:solidFill>
            <a:schemeClr val="accent1"/>
          </a:solidFill>
        </a:ln>
      </dgm:spPr>
      <dgm:t>
        <a:bodyPr/>
        <a:lstStyle/>
        <a:p>
          <a:r>
            <a:rPr lang="ru-RU" dirty="0">
              <a:solidFill>
                <a:schemeClr val="tx1"/>
              </a:solidFill>
            </a:rPr>
            <a:t>Получение ответа о подтверждении подлинности документа, удостоверяющего инвалидность, за подписью руководителя-главного эксперта по медико-социальной экспертизе в минимально короткие сроки.</a:t>
          </a:r>
        </a:p>
      </dgm:t>
    </dgm:pt>
    <dgm:pt modelId="{F6331B7A-3D1A-4741-8224-4CB1D6C81656}" type="parTrans" cxnId="{A9B4D7DF-61B9-4390-9A7C-F7825C1B41B3}">
      <dgm:prSet/>
      <dgm:spPr/>
      <dgm:t>
        <a:bodyPr/>
        <a:lstStyle/>
        <a:p>
          <a:endParaRPr lang="ru-RU"/>
        </a:p>
      </dgm:t>
    </dgm:pt>
    <dgm:pt modelId="{E841DF7E-C7E9-41D5-92C6-5DD782DF7A77}" type="sibTrans" cxnId="{A9B4D7DF-61B9-4390-9A7C-F7825C1B41B3}">
      <dgm:prSet/>
      <dgm:spPr/>
      <dgm:t>
        <a:bodyPr/>
        <a:lstStyle/>
        <a:p>
          <a:endParaRPr lang="ru-RU"/>
        </a:p>
      </dgm:t>
    </dgm:pt>
    <dgm:pt modelId="{090AF3AE-BAFA-40D6-91D6-94E87BBEDF9D}" type="pres">
      <dgm:prSet presAssocID="{A92119FE-305A-422D-86A6-86DE1891CB7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CFCA69F-C618-4A70-9F81-463F5487478C}" type="pres">
      <dgm:prSet presAssocID="{DD52CCD9-7A73-48EE-A0F4-13E171D51E0A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FBD695-E8A4-43E7-BDC0-D35753FFEBA1}" type="pres">
      <dgm:prSet presAssocID="{C562875E-BF52-45C7-B6C8-542FD0E12DDC}" presName="sibTrans" presStyleLbl="sibTrans2D1" presStyleIdx="0" presStyleCnt="1"/>
      <dgm:spPr/>
      <dgm:t>
        <a:bodyPr/>
        <a:lstStyle/>
        <a:p>
          <a:endParaRPr lang="ru-RU"/>
        </a:p>
      </dgm:t>
    </dgm:pt>
    <dgm:pt modelId="{F2BB9BBA-357D-4F65-A152-492C974596E8}" type="pres">
      <dgm:prSet presAssocID="{C562875E-BF52-45C7-B6C8-542FD0E12DDC}" presName="connectorText" presStyleLbl="sibTrans2D1" presStyleIdx="0" presStyleCnt="1"/>
      <dgm:spPr/>
      <dgm:t>
        <a:bodyPr/>
        <a:lstStyle/>
        <a:p>
          <a:endParaRPr lang="ru-RU"/>
        </a:p>
      </dgm:t>
    </dgm:pt>
    <dgm:pt modelId="{7138B0D5-9B68-486C-9BFC-BF1572E30E11}" type="pres">
      <dgm:prSet presAssocID="{F69B30AE-F829-4A9A-8ECB-3C80EE774740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8A9A3E3-3228-5D43-B016-6D0B8449F4C5}" type="presOf" srcId="{DD52CCD9-7A73-48EE-A0F4-13E171D51E0A}" destId="{1CFCA69F-C618-4A70-9F81-463F5487478C}" srcOrd="0" destOrd="0" presId="urn:microsoft.com/office/officeart/2005/8/layout/process1"/>
    <dgm:cxn modelId="{A9B4D7DF-61B9-4390-9A7C-F7825C1B41B3}" srcId="{A92119FE-305A-422D-86A6-86DE1891CB74}" destId="{F69B30AE-F829-4A9A-8ECB-3C80EE774740}" srcOrd="1" destOrd="0" parTransId="{F6331B7A-3D1A-4741-8224-4CB1D6C81656}" sibTransId="{E841DF7E-C7E9-41D5-92C6-5DD782DF7A77}"/>
    <dgm:cxn modelId="{32D87F12-2CF6-644E-9CBD-8C2B3BB43517}" type="presOf" srcId="{C562875E-BF52-45C7-B6C8-542FD0E12DDC}" destId="{F2BB9BBA-357D-4F65-A152-492C974596E8}" srcOrd="1" destOrd="0" presId="urn:microsoft.com/office/officeart/2005/8/layout/process1"/>
    <dgm:cxn modelId="{417DED37-6C8F-E54C-885C-E30FCA2A11C4}" type="presOf" srcId="{F69B30AE-F829-4A9A-8ECB-3C80EE774740}" destId="{7138B0D5-9B68-486C-9BFC-BF1572E30E11}" srcOrd="0" destOrd="0" presId="urn:microsoft.com/office/officeart/2005/8/layout/process1"/>
    <dgm:cxn modelId="{A849D9D4-EDA9-4FA2-B8DD-2959DA458955}" srcId="{A92119FE-305A-422D-86A6-86DE1891CB74}" destId="{DD52CCD9-7A73-48EE-A0F4-13E171D51E0A}" srcOrd="0" destOrd="0" parTransId="{E67AC907-B1BA-4C23-9747-827A65F95C04}" sibTransId="{C562875E-BF52-45C7-B6C8-542FD0E12DDC}"/>
    <dgm:cxn modelId="{F266B5D3-BF96-1E45-AB71-1B1D194AED43}" type="presOf" srcId="{A92119FE-305A-422D-86A6-86DE1891CB74}" destId="{090AF3AE-BAFA-40D6-91D6-94E87BBEDF9D}" srcOrd="0" destOrd="0" presId="urn:microsoft.com/office/officeart/2005/8/layout/process1"/>
    <dgm:cxn modelId="{89849788-59E4-564C-9E76-2C4B33861C80}" type="presOf" srcId="{C562875E-BF52-45C7-B6C8-542FD0E12DDC}" destId="{5EFBD695-E8A4-43E7-BDC0-D35753FFEBA1}" srcOrd="0" destOrd="0" presId="urn:microsoft.com/office/officeart/2005/8/layout/process1"/>
    <dgm:cxn modelId="{751FFB2C-F4A4-0E40-9E43-E42DC9FCDDC4}" type="presParOf" srcId="{090AF3AE-BAFA-40D6-91D6-94E87BBEDF9D}" destId="{1CFCA69F-C618-4A70-9F81-463F5487478C}" srcOrd="0" destOrd="0" presId="urn:microsoft.com/office/officeart/2005/8/layout/process1"/>
    <dgm:cxn modelId="{80C10456-354F-614C-BB5B-7DC0473962C2}" type="presParOf" srcId="{090AF3AE-BAFA-40D6-91D6-94E87BBEDF9D}" destId="{5EFBD695-E8A4-43E7-BDC0-D35753FFEBA1}" srcOrd="1" destOrd="0" presId="urn:microsoft.com/office/officeart/2005/8/layout/process1"/>
    <dgm:cxn modelId="{5A1EE07E-E91F-2943-A3B2-2DB11CFAA155}" type="presParOf" srcId="{5EFBD695-E8A4-43E7-BDC0-D35753FFEBA1}" destId="{F2BB9BBA-357D-4F65-A152-492C974596E8}" srcOrd="0" destOrd="0" presId="urn:microsoft.com/office/officeart/2005/8/layout/process1"/>
    <dgm:cxn modelId="{F6AB2B3F-FA39-C742-8A0B-3AE6CC385BC8}" type="presParOf" srcId="{090AF3AE-BAFA-40D6-91D6-94E87BBEDF9D}" destId="{7138B0D5-9B68-486C-9BFC-BF1572E30E11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76208EE-69E6-4FFF-B8CE-8F593CCE1F7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DD0EF16-A580-4D14-BC0D-D975BF15F620}">
      <dgm:prSet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>
        <a:noFill/>
        <a:ln>
          <a:solidFill>
            <a:schemeClr val="accent1"/>
          </a:solidFill>
        </a:ln>
      </dgm:spPr>
      <dgm:t>
        <a:bodyPr/>
        <a:lstStyle/>
        <a:p>
          <a:r>
            <a:rPr lang="ru-RU" sz="2000" b="1" dirty="0">
              <a:solidFill>
                <a:schemeClr val="accent5">
                  <a:lumMod val="50000"/>
                </a:schemeClr>
              </a:solidFill>
            </a:rPr>
            <a:t>представитель университета </a:t>
          </a:r>
          <a:r>
            <a:rPr lang="ru-RU" sz="2000" dirty="0"/>
            <a:t>- осуществляет консультирование абитуриентов  с инвалидностью по вопросам обучения в вузе, в т.ч. по вопросам, касающихся специальных условий обучения, созданных в вузе</a:t>
          </a:r>
        </a:p>
      </dgm:t>
    </dgm:pt>
    <dgm:pt modelId="{2E98D9B6-AE25-42DD-954A-5043C4AABF7C}" type="parTrans" cxnId="{DDF8DBEB-F39B-4BBC-8845-2D5E24BE2444}">
      <dgm:prSet/>
      <dgm:spPr/>
      <dgm:t>
        <a:bodyPr/>
        <a:lstStyle/>
        <a:p>
          <a:endParaRPr lang="ru-RU" sz="2000"/>
        </a:p>
      </dgm:t>
    </dgm:pt>
    <dgm:pt modelId="{6C33E155-5283-41F8-82E8-E1462AC1A1EE}" type="sibTrans" cxnId="{DDF8DBEB-F39B-4BBC-8845-2D5E24BE2444}">
      <dgm:prSet/>
      <dgm:spPr/>
      <dgm:t>
        <a:bodyPr/>
        <a:lstStyle/>
        <a:p>
          <a:endParaRPr lang="ru-RU" sz="2000"/>
        </a:p>
      </dgm:t>
    </dgm:pt>
    <dgm:pt modelId="{BACAB6E0-F5CA-4F72-92F2-6483A0D69741}">
      <dgm:prSet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>
        <a:noFill/>
        <a:ln>
          <a:solidFill>
            <a:schemeClr val="accent1"/>
          </a:solidFill>
        </a:ln>
      </dgm:spPr>
      <dgm:t>
        <a:bodyPr/>
        <a:lstStyle/>
        <a:p>
          <a:r>
            <a:rPr lang="ru-RU" sz="2000" b="1" dirty="0">
              <a:solidFill>
                <a:schemeClr val="accent5">
                  <a:lumMod val="50000"/>
                </a:schemeClr>
              </a:solidFill>
            </a:rPr>
            <a:t>сотрудник приемной комиссии </a:t>
          </a:r>
          <a:r>
            <a:rPr lang="ru-RU" sz="2000" dirty="0"/>
            <a:t>- осуществляет консультирование по вопросам подачи </a:t>
          </a:r>
          <a:r>
            <a:rPr lang="ru-RU" sz="2000" dirty="0" smtClean="0"/>
            <a:t>документов, </a:t>
          </a:r>
          <a:r>
            <a:rPr lang="ru-RU" sz="2000" dirty="0"/>
            <a:t>а также регистрацию поступающего, запись на вступительные испытания (при необходимости), формирование личного дела, фиксирует необходимость предоставления специальных условий при проведении вступительных </a:t>
          </a:r>
          <a:r>
            <a:rPr lang="ru-RU" sz="2000" dirty="0" smtClean="0"/>
            <a:t>испытаний, в том числе </a:t>
          </a:r>
          <a:r>
            <a:rPr lang="ru-RU" sz="2000" dirty="0"/>
            <a:t>с использованием ДОТ и пр.</a:t>
          </a:r>
        </a:p>
      </dgm:t>
    </dgm:pt>
    <dgm:pt modelId="{5F558396-0056-4824-9179-928232388F0B}" type="parTrans" cxnId="{79AC58E9-A9D7-474B-967B-56F17F623142}">
      <dgm:prSet/>
      <dgm:spPr/>
      <dgm:t>
        <a:bodyPr/>
        <a:lstStyle/>
        <a:p>
          <a:endParaRPr lang="ru-RU" sz="2000"/>
        </a:p>
      </dgm:t>
    </dgm:pt>
    <dgm:pt modelId="{18B6F39B-FCF7-40E6-B24F-FC0C41D0A14A}" type="sibTrans" cxnId="{79AC58E9-A9D7-474B-967B-56F17F623142}">
      <dgm:prSet/>
      <dgm:spPr/>
      <dgm:t>
        <a:bodyPr/>
        <a:lstStyle/>
        <a:p>
          <a:endParaRPr lang="ru-RU" sz="2000"/>
        </a:p>
      </dgm:t>
    </dgm:pt>
    <dgm:pt modelId="{D3313E35-E52A-403E-937F-226D7A0920C2}">
      <dgm:prSet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>
        <a:noFill/>
        <a:ln>
          <a:solidFill>
            <a:schemeClr val="accent1"/>
          </a:solidFill>
        </a:ln>
      </dgm:spPr>
      <dgm:t>
        <a:bodyPr/>
        <a:lstStyle/>
        <a:p>
          <a:r>
            <a:rPr lang="ru-RU" sz="2000" b="1" dirty="0">
              <a:solidFill>
                <a:schemeClr val="accent5">
                  <a:lumMod val="50000"/>
                </a:schemeClr>
              </a:solidFill>
            </a:rPr>
            <a:t>ассистент</a:t>
          </a:r>
          <a:r>
            <a:rPr lang="ru-RU" sz="2000" dirty="0"/>
            <a:t> - удаленно оказывает помощь абитуриенту с инвалидностью с учетом его индивидуальных особенностей, из числа сотрудников образовательной организации или привлеченных лиц</a:t>
          </a:r>
        </a:p>
      </dgm:t>
    </dgm:pt>
    <dgm:pt modelId="{8DD339BA-D21E-4CA8-A0CD-C79DA9E6D467}" type="parTrans" cxnId="{43632004-130C-4881-80C1-92EF756B4285}">
      <dgm:prSet/>
      <dgm:spPr/>
      <dgm:t>
        <a:bodyPr/>
        <a:lstStyle/>
        <a:p>
          <a:endParaRPr lang="ru-RU" sz="2000"/>
        </a:p>
      </dgm:t>
    </dgm:pt>
    <dgm:pt modelId="{C0A5FFC7-B0C7-40FB-B8F2-5E3CB39F04A0}" type="sibTrans" cxnId="{43632004-130C-4881-80C1-92EF756B4285}">
      <dgm:prSet/>
      <dgm:spPr/>
      <dgm:t>
        <a:bodyPr/>
        <a:lstStyle/>
        <a:p>
          <a:endParaRPr lang="ru-RU" sz="2000"/>
        </a:p>
      </dgm:t>
    </dgm:pt>
    <dgm:pt modelId="{1CDE8955-BBD0-4503-87F3-685AB6D1B902}" type="pres">
      <dgm:prSet presAssocID="{D76208EE-69E6-4FFF-B8CE-8F593CCE1F7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52EB014-B0EF-490A-8D39-CFE09300F20C}" type="pres">
      <dgm:prSet presAssocID="{DDD0EF16-A580-4D14-BC0D-D975BF15F620}" presName="parentText" presStyleLbl="node1" presStyleIdx="0" presStyleCnt="3" custScaleY="93102" custLinFactY="-5709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705334-991F-4BCA-91EC-9034120C5EAD}" type="pres">
      <dgm:prSet presAssocID="{6C33E155-5283-41F8-82E8-E1462AC1A1EE}" presName="spacer" presStyleCnt="0"/>
      <dgm:spPr/>
    </dgm:pt>
    <dgm:pt modelId="{BD4BE3B4-D313-4622-8566-467E25ACE860}" type="pres">
      <dgm:prSet presAssocID="{BACAB6E0-F5CA-4F72-92F2-6483A0D69741}" presName="parentText" presStyleLbl="node1" presStyleIdx="1" presStyleCnt="3" custScaleY="14414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91EBC6-81D6-499E-876C-C7B046A52E41}" type="pres">
      <dgm:prSet presAssocID="{18B6F39B-FCF7-40E6-B24F-FC0C41D0A14A}" presName="spacer" presStyleCnt="0"/>
      <dgm:spPr/>
    </dgm:pt>
    <dgm:pt modelId="{1FAF382C-BB46-4A9C-A583-EA21CEB074A3}" type="pres">
      <dgm:prSet presAssocID="{D3313E35-E52A-403E-937F-226D7A0920C2}" presName="parentText" presStyleLbl="node1" presStyleIdx="2" presStyleCnt="3" custScaleY="87198" custLinFactNeighborX="78" custLinFactNeighborY="9602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06D5632-A553-8C42-8FC2-9D70EACF37E3}" type="presOf" srcId="{BACAB6E0-F5CA-4F72-92F2-6483A0D69741}" destId="{BD4BE3B4-D313-4622-8566-467E25ACE860}" srcOrd="0" destOrd="0" presId="urn:microsoft.com/office/officeart/2005/8/layout/vList2"/>
    <dgm:cxn modelId="{43632004-130C-4881-80C1-92EF756B4285}" srcId="{D76208EE-69E6-4FFF-B8CE-8F593CCE1F70}" destId="{D3313E35-E52A-403E-937F-226D7A0920C2}" srcOrd="2" destOrd="0" parTransId="{8DD339BA-D21E-4CA8-A0CD-C79DA9E6D467}" sibTransId="{C0A5FFC7-B0C7-40FB-B8F2-5E3CB39F04A0}"/>
    <dgm:cxn modelId="{13582DEE-FD70-024C-ACF4-9AA3469DF783}" type="presOf" srcId="{D76208EE-69E6-4FFF-B8CE-8F593CCE1F70}" destId="{1CDE8955-BBD0-4503-87F3-685AB6D1B902}" srcOrd="0" destOrd="0" presId="urn:microsoft.com/office/officeart/2005/8/layout/vList2"/>
    <dgm:cxn modelId="{DDF8DBEB-F39B-4BBC-8845-2D5E24BE2444}" srcId="{D76208EE-69E6-4FFF-B8CE-8F593CCE1F70}" destId="{DDD0EF16-A580-4D14-BC0D-D975BF15F620}" srcOrd="0" destOrd="0" parTransId="{2E98D9B6-AE25-42DD-954A-5043C4AABF7C}" sibTransId="{6C33E155-5283-41F8-82E8-E1462AC1A1EE}"/>
    <dgm:cxn modelId="{79AC58E9-A9D7-474B-967B-56F17F623142}" srcId="{D76208EE-69E6-4FFF-B8CE-8F593CCE1F70}" destId="{BACAB6E0-F5CA-4F72-92F2-6483A0D69741}" srcOrd="1" destOrd="0" parTransId="{5F558396-0056-4824-9179-928232388F0B}" sibTransId="{18B6F39B-FCF7-40E6-B24F-FC0C41D0A14A}"/>
    <dgm:cxn modelId="{9A6D96B9-26B4-DB41-9203-B2D104089B7D}" type="presOf" srcId="{D3313E35-E52A-403E-937F-226D7A0920C2}" destId="{1FAF382C-BB46-4A9C-A583-EA21CEB074A3}" srcOrd="0" destOrd="0" presId="urn:microsoft.com/office/officeart/2005/8/layout/vList2"/>
    <dgm:cxn modelId="{BC39BDC3-81A2-5C46-BB3B-D85103C828B2}" type="presOf" srcId="{DDD0EF16-A580-4D14-BC0D-D975BF15F620}" destId="{652EB014-B0EF-490A-8D39-CFE09300F20C}" srcOrd="0" destOrd="0" presId="urn:microsoft.com/office/officeart/2005/8/layout/vList2"/>
    <dgm:cxn modelId="{52E17D19-61DC-1142-ABC2-C83AD04C4E50}" type="presParOf" srcId="{1CDE8955-BBD0-4503-87F3-685AB6D1B902}" destId="{652EB014-B0EF-490A-8D39-CFE09300F20C}" srcOrd="0" destOrd="0" presId="urn:microsoft.com/office/officeart/2005/8/layout/vList2"/>
    <dgm:cxn modelId="{ED5A5C4D-562A-C943-B85F-34797B31DAAA}" type="presParOf" srcId="{1CDE8955-BBD0-4503-87F3-685AB6D1B902}" destId="{CD705334-991F-4BCA-91EC-9034120C5EAD}" srcOrd="1" destOrd="0" presId="urn:microsoft.com/office/officeart/2005/8/layout/vList2"/>
    <dgm:cxn modelId="{D456894F-6D1B-A643-9533-05699B594A51}" type="presParOf" srcId="{1CDE8955-BBD0-4503-87F3-685AB6D1B902}" destId="{BD4BE3B4-D313-4622-8566-467E25ACE860}" srcOrd="2" destOrd="0" presId="urn:microsoft.com/office/officeart/2005/8/layout/vList2"/>
    <dgm:cxn modelId="{E97567A4-C9BE-DA4B-B6BC-C35C9CABE363}" type="presParOf" srcId="{1CDE8955-BBD0-4503-87F3-685AB6D1B902}" destId="{2491EBC6-81D6-499E-876C-C7B046A52E41}" srcOrd="3" destOrd="0" presId="urn:microsoft.com/office/officeart/2005/8/layout/vList2"/>
    <dgm:cxn modelId="{0D4474E3-05B4-1F4F-BC18-1774D3088776}" type="presParOf" srcId="{1CDE8955-BBD0-4503-87F3-685AB6D1B902}" destId="{1FAF382C-BB46-4A9C-A583-EA21CEB074A3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C70D3C-083A-47C0-9078-FDD2021905A8}">
      <dsp:nvSpPr>
        <dsp:cNvPr id="0" name=""/>
        <dsp:cNvSpPr/>
      </dsp:nvSpPr>
      <dsp:spPr>
        <a:xfrm>
          <a:off x="-4919424" y="-753830"/>
          <a:ext cx="5858998" cy="5858998"/>
        </a:xfrm>
        <a:prstGeom prst="blockArc">
          <a:avLst>
            <a:gd name="adj1" fmla="val 18900000"/>
            <a:gd name="adj2" fmla="val 2700000"/>
            <a:gd name="adj3" fmla="val 369"/>
          </a:avLst>
        </a:pr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5566DD-25B7-470A-AB23-C4626D04A5C7}">
      <dsp:nvSpPr>
        <dsp:cNvPr id="0" name=""/>
        <dsp:cNvSpPr/>
      </dsp:nvSpPr>
      <dsp:spPr>
        <a:xfrm>
          <a:off x="604289" y="435133"/>
          <a:ext cx="9851585" cy="870267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90775" tIns="66040" rIns="66040" bIns="6604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kern="1200" dirty="0"/>
            <a:t>организация приема заявлений поступающих с предоставлением подтверждающих документов</a:t>
          </a:r>
        </a:p>
      </dsp:txBody>
      <dsp:txXfrm>
        <a:off x="604289" y="435133"/>
        <a:ext cx="9851585" cy="870267"/>
      </dsp:txXfrm>
    </dsp:sp>
    <dsp:sp modelId="{3AC5B724-2D16-4C88-96C0-554223F35102}">
      <dsp:nvSpPr>
        <dsp:cNvPr id="0" name=""/>
        <dsp:cNvSpPr/>
      </dsp:nvSpPr>
      <dsp:spPr>
        <a:xfrm>
          <a:off x="60372" y="326350"/>
          <a:ext cx="1087834" cy="108783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988C9B4-78CA-47E5-8BA5-2AD18B1EF20A}">
      <dsp:nvSpPr>
        <dsp:cNvPr id="0" name=""/>
        <dsp:cNvSpPr/>
      </dsp:nvSpPr>
      <dsp:spPr>
        <a:xfrm>
          <a:off x="920631" y="1695420"/>
          <a:ext cx="9535243" cy="960496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90775" tIns="66040" rIns="66040" bIns="6604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kern="1200" dirty="0"/>
            <a:t>взаимодействие с абитуриентами инвалидностью при подаче документов на поступление </a:t>
          </a:r>
        </a:p>
      </dsp:txBody>
      <dsp:txXfrm>
        <a:off x="920631" y="1695420"/>
        <a:ext cx="9535243" cy="960496"/>
      </dsp:txXfrm>
    </dsp:sp>
    <dsp:sp modelId="{24E4043B-7CF5-4262-B8C0-EFC5D48E983D}">
      <dsp:nvSpPr>
        <dsp:cNvPr id="0" name=""/>
        <dsp:cNvSpPr/>
      </dsp:nvSpPr>
      <dsp:spPr>
        <a:xfrm>
          <a:off x="376714" y="1631751"/>
          <a:ext cx="1087834" cy="108783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4DE8820-B3BC-4A64-92B4-B4F0E32C8773}">
      <dsp:nvSpPr>
        <dsp:cNvPr id="0" name=""/>
        <dsp:cNvSpPr/>
      </dsp:nvSpPr>
      <dsp:spPr>
        <a:xfrm>
          <a:off x="604289" y="3045936"/>
          <a:ext cx="9851585" cy="870267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90775" tIns="66040" rIns="66040" bIns="6604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kern="1200" dirty="0"/>
            <a:t>организация и проведение вступительных испытаний для поступающих с инвалидностью</a:t>
          </a:r>
        </a:p>
      </dsp:txBody>
      <dsp:txXfrm>
        <a:off x="604289" y="3045936"/>
        <a:ext cx="9851585" cy="870267"/>
      </dsp:txXfrm>
    </dsp:sp>
    <dsp:sp modelId="{AC9DEAEF-12CE-4B28-A9D7-AFE17208BC51}">
      <dsp:nvSpPr>
        <dsp:cNvPr id="0" name=""/>
        <dsp:cNvSpPr/>
      </dsp:nvSpPr>
      <dsp:spPr>
        <a:xfrm>
          <a:off x="60372" y="2937153"/>
          <a:ext cx="1087834" cy="108783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FD40C7-3C18-F748-B241-E66EA820228F}">
      <dsp:nvSpPr>
        <dsp:cNvPr id="0" name=""/>
        <dsp:cNvSpPr/>
      </dsp:nvSpPr>
      <dsp:spPr>
        <a:xfrm>
          <a:off x="0" y="0"/>
          <a:ext cx="4525963" cy="4525963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7CF36C2-5481-B74F-A9EB-EF0A7421024B}">
      <dsp:nvSpPr>
        <dsp:cNvPr id="0" name=""/>
        <dsp:cNvSpPr/>
      </dsp:nvSpPr>
      <dsp:spPr>
        <a:xfrm>
          <a:off x="2262981" y="0"/>
          <a:ext cx="6377978" cy="452596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smtClean="0"/>
            <a:t>оказывать консультационную помощь по вопросам поступления, обучения и организации образовательного процесса для лиц с инвалидностью;</a:t>
          </a:r>
          <a:endParaRPr lang="ru-RU" sz="2100" kern="1200"/>
        </a:p>
      </dsp:txBody>
      <dsp:txXfrm>
        <a:off x="2262981" y="0"/>
        <a:ext cx="6377978" cy="1357791"/>
      </dsp:txXfrm>
    </dsp:sp>
    <dsp:sp modelId="{A91B5E8B-F20E-074F-8246-0D363896C715}">
      <dsp:nvSpPr>
        <dsp:cNvPr id="0" name=""/>
        <dsp:cNvSpPr/>
      </dsp:nvSpPr>
      <dsp:spPr>
        <a:xfrm>
          <a:off x="792044" y="1357791"/>
          <a:ext cx="2941873" cy="2941873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9F5D2A2-2557-D746-B475-9C50B6B4FB59}">
      <dsp:nvSpPr>
        <dsp:cNvPr id="0" name=""/>
        <dsp:cNvSpPr/>
      </dsp:nvSpPr>
      <dsp:spPr>
        <a:xfrm>
          <a:off x="2262981" y="1357791"/>
          <a:ext cx="6377978" cy="294187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smtClean="0"/>
            <a:t>вести учет и сопровождение всех абитуриентов с инвалидностью, независимо от того поступают они по особой квоте, по общему конкурсу или  на договорной основе;</a:t>
          </a:r>
          <a:endParaRPr lang="ru-RU" sz="2100" kern="1200"/>
        </a:p>
      </dsp:txBody>
      <dsp:txXfrm>
        <a:off x="2262981" y="1357791"/>
        <a:ext cx="6377978" cy="1357787"/>
      </dsp:txXfrm>
    </dsp:sp>
    <dsp:sp modelId="{2AA9D0F6-BFF2-C24C-BDE3-E948B03A75FE}">
      <dsp:nvSpPr>
        <dsp:cNvPr id="0" name=""/>
        <dsp:cNvSpPr/>
      </dsp:nvSpPr>
      <dsp:spPr>
        <a:xfrm>
          <a:off x="1584087" y="2715579"/>
          <a:ext cx="1357787" cy="1357787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C156390-E5C8-9E43-8F77-B8F03E3B7F1A}">
      <dsp:nvSpPr>
        <dsp:cNvPr id="0" name=""/>
        <dsp:cNvSpPr/>
      </dsp:nvSpPr>
      <dsp:spPr>
        <a:xfrm>
          <a:off x="2262981" y="2715579"/>
          <a:ext cx="6377978" cy="135778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smtClean="0"/>
            <a:t>брать с абитуриентов с инвалидностью согласие на обработку персональных данных, в том числе данных о группе и категории инвалидности, виде нарушений здоровья и др. </a:t>
          </a:r>
          <a:endParaRPr lang="ru-RU" sz="2100" kern="1200"/>
        </a:p>
      </dsp:txBody>
      <dsp:txXfrm>
        <a:off x="2262981" y="2715579"/>
        <a:ext cx="6377978" cy="135778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70FFF3-477A-2B4B-9A4C-514719E6573C}">
      <dsp:nvSpPr>
        <dsp:cNvPr id="0" name=""/>
        <dsp:cNvSpPr/>
      </dsp:nvSpPr>
      <dsp:spPr>
        <a:xfrm>
          <a:off x="207272" y="542268"/>
          <a:ext cx="4943975" cy="1544992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46475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группа инвалидности (</a:t>
          </a:r>
          <a:r>
            <a:rPr lang="ru-RU" sz="1600" kern="1200" dirty="0" err="1" smtClean="0"/>
            <a:t>I</a:t>
          </a:r>
          <a:r>
            <a:rPr lang="ru-RU" sz="1600" kern="1200" dirty="0" smtClean="0"/>
            <a:t>, II, III, ребенок-инвалид)</a:t>
          </a:r>
          <a:endParaRPr lang="ru-RU" sz="1600" kern="1200" dirty="0"/>
        </a:p>
      </dsp:txBody>
      <dsp:txXfrm>
        <a:off x="207272" y="542268"/>
        <a:ext cx="4943975" cy="1544992"/>
      </dsp:txXfrm>
    </dsp:sp>
    <dsp:sp modelId="{0BC409C1-214D-5044-8A45-6CE3B7B20F7E}">
      <dsp:nvSpPr>
        <dsp:cNvPr id="0" name=""/>
        <dsp:cNvSpPr/>
      </dsp:nvSpPr>
      <dsp:spPr>
        <a:xfrm>
          <a:off x="1273" y="319103"/>
          <a:ext cx="1081494" cy="1622241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61C206A-E37E-134D-B54F-722E1D29FD70}">
      <dsp:nvSpPr>
        <dsp:cNvPr id="0" name=""/>
        <dsp:cNvSpPr/>
      </dsp:nvSpPr>
      <dsp:spPr>
        <a:xfrm>
          <a:off x="5570351" y="542268"/>
          <a:ext cx="4943975" cy="1544992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46475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срок действия справки медико-социальной экспертизы</a:t>
          </a:r>
          <a:endParaRPr lang="ru-RU" sz="1600" kern="1200" dirty="0"/>
        </a:p>
      </dsp:txBody>
      <dsp:txXfrm>
        <a:off x="5570351" y="542268"/>
        <a:ext cx="4943975" cy="1544992"/>
      </dsp:txXfrm>
    </dsp:sp>
    <dsp:sp modelId="{F77CD5E4-ADDA-BB46-B6E6-DC579A94234A}">
      <dsp:nvSpPr>
        <dsp:cNvPr id="0" name=""/>
        <dsp:cNvSpPr/>
      </dsp:nvSpPr>
      <dsp:spPr>
        <a:xfrm>
          <a:off x="5364352" y="319103"/>
          <a:ext cx="1081494" cy="1622241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D5D19C2-CC06-EC49-A8D8-056AE7ACC292}">
      <dsp:nvSpPr>
        <dsp:cNvPr id="0" name=""/>
        <dsp:cNvSpPr/>
      </dsp:nvSpPr>
      <dsp:spPr>
        <a:xfrm>
          <a:off x="207272" y="2487242"/>
          <a:ext cx="4943975" cy="1544992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46475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категория (причина) инвалидности (инвалид с детства, общее заболевание, профессиональное заболевание или трудовое увечье, военная травма, радиационное воздействие и пр.)</a:t>
          </a:r>
          <a:endParaRPr lang="ru-RU" sz="1600" kern="1200" dirty="0"/>
        </a:p>
      </dsp:txBody>
      <dsp:txXfrm>
        <a:off x="207272" y="2487242"/>
        <a:ext cx="4943975" cy="1544992"/>
      </dsp:txXfrm>
    </dsp:sp>
    <dsp:sp modelId="{A372CF31-9E0D-1B4B-A6A2-8B336F6137C2}">
      <dsp:nvSpPr>
        <dsp:cNvPr id="0" name=""/>
        <dsp:cNvSpPr/>
      </dsp:nvSpPr>
      <dsp:spPr>
        <a:xfrm>
          <a:off x="1273" y="2264076"/>
          <a:ext cx="1081494" cy="1622241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512FA1F-A658-7142-9BA1-B6347B739472}">
      <dsp:nvSpPr>
        <dsp:cNvPr id="0" name=""/>
        <dsp:cNvSpPr/>
      </dsp:nvSpPr>
      <dsp:spPr>
        <a:xfrm>
          <a:off x="5570351" y="2487242"/>
          <a:ext cx="4943975" cy="1544992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46475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smtClean="0"/>
            <a:t>вид нарушений здоровья (нарушения слуха, нарушения зрения, нарушения опорно-двигательного аппарата, передвигаются на кресле-коляске, нервные, психические нарушения, соматические заболевания)</a:t>
          </a:r>
          <a:endParaRPr lang="ru-RU" sz="1600" kern="1200"/>
        </a:p>
      </dsp:txBody>
      <dsp:txXfrm>
        <a:off x="5570351" y="2487242"/>
        <a:ext cx="4943975" cy="1544992"/>
      </dsp:txXfrm>
    </dsp:sp>
    <dsp:sp modelId="{2BBEB700-E9DB-604A-813A-4843B605FE8D}">
      <dsp:nvSpPr>
        <dsp:cNvPr id="0" name=""/>
        <dsp:cNvSpPr/>
      </dsp:nvSpPr>
      <dsp:spPr>
        <a:xfrm>
          <a:off x="5364352" y="2264076"/>
          <a:ext cx="1081494" cy="1622241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FCA69F-C618-4A70-9F81-463F5487478C}">
      <dsp:nvSpPr>
        <dsp:cNvPr id="0" name=""/>
        <dsp:cNvSpPr/>
      </dsp:nvSpPr>
      <dsp:spPr>
        <a:xfrm>
          <a:off x="1607" y="704467"/>
          <a:ext cx="3427660" cy="3117028"/>
        </a:xfrm>
        <a:prstGeom prst="roundRect">
          <a:avLst>
            <a:gd name="adj" fmla="val 10000"/>
          </a:avLst>
        </a:prstGeom>
        <a:noFill/>
        <a:ln>
          <a:solidFill>
            <a:schemeClr val="accent1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solidFill>
                <a:schemeClr val="tx1"/>
              </a:solidFill>
            </a:rPr>
            <a:t>Подготовка официального запроса от вуза в главное бюро медико-социальной экспертизы субъекта РФ, выдавшего документ, с указанием реквизита документа, подтверждающего  инвалидность и/или скан-копий документа, подтверждающего наличие инвалидности.</a:t>
          </a:r>
        </a:p>
      </dsp:txBody>
      <dsp:txXfrm>
        <a:off x="92902" y="795762"/>
        <a:ext cx="3245070" cy="2934438"/>
      </dsp:txXfrm>
    </dsp:sp>
    <dsp:sp modelId="{5EFBD695-E8A4-43E7-BDC0-D35753FFEBA1}">
      <dsp:nvSpPr>
        <dsp:cNvPr id="0" name=""/>
        <dsp:cNvSpPr/>
      </dsp:nvSpPr>
      <dsp:spPr>
        <a:xfrm>
          <a:off x="3772033" y="1837951"/>
          <a:ext cx="726664" cy="85005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3772033" y="2007963"/>
        <a:ext cx="508665" cy="510035"/>
      </dsp:txXfrm>
    </dsp:sp>
    <dsp:sp modelId="{7138B0D5-9B68-486C-9BFC-BF1572E30E11}">
      <dsp:nvSpPr>
        <dsp:cNvPr id="0" name=""/>
        <dsp:cNvSpPr/>
      </dsp:nvSpPr>
      <dsp:spPr>
        <a:xfrm>
          <a:off x="4800332" y="704467"/>
          <a:ext cx="3427660" cy="3117028"/>
        </a:xfrm>
        <a:prstGeom prst="roundRect">
          <a:avLst>
            <a:gd name="adj" fmla="val 10000"/>
          </a:avLst>
        </a:prstGeom>
        <a:noFill/>
        <a:ln>
          <a:solidFill>
            <a:schemeClr val="accent1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solidFill>
                <a:schemeClr val="tx1"/>
              </a:solidFill>
            </a:rPr>
            <a:t>Получение ответа о подтверждении подлинности документа, удостоверяющего инвалидность, за подписью руководителя-главного эксперта по медико-социальной экспертизе в минимально короткие сроки.</a:t>
          </a:r>
        </a:p>
      </dsp:txBody>
      <dsp:txXfrm>
        <a:off x="4891627" y="795762"/>
        <a:ext cx="3245070" cy="293443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2EB014-B0EF-490A-8D39-CFE09300F20C}">
      <dsp:nvSpPr>
        <dsp:cNvPr id="0" name=""/>
        <dsp:cNvSpPr/>
      </dsp:nvSpPr>
      <dsp:spPr>
        <a:xfrm>
          <a:off x="0" y="370830"/>
          <a:ext cx="10515600" cy="988307"/>
        </a:xfrm>
        <a:prstGeom prst="roundRect">
          <a:avLst/>
        </a:prstGeom>
        <a:noFill/>
        <a:ln w="635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>
              <a:solidFill>
                <a:schemeClr val="accent5">
                  <a:lumMod val="50000"/>
                </a:schemeClr>
              </a:solidFill>
            </a:rPr>
            <a:t>представитель университета </a:t>
          </a:r>
          <a:r>
            <a:rPr lang="ru-RU" sz="2000" kern="1200" dirty="0"/>
            <a:t>- осуществляет консультирование абитуриентов  с инвалидностью по вопросам обучения в вузе, в т.ч. по вопросам, касающихся специальных условий обучения, созданных в вузе</a:t>
          </a:r>
        </a:p>
      </dsp:txBody>
      <dsp:txXfrm>
        <a:off x="48245" y="419075"/>
        <a:ext cx="10419110" cy="891817"/>
      </dsp:txXfrm>
    </dsp:sp>
    <dsp:sp modelId="{BD4BE3B4-D313-4622-8566-467E25ACE860}">
      <dsp:nvSpPr>
        <dsp:cNvPr id="0" name=""/>
        <dsp:cNvSpPr/>
      </dsp:nvSpPr>
      <dsp:spPr>
        <a:xfrm>
          <a:off x="0" y="1441959"/>
          <a:ext cx="10515600" cy="1530092"/>
        </a:xfrm>
        <a:prstGeom prst="roundRect">
          <a:avLst/>
        </a:prstGeom>
        <a:noFill/>
        <a:ln w="635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>
              <a:solidFill>
                <a:schemeClr val="accent5">
                  <a:lumMod val="50000"/>
                </a:schemeClr>
              </a:solidFill>
            </a:rPr>
            <a:t>сотрудник приемной комиссии </a:t>
          </a:r>
          <a:r>
            <a:rPr lang="ru-RU" sz="2000" kern="1200" dirty="0"/>
            <a:t>- осуществляет консультирование по вопросам подачи </a:t>
          </a:r>
          <a:r>
            <a:rPr lang="ru-RU" sz="2000" kern="1200" dirty="0" smtClean="0"/>
            <a:t>документов, </a:t>
          </a:r>
          <a:r>
            <a:rPr lang="ru-RU" sz="2000" kern="1200" dirty="0"/>
            <a:t>а также регистрацию поступающего, запись на вступительные испытания (при необходимости), формирование личного дела, фиксирует необходимость предоставления специальных условий при проведении вступительных </a:t>
          </a:r>
          <a:r>
            <a:rPr lang="ru-RU" sz="2000" kern="1200" dirty="0" smtClean="0"/>
            <a:t>испытаний, в том числе </a:t>
          </a:r>
          <a:r>
            <a:rPr lang="ru-RU" sz="2000" kern="1200" dirty="0"/>
            <a:t>с использованием ДОТ и пр.</a:t>
          </a:r>
        </a:p>
      </dsp:txBody>
      <dsp:txXfrm>
        <a:off x="74693" y="1516652"/>
        <a:ext cx="10366214" cy="1380706"/>
      </dsp:txXfrm>
    </dsp:sp>
    <dsp:sp modelId="{1FAF382C-BB46-4A9C-A583-EA21CEB074A3}">
      <dsp:nvSpPr>
        <dsp:cNvPr id="0" name=""/>
        <dsp:cNvSpPr/>
      </dsp:nvSpPr>
      <dsp:spPr>
        <a:xfrm>
          <a:off x="0" y="2993828"/>
          <a:ext cx="10515600" cy="925634"/>
        </a:xfrm>
        <a:prstGeom prst="roundRect">
          <a:avLst/>
        </a:prstGeom>
        <a:noFill/>
        <a:ln w="635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>
              <a:solidFill>
                <a:schemeClr val="accent5">
                  <a:lumMod val="50000"/>
                </a:schemeClr>
              </a:solidFill>
            </a:rPr>
            <a:t>ассистент</a:t>
          </a:r>
          <a:r>
            <a:rPr lang="ru-RU" sz="2000" kern="1200" dirty="0"/>
            <a:t> - удаленно оказывает помощь абитуриенту с инвалидностью с учетом его индивидуальных особенностей, из числа сотрудников образовательной организации или привлеченных лиц</a:t>
          </a:r>
        </a:p>
      </dsp:txBody>
      <dsp:txXfrm>
        <a:off x="45186" y="3039014"/>
        <a:ext cx="10425228" cy="8352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CECCD-A19C-BD4A-A716-7AA52D5C2F70}" type="datetimeFigureOut">
              <a:rPr lang="ru-RU" smtClean="0"/>
              <a:t>08.06.23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7B2D6-373C-D348-927F-4A57BC939B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973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CECCD-A19C-BD4A-A716-7AA52D5C2F70}" type="datetimeFigureOut">
              <a:rPr lang="ru-RU" smtClean="0"/>
              <a:t>08.06.23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7B2D6-373C-D348-927F-4A57BC939B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7161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CECCD-A19C-BD4A-A716-7AA52D5C2F70}" type="datetimeFigureOut">
              <a:rPr lang="ru-RU" smtClean="0"/>
              <a:t>08.06.23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7B2D6-373C-D348-927F-4A57BC939B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0811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CECCD-A19C-BD4A-A716-7AA52D5C2F70}" type="datetimeFigureOut">
              <a:rPr lang="ru-RU" smtClean="0"/>
              <a:t>08.06.23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7B2D6-373C-D348-927F-4A57BC939B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5950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CECCD-A19C-BD4A-A716-7AA52D5C2F70}" type="datetimeFigureOut">
              <a:rPr lang="ru-RU" smtClean="0"/>
              <a:t>08.06.23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7B2D6-373C-D348-927F-4A57BC939B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1273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CECCD-A19C-BD4A-A716-7AA52D5C2F70}" type="datetimeFigureOut">
              <a:rPr lang="ru-RU" smtClean="0"/>
              <a:t>08.06.23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7B2D6-373C-D348-927F-4A57BC939B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4827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CECCD-A19C-BD4A-A716-7AA52D5C2F70}" type="datetimeFigureOut">
              <a:rPr lang="ru-RU" smtClean="0"/>
              <a:t>08.06.23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7B2D6-373C-D348-927F-4A57BC939B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7133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CECCD-A19C-BD4A-A716-7AA52D5C2F70}" type="datetimeFigureOut">
              <a:rPr lang="ru-RU" smtClean="0"/>
              <a:t>08.06.23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7B2D6-373C-D348-927F-4A57BC939B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9733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CECCD-A19C-BD4A-A716-7AA52D5C2F70}" type="datetimeFigureOut">
              <a:rPr lang="ru-RU" smtClean="0"/>
              <a:t>08.06.23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7B2D6-373C-D348-927F-4A57BC939B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2414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CECCD-A19C-BD4A-A716-7AA52D5C2F70}" type="datetimeFigureOut">
              <a:rPr lang="ru-RU" smtClean="0"/>
              <a:t>08.06.23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7B2D6-373C-D348-927F-4A57BC939B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8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CECCD-A19C-BD4A-A716-7AA52D5C2F70}" type="datetimeFigureOut">
              <a:rPr lang="ru-RU" smtClean="0"/>
              <a:t>08.06.23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7B2D6-373C-D348-927F-4A57BC939B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382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ACECCD-A19C-BD4A-A716-7AA52D5C2F70}" type="datetimeFigureOut">
              <a:rPr lang="ru-RU" smtClean="0"/>
              <a:t>08.06.23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E7B2D6-373C-D348-927F-4A57BC939B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3871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tags" Target="../tags/tag1.xml"/><Relationship Id="rId2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4" Type="http://schemas.openxmlformats.org/officeDocument/2006/relationships/diagramQuickStyle" Target="../diagrams/quickStyle5.xml"/><Relationship Id="rId5" Type="http://schemas.openxmlformats.org/officeDocument/2006/relationships/diagramColors" Target="../diagrams/colors5.xml"/><Relationship Id="rId6" Type="http://schemas.microsoft.com/office/2007/relationships/diagramDrawing" Target="../diagrams/drawing5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27243" y="912671"/>
            <a:ext cx="6858000" cy="3480018"/>
          </a:xfrm>
        </p:spPr>
        <p:txBody>
          <a:bodyPr>
            <a:normAutofit/>
          </a:bodyPr>
          <a:lstStyle/>
          <a:p>
            <a:r>
              <a:rPr lang="ru-RU" sz="3600" b="1" dirty="0">
                <a:latin typeface="Times New Roman" charset="0"/>
                <a:ea typeface="Times New Roman" charset="0"/>
                <a:cs typeface="Times New Roman" charset="0"/>
              </a:rPr>
              <a:t>Об обеспечении доступности приемной кампании 2023 г. </a:t>
            </a:r>
            <a:r>
              <a:rPr lang="ru-RU" sz="3600" b="1" dirty="0" smtClean="0">
                <a:latin typeface="Times New Roman" charset="0"/>
                <a:ea typeface="Times New Roman" charset="0"/>
                <a:cs typeface="Times New Roman" charset="0"/>
              </a:rPr>
              <a:t/>
            </a:r>
            <a:br>
              <a:rPr lang="ru-RU" sz="3600" b="1" dirty="0" smtClean="0"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ru-RU" sz="3600" b="1" dirty="0" smtClean="0">
                <a:latin typeface="Times New Roman" charset="0"/>
                <a:ea typeface="Times New Roman" charset="0"/>
                <a:cs typeface="Times New Roman" charset="0"/>
              </a:rPr>
              <a:t>для  </a:t>
            </a:r>
            <a:r>
              <a:rPr lang="ru-RU" sz="3600" b="1" dirty="0">
                <a:latin typeface="Times New Roman" charset="0"/>
                <a:ea typeface="Times New Roman" charset="0"/>
                <a:cs typeface="Times New Roman" charset="0"/>
              </a:rPr>
              <a:t>абитуриентов с инвалидностью и ограниченными возможностями здоровья</a:t>
            </a:r>
            <a:r>
              <a:rPr lang="ru-RU" sz="3600" b="1" dirty="0" smtClean="0">
                <a:effectLst/>
                <a:latin typeface="Times New Roman" charset="0"/>
                <a:ea typeface="Times New Roman" charset="0"/>
                <a:cs typeface="Times New Roman" charset="0"/>
              </a:rPr>
              <a:t> </a:t>
            </a:r>
            <a:endParaRPr lang="ru-RU" sz="3600" b="1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pic>
        <p:nvPicPr>
          <p:cNvPr id="4" name="Рисунок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32996" cy="1104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Изображение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0786" y="169692"/>
            <a:ext cx="1674939" cy="111662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144001" y="54333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1562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424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Функции ассистента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20683"/>
            <a:ext cx="10515600" cy="5637317"/>
          </a:xfrm>
        </p:spPr>
        <p:txBody>
          <a:bodyPr>
            <a:normAutofit fontScale="92500"/>
          </a:bodyPr>
          <a:lstStyle/>
          <a:p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удаленная техническая помощь до начала проведения вступительных испытаний</a:t>
            </a:r>
            <a:endParaRPr lang="ru-RU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dirty="0" smtClean="0"/>
              <a:t>установка и настройка на компьютере (ноутбуке, мобильном устройстве) абитуриента необходимого оборудования и программного обеспечения</a:t>
            </a:r>
          </a:p>
          <a:p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удаленная техническая помощь во время вступительных испытаний</a:t>
            </a:r>
            <a:endParaRPr lang="ru-RU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dirty="0" smtClean="0"/>
              <a:t>запуск необходимого программного обеспечения, контроль за работой программного обеспечения, отправка выполненных заданий</a:t>
            </a:r>
          </a:p>
          <a:p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удаленная техническая помощь во время вступительных испытаний</a:t>
            </a:r>
          </a:p>
          <a:p>
            <a:pPr marL="0" indent="0">
              <a:buNone/>
            </a:pPr>
            <a:r>
              <a:rPr lang="ru-RU" dirty="0" smtClean="0"/>
              <a:t>зачитывание заданий, ввод и оформление ответов на задания, общение с преподавателями, проводящими вступительное испытание.</a:t>
            </a:r>
          </a:p>
          <a:p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0161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Рабочее  место абитуриента с инвалидностью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xmlns="" id="{62B430B4-F079-4A51-AFCA-AD3C54389441}"/>
              </a:ext>
            </a:extLst>
          </p:cNvPr>
          <p:cNvSpPr txBox="1">
            <a:spLocks/>
          </p:cNvSpPr>
          <p:nvPr/>
        </p:nvSpPr>
        <p:spPr>
          <a:xfrm>
            <a:off x="838200" y="2125388"/>
            <a:ext cx="8507288" cy="32710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Clr>
                <a:srgbClr val="850F0D"/>
              </a:buClr>
              <a:buFont typeface="Wingdings" panose="05000000000000000000" pitchFamily="2" charset="2"/>
              <a:buChar char="q"/>
            </a:pPr>
            <a:r>
              <a:rPr lang="ru-RU" sz="2400" dirty="0"/>
              <a:t> </a:t>
            </a:r>
            <a:r>
              <a:rPr lang="ru-RU" sz="2400" dirty="0" smtClean="0"/>
              <a:t>оборудуется для абитуриента </a:t>
            </a:r>
            <a:r>
              <a:rPr lang="ru-RU" sz="2400" dirty="0" smtClean="0"/>
              <a:t>в соответствии </a:t>
            </a:r>
            <a:r>
              <a:rPr lang="ru-RU" sz="2400" dirty="0" smtClean="0"/>
              <a:t>с особенностями нозологии и </a:t>
            </a:r>
            <a:r>
              <a:rPr lang="ru-RU" sz="2400" dirty="0" smtClean="0"/>
              <a:t>требованиями вуза по прохождению вступительного испытания;</a:t>
            </a:r>
          </a:p>
          <a:p>
            <a:pPr algn="just">
              <a:buClr>
                <a:srgbClr val="850F0D"/>
              </a:buClr>
              <a:buFont typeface="Wingdings" panose="05000000000000000000" pitchFamily="2" charset="2"/>
              <a:buChar char="q"/>
            </a:pPr>
            <a:r>
              <a:rPr lang="ru-RU" sz="2400" dirty="0" smtClean="0"/>
              <a:t> сотрудники </a:t>
            </a:r>
            <a:r>
              <a:rPr lang="ru-RU" sz="2400" dirty="0" smtClean="0"/>
              <a:t>вуза и/или РУМЦ могут оказывать поступающему с инвалидностью удаленную помощь и консультирование  по оборудованию личного дистанционного рабочего места абитуриента (при необходимости). </a:t>
            </a:r>
          </a:p>
          <a:p>
            <a:pPr marL="0" indent="0">
              <a:buFont typeface="Arial"/>
              <a:buNone/>
            </a:pPr>
            <a:endParaRPr lang="ru-RU" sz="2200" i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970028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Перечень специальных условий вступительных испытаний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44513" indent="-439738">
              <a:buClr>
                <a:srgbClr val="850F0D"/>
              </a:buClr>
              <a:buFont typeface="Wingdings" panose="05000000000000000000" pitchFamily="2" charset="2"/>
              <a:buChar char="q"/>
            </a:pPr>
            <a:r>
              <a:rPr lang="ru-RU" dirty="0"/>
              <a:t>увеличение времени выполнения заданий;</a:t>
            </a:r>
          </a:p>
          <a:p>
            <a:pPr marL="544513" indent="-439738">
              <a:buClr>
                <a:srgbClr val="850F0D"/>
              </a:buClr>
              <a:buFont typeface="Wingdings" panose="05000000000000000000" pitchFamily="2" charset="2"/>
              <a:buChar char="q"/>
            </a:pPr>
            <a:r>
              <a:rPr lang="ru-RU" dirty="0"/>
              <a:t>выбор формы проведения экзамена;</a:t>
            </a:r>
          </a:p>
          <a:p>
            <a:pPr marL="544513" indent="-439738">
              <a:buClr>
                <a:srgbClr val="850F0D"/>
              </a:buClr>
              <a:buFont typeface="Wingdings" panose="05000000000000000000" pitchFamily="2" charset="2"/>
              <a:buChar char="q"/>
            </a:pPr>
            <a:r>
              <a:rPr lang="ru-RU" dirty="0"/>
              <a:t>предоставление материалов в доступной форме;</a:t>
            </a:r>
          </a:p>
          <a:p>
            <a:pPr marL="544513" indent="-439738">
              <a:buClr>
                <a:srgbClr val="850F0D"/>
              </a:buClr>
              <a:buFont typeface="Wingdings" panose="05000000000000000000" pitchFamily="2" charset="2"/>
              <a:buChar char="q"/>
            </a:pPr>
            <a:r>
              <a:rPr lang="ru-RU" dirty="0"/>
              <a:t>использование услуг удаленного ассистента;</a:t>
            </a:r>
          </a:p>
          <a:p>
            <a:pPr marL="544513" indent="-439738">
              <a:buClr>
                <a:srgbClr val="850F0D"/>
              </a:buClr>
              <a:buFont typeface="Wingdings" panose="05000000000000000000" pitchFamily="2" charset="2"/>
              <a:buChar char="q"/>
            </a:pPr>
            <a:r>
              <a:rPr lang="ru-RU" dirty="0"/>
              <a:t>использование необходимых технических средств и </a:t>
            </a:r>
            <a:r>
              <a:rPr lang="ru-RU" dirty="0" err="1"/>
              <a:t>ассистивных</a:t>
            </a:r>
            <a:r>
              <a:rPr lang="ru-RU" dirty="0"/>
              <a:t> технологий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5696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Инструкция по порядку проведения вступительных испытаний и задания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smtClean="0"/>
              <a:t>предоставляются абитуриенту с инвалидностью в форме, адаптированной с учетом особенностей его </a:t>
            </a:r>
            <a:r>
              <a:rPr lang="ru-RU" i="1" dirty="0" err="1" smtClean="0"/>
              <a:t>психофического</a:t>
            </a:r>
            <a:r>
              <a:rPr lang="ru-RU" i="1" dirty="0" smtClean="0"/>
              <a:t> состояния здоровья и особенностями восприятия информации</a:t>
            </a:r>
          </a:p>
          <a:p>
            <a:endParaRPr lang="ru-RU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9C6DEC29-5466-47C3-88E4-EC5A2F6C6B13}"/>
              </a:ext>
            </a:extLst>
          </p:cNvPr>
          <p:cNvSpPr/>
          <p:nvPr/>
        </p:nvSpPr>
        <p:spPr>
          <a:xfrm>
            <a:off x="1528903" y="3347612"/>
            <a:ext cx="8064896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600"/>
              </a:spcAft>
              <a:buClr>
                <a:srgbClr val="850F0D"/>
              </a:buClr>
              <a:buFont typeface="Wingdings" panose="05000000000000000000" pitchFamily="2" charset="2"/>
              <a:buChar char="q"/>
            </a:pPr>
            <a:r>
              <a:rPr lang="ru-RU" sz="24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в печатной форме (в форме электронного документа)</a:t>
            </a:r>
          </a:p>
          <a:p>
            <a:pPr marL="342900" indent="-342900">
              <a:spcAft>
                <a:spcPts val="600"/>
              </a:spcAft>
              <a:buClr>
                <a:srgbClr val="850F0D"/>
              </a:buClr>
              <a:buFont typeface="Wingdings" panose="05000000000000000000" pitchFamily="2" charset="2"/>
              <a:buChar char="q"/>
            </a:pPr>
            <a:r>
              <a:rPr lang="ru-RU" sz="24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устно </a:t>
            </a:r>
          </a:p>
          <a:p>
            <a:pPr marL="342900" indent="-342900">
              <a:spcAft>
                <a:spcPts val="600"/>
              </a:spcAft>
              <a:buClr>
                <a:srgbClr val="850F0D"/>
              </a:buClr>
              <a:buFont typeface="Wingdings" panose="05000000000000000000" pitchFamily="2" charset="2"/>
              <a:buChar char="q"/>
            </a:pPr>
            <a:r>
              <a:rPr lang="ru-RU" sz="24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с использованием услуг ассистента</a:t>
            </a:r>
          </a:p>
          <a:p>
            <a:pPr marL="342900" indent="-342900">
              <a:spcAft>
                <a:spcPts val="600"/>
              </a:spcAft>
              <a:buClr>
                <a:srgbClr val="850F0D"/>
              </a:buClr>
              <a:buFont typeface="Wingdings" panose="05000000000000000000" pitchFamily="2" charset="2"/>
              <a:buChar char="q"/>
            </a:pPr>
            <a:r>
              <a:rPr lang="ru-RU" sz="24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с использованием услуг по переводу русского жестового языка (сурдопереводу, </a:t>
            </a:r>
            <a:r>
              <a:rPr lang="ru-RU" sz="2400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тифлосурдопереводу</a:t>
            </a:r>
            <a:r>
              <a:rPr lang="ru-RU" sz="24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185489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0"/>
            <a:ext cx="10515600" cy="1325563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Ответы на задания </a:t>
            </a:r>
            <a:b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</a:b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вступительных испытаний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xmlns="" id="{541D75E2-EB49-47E1-B5A9-344406AA17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495841"/>
            <a:ext cx="10764187" cy="5032375"/>
          </a:xfrm>
        </p:spPr>
        <p:txBody>
          <a:bodyPr>
            <a:normAutofit/>
          </a:bodyPr>
          <a:lstStyle/>
          <a:p>
            <a:pPr marL="0" indent="0">
              <a:buClr>
                <a:srgbClr val="850F0D"/>
              </a:buClr>
              <a:buNone/>
            </a:pPr>
            <a:r>
              <a:rPr lang="ru-RU" sz="1800" dirty="0"/>
              <a:t>в зависимости от индивидуальных особенностей ответы на задания вступительного испытания могут быть даны абитуриентом с инвалидностью как в устной, так и письменной форме</a:t>
            </a:r>
          </a:p>
          <a:p>
            <a:pPr marL="0" indent="0">
              <a:buClr>
                <a:srgbClr val="850F0D"/>
              </a:buClr>
              <a:buNone/>
            </a:pPr>
            <a:r>
              <a:rPr lang="ru-RU" sz="1800" b="1" dirty="0"/>
              <a:t>при вступительном испытании, проводимом в форме тестирования: </a:t>
            </a:r>
          </a:p>
          <a:p>
            <a:pPr marL="720725" indent="-280988">
              <a:buClr>
                <a:srgbClr val="850F0D"/>
              </a:buClr>
              <a:buFont typeface="Wingdings" panose="05000000000000000000" pitchFamily="2" charset="2"/>
              <a:buChar char="q"/>
            </a:pPr>
            <a:r>
              <a:rPr lang="ru-RU" sz="1800" dirty="0"/>
              <a:t>ответы на компьютере в </a:t>
            </a:r>
            <a:r>
              <a:rPr lang="ru-RU" sz="1800" dirty="0" err="1"/>
              <a:t>ЭИОС</a:t>
            </a:r>
            <a:r>
              <a:rPr lang="ru-RU" sz="1800" dirty="0"/>
              <a:t> вуза, </a:t>
            </a:r>
          </a:p>
          <a:p>
            <a:pPr marL="720725" indent="-280988">
              <a:buClr>
                <a:srgbClr val="850F0D"/>
              </a:buClr>
              <a:buFont typeface="Wingdings" panose="05000000000000000000" pitchFamily="2" charset="2"/>
              <a:buChar char="q"/>
            </a:pPr>
            <a:r>
              <a:rPr lang="ru-RU" sz="1800" dirty="0"/>
              <a:t>письменно шрифтом Брайля;</a:t>
            </a:r>
          </a:p>
          <a:p>
            <a:pPr marL="720725" indent="-280988">
              <a:buClr>
                <a:srgbClr val="850F0D"/>
              </a:buClr>
              <a:buFont typeface="Wingdings" panose="05000000000000000000" pitchFamily="2" charset="2"/>
              <a:buChar char="q"/>
            </a:pPr>
            <a:r>
              <a:rPr lang="ru-RU" sz="1800" dirty="0"/>
              <a:t>с использованием услуг ассистента, удаленно оказывающего техническую помощь;</a:t>
            </a:r>
          </a:p>
          <a:p>
            <a:pPr marL="0" indent="0">
              <a:buClr>
                <a:srgbClr val="850F0D"/>
              </a:buClr>
              <a:buNone/>
            </a:pPr>
            <a:r>
              <a:rPr lang="ru-RU" sz="1800" b="1" dirty="0"/>
              <a:t>при вступительных испытаниях, проводимых в письменной форме:</a:t>
            </a:r>
          </a:p>
          <a:p>
            <a:pPr marL="809625">
              <a:buClr>
                <a:srgbClr val="850F0D"/>
              </a:buClr>
              <a:buFont typeface="Wingdings" panose="05000000000000000000" pitchFamily="2" charset="2"/>
              <a:buChar char="q"/>
            </a:pPr>
            <a:r>
              <a:rPr lang="ru-RU" sz="1800" dirty="0"/>
              <a:t>ответы на задания на компьютере в форме электронного документа, </a:t>
            </a:r>
          </a:p>
          <a:p>
            <a:pPr marL="720725" indent="-280988">
              <a:buClr>
                <a:srgbClr val="850F0D"/>
              </a:buClr>
              <a:buFont typeface="Wingdings" panose="05000000000000000000" pitchFamily="2" charset="2"/>
              <a:buChar char="q"/>
            </a:pPr>
            <a:r>
              <a:rPr lang="ru-RU" sz="1800" dirty="0"/>
              <a:t>письменно шрифтом Брайля, </a:t>
            </a:r>
          </a:p>
          <a:p>
            <a:pPr marL="720725" indent="-280988">
              <a:buClr>
                <a:srgbClr val="850F0D"/>
              </a:buClr>
              <a:buFont typeface="Wingdings" panose="05000000000000000000" pitchFamily="2" charset="2"/>
              <a:buChar char="q"/>
            </a:pPr>
            <a:r>
              <a:rPr lang="ru-RU" sz="1800" dirty="0"/>
              <a:t>с использованием услуг ассистента;</a:t>
            </a:r>
          </a:p>
          <a:p>
            <a:pPr marL="0" indent="0">
              <a:buClr>
                <a:srgbClr val="850F0D"/>
              </a:buClr>
              <a:buNone/>
            </a:pPr>
            <a:r>
              <a:rPr lang="ru-RU" sz="1800" b="1" dirty="0"/>
              <a:t>при вступительных испытаниях в форме собеседования:</a:t>
            </a:r>
          </a:p>
          <a:p>
            <a:pPr marL="720725" indent="-280988">
              <a:buClr>
                <a:srgbClr val="850F0D"/>
              </a:buClr>
              <a:buFont typeface="Wingdings" panose="05000000000000000000" pitchFamily="2" charset="2"/>
              <a:buChar char="q"/>
            </a:pPr>
            <a:r>
              <a:rPr lang="ru-RU" sz="1800" dirty="0"/>
              <a:t>устно и (или) </a:t>
            </a:r>
          </a:p>
          <a:p>
            <a:pPr marL="720725" indent="-280988">
              <a:buClr>
                <a:srgbClr val="850F0D"/>
              </a:buClr>
              <a:buFont typeface="Wingdings" panose="05000000000000000000" pitchFamily="2" charset="2"/>
              <a:buChar char="q"/>
            </a:pPr>
            <a:r>
              <a:rPr lang="ru-RU" sz="1800" dirty="0"/>
              <a:t>с использованием услуги по переводу русского жестового языка (сурдопереводу, </a:t>
            </a:r>
            <a:r>
              <a:rPr lang="ru-RU" sz="1800" dirty="0" err="1"/>
              <a:t>тифлосурдопереводу</a:t>
            </a:r>
            <a:r>
              <a:rPr lang="ru-RU" sz="1800" dirty="0"/>
              <a:t>). </a:t>
            </a:r>
          </a:p>
          <a:p>
            <a:pPr marL="0" indent="0">
              <a:buClr>
                <a:srgbClr val="850F0D"/>
              </a:buClr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584671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Предоставление материалов вступительных испытаний в доступной форме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" name="Объект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838200" y="1825624"/>
            <a:ext cx="10515600" cy="5032375"/>
          </a:xfrm>
        </p:spPr>
        <p:txBody>
          <a:bodyPr>
            <a:noAutofit/>
          </a:bodyPr>
          <a:lstStyle/>
          <a:p>
            <a:pPr marL="0" indent="0">
              <a:spcBef>
                <a:spcPct val="0"/>
              </a:spcBef>
              <a:spcAft>
                <a:spcPts val="225"/>
              </a:spcAft>
              <a:buNone/>
            </a:pPr>
            <a:r>
              <a:rPr lang="ru-RU" sz="1800" b="1" dirty="0">
                <a:solidFill>
                  <a:schemeClr val="accent5">
                    <a:lumMod val="50000"/>
                  </a:schemeClr>
                </a:solidFill>
              </a:rPr>
              <a:t>для лиц с нарушениями зрения:</a:t>
            </a:r>
          </a:p>
          <a:p>
            <a:pPr marL="984250">
              <a:spcBef>
                <a:spcPct val="0"/>
              </a:spcBef>
              <a:spcAft>
                <a:spcPts val="225"/>
              </a:spcAft>
              <a:buClr>
                <a:srgbClr val="850F0D"/>
              </a:buClr>
              <a:buFont typeface="Wingdings" panose="05000000000000000000" pitchFamily="2" charset="2"/>
              <a:buChar char="q"/>
            </a:pPr>
            <a:r>
              <a:rPr lang="ru-RU" sz="1800" dirty="0"/>
              <a:t>в печатной форме увеличенным шрифтом;</a:t>
            </a:r>
          </a:p>
          <a:p>
            <a:pPr marL="984250">
              <a:spcBef>
                <a:spcPct val="0"/>
              </a:spcBef>
              <a:spcAft>
                <a:spcPts val="225"/>
              </a:spcAft>
              <a:buClr>
                <a:srgbClr val="850F0D"/>
              </a:buClr>
              <a:buFont typeface="Wingdings" panose="05000000000000000000" pitchFamily="2" charset="2"/>
              <a:buChar char="q"/>
            </a:pPr>
            <a:r>
              <a:rPr lang="ru-RU" sz="1800" dirty="0"/>
              <a:t>в форме электронного документа;</a:t>
            </a:r>
          </a:p>
          <a:p>
            <a:pPr marL="984250">
              <a:spcBef>
                <a:spcPct val="0"/>
              </a:spcBef>
              <a:spcAft>
                <a:spcPts val="225"/>
              </a:spcAft>
              <a:buClr>
                <a:srgbClr val="850F0D"/>
              </a:buClr>
              <a:buFont typeface="Wingdings" panose="05000000000000000000" pitchFamily="2" charset="2"/>
              <a:buChar char="q"/>
            </a:pPr>
            <a:r>
              <a:rPr lang="ru-RU" sz="1800" dirty="0"/>
              <a:t>в форме аудиофайла;</a:t>
            </a:r>
          </a:p>
          <a:p>
            <a:pPr marL="984250">
              <a:spcBef>
                <a:spcPct val="0"/>
              </a:spcBef>
              <a:spcAft>
                <a:spcPts val="225"/>
              </a:spcAft>
              <a:buClr>
                <a:srgbClr val="850F0D"/>
              </a:buClr>
              <a:buFont typeface="Wingdings" panose="05000000000000000000" pitchFamily="2" charset="2"/>
              <a:buChar char="q"/>
            </a:pPr>
            <a:r>
              <a:rPr lang="ru-RU" sz="1800" dirty="0"/>
              <a:t>в печатной форме шрифтом Брайля;</a:t>
            </a:r>
          </a:p>
          <a:p>
            <a:pPr marL="0" indent="0">
              <a:spcBef>
                <a:spcPct val="0"/>
              </a:spcBef>
              <a:spcAft>
                <a:spcPts val="225"/>
              </a:spcAft>
              <a:buNone/>
            </a:pPr>
            <a:r>
              <a:rPr lang="ru-RU" sz="1800" b="1" dirty="0">
                <a:solidFill>
                  <a:schemeClr val="accent5">
                    <a:lumMod val="50000"/>
                  </a:schemeClr>
                </a:solidFill>
              </a:rPr>
              <a:t>для лиц с нарушениями слуха:</a:t>
            </a:r>
          </a:p>
          <a:p>
            <a:pPr marL="984250">
              <a:spcBef>
                <a:spcPct val="0"/>
              </a:spcBef>
              <a:spcAft>
                <a:spcPts val="225"/>
              </a:spcAft>
              <a:buClr>
                <a:srgbClr val="850F0D"/>
              </a:buClr>
              <a:buFont typeface="Wingdings" panose="05000000000000000000" pitchFamily="2" charset="2"/>
              <a:buChar char="q"/>
            </a:pPr>
            <a:r>
              <a:rPr lang="ru-RU" sz="1800" dirty="0"/>
              <a:t>в печатной форме;</a:t>
            </a:r>
          </a:p>
          <a:p>
            <a:pPr marL="984250">
              <a:spcBef>
                <a:spcPct val="0"/>
              </a:spcBef>
              <a:spcAft>
                <a:spcPts val="225"/>
              </a:spcAft>
              <a:buClr>
                <a:srgbClr val="850F0D"/>
              </a:buClr>
              <a:buFont typeface="Wingdings" panose="05000000000000000000" pitchFamily="2" charset="2"/>
              <a:buChar char="q"/>
            </a:pPr>
            <a:r>
              <a:rPr lang="ru-RU" sz="1800" dirty="0"/>
              <a:t>в форме электронного документа;</a:t>
            </a:r>
          </a:p>
          <a:p>
            <a:pPr marL="0" indent="0">
              <a:spcBef>
                <a:spcPct val="0"/>
              </a:spcBef>
              <a:spcAft>
                <a:spcPts val="225"/>
              </a:spcAft>
              <a:buNone/>
            </a:pPr>
            <a:r>
              <a:rPr lang="ru-RU" sz="1800" b="1" dirty="0">
                <a:solidFill>
                  <a:schemeClr val="accent5">
                    <a:lumMod val="50000"/>
                  </a:schemeClr>
                </a:solidFill>
              </a:rPr>
              <a:t>для лиц с нарушениями опорно-двигательного аппарата:</a:t>
            </a:r>
          </a:p>
          <a:p>
            <a:pPr marL="984250">
              <a:spcBef>
                <a:spcPct val="0"/>
              </a:spcBef>
              <a:spcAft>
                <a:spcPts val="225"/>
              </a:spcAft>
              <a:buClr>
                <a:srgbClr val="850F0D"/>
              </a:buClr>
              <a:buFont typeface="Wingdings" panose="05000000000000000000" pitchFamily="2" charset="2"/>
              <a:buChar char="q"/>
            </a:pPr>
            <a:r>
              <a:rPr lang="ru-RU" sz="1800" dirty="0"/>
              <a:t>в печатной форме;</a:t>
            </a:r>
          </a:p>
          <a:p>
            <a:pPr marL="984250">
              <a:spcBef>
                <a:spcPct val="0"/>
              </a:spcBef>
              <a:spcAft>
                <a:spcPts val="225"/>
              </a:spcAft>
              <a:buClr>
                <a:srgbClr val="850F0D"/>
              </a:buClr>
              <a:buFont typeface="Wingdings" panose="05000000000000000000" pitchFamily="2" charset="2"/>
              <a:buChar char="q"/>
            </a:pPr>
            <a:r>
              <a:rPr lang="ru-RU" sz="1800" dirty="0"/>
              <a:t>в форме электронного документа;</a:t>
            </a:r>
          </a:p>
          <a:p>
            <a:pPr marL="984250">
              <a:spcBef>
                <a:spcPct val="0"/>
              </a:spcBef>
              <a:spcAft>
                <a:spcPts val="225"/>
              </a:spcAft>
              <a:buClr>
                <a:srgbClr val="850F0D"/>
              </a:buClr>
              <a:buFont typeface="Wingdings" panose="05000000000000000000" pitchFamily="2" charset="2"/>
              <a:buChar char="q"/>
            </a:pPr>
            <a:r>
              <a:rPr lang="ru-RU" sz="1800" dirty="0"/>
              <a:t>в форме аудиофайла;</a:t>
            </a:r>
          </a:p>
          <a:p>
            <a:pPr marL="0" indent="0" algn="just">
              <a:spcBef>
                <a:spcPct val="0"/>
              </a:spcBef>
              <a:spcAft>
                <a:spcPts val="225"/>
              </a:spcAft>
              <a:buNone/>
            </a:pPr>
            <a:r>
              <a:rPr lang="ru-RU" sz="1800" b="1" dirty="0">
                <a:solidFill>
                  <a:schemeClr val="accent5">
                    <a:lumMod val="50000"/>
                  </a:schemeClr>
                </a:solidFill>
              </a:rPr>
              <a:t>для лиц с нервно-психическими нарушениями </a:t>
            </a:r>
            <a:r>
              <a:rPr lang="ru-RU" sz="1800" dirty="0"/>
              <a:t>(расстройства аутистического </a:t>
            </a:r>
            <a:r>
              <a:rPr lang="ru-RU" sz="1800" smtClean="0"/>
              <a:t>спектрая</a:t>
            </a:r>
            <a:r>
              <a:rPr lang="ru-RU" sz="1800" dirty="0"/>
              <a:t>) рекомендуется использовать текст с иллюстрациями, мультимедийные материалы.</a:t>
            </a:r>
          </a:p>
          <a:p>
            <a:pPr>
              <a:spcBef>
                <a:spcPct val="0"/>
              </a:spcBef>
              <a:spcAft>
                <a:spcPts val="225"/>
              </a:spcAft>
            </a:pP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613279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Lora"/>
                <a:cs typeface="Lora"/>
                <a:sym typeface="Lora"/>
              </a:rPr>
              <a:t>Консультационное и информационно-методическое сопровождение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6200" indent="0">
              <a:buNone/>
            </a:pPr>
            <a:r>
              <a:rPr lang="ru-RU" dirty="0"/>
              <a:t>обучающихся с инвалидностью и ОВЗ, их родителей (законных представителей) и работников всех вузов по вопросам обеспечения доступности образования для лиц с инвалидностью </a:t>
            </a:r>
          </a:p>
          <a:p>
            <a:pPr marL="984250" lvl="1" indent="-527050">
              <a:buClr>
                <a:srgbClr val="850F0D"/>
              </a:buClr>
              <a:buFont typeface="Wingdings" panose="05000000000000000000" pitchFamily="2" charset="2"/>
              <a:buChar char="q"/>
            </a:pPr>
            <a:r>
              <a:rPr lang="ru-RU" dirty="0" smtClean="0"/>
              <a:t>работа </a:t>
            </a:r>
            <a:r>
              <a:rPr lang="en-US" dirty="0" smtClean="0"/>
              <a:t>Call-</a:t>
            </a:r>
            <a:r>
              <a:rPr lang="ru-RU" dirty="0" smtClean="0"/>
              <a:t>центра РУМЦ СКФУ;</a:t>
            </a:r>
          </a:p>
          <a:p>
            <a:pPr marL="984250" lvl="1" indent="-527050">
              <a:buClr>
                <a:srgbClr val="850F0D"/>
              </a:buClr>
              <a:buFont typeface="Wingdings" panose="05000000000000000000" pitchFamily="2" charset="2"/>
              <a:buChar char="q"/>
            </a:pPr>
            <a:r>
              <a:rPr lang="ru-RU" dirty="0" smtClean="0"/>
              <a:t>онлайн консультирование на портале </a:t>
            </a:r>
            <a:r>
              <a:rPr lang="ru-RU" dirty="0" err="1" smtClean="0"/>
              <a:t>инклюзивноеобразование.рф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3134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65910" y="1049770"/>
            <a:ext cx="10515600" cy="4351338"/>
          </a:xfrm>
        </p:spPr>
        <p:txBody>
          <a:bodyPr>
            <a:normAutofit/>
          </a:bodyPr>
          <a:lstStyle/>
          <a:p>
            <a:pPr algn="ctr"/>
            <a:r>
              <a:rPr lang="ru-RU" sz="4000" b="1" i="1" dirty="0">
                <a:latin typeface="Times New Roman" charset="0"/>
                <a:ea typeface="Times New Roman" charset="0"/>
                <a:cs typeface="Times New Roman" charset="0"/>
              </a:rPr>
              <a:t>Благодарим за внимание!</a:t>
            </a:r>
          </a:p>
          <a:p>
            <a:pPr marL="0" indent="0" algn="ctr">
              <a:buNone/>
            </a:pPr>
            <a:endParaRPr lang="ru-RU" sz="4000" b="1" i="1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Ресурсный учебно-методический центр по обучению лиц с инвалидностью и ОВЗ</a:t>
            </a:r>
          </a:p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Северо-Кавказского федерального университета</a:t>
            </a:r>
          </a:p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тел.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8-800-707-84-67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e-mail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rumc_skfo@ncfu.ru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7046" y="243206"/>
            <a:ext cx="2233252" cy="1488835"/>
          </a:xfrm>
          <a:prstGeom prst="rect">
            <a:avLst/>
          </a:prstGeom>
        </p:spPr>
      </p:pic>
      <p:pic>
        <p:nvPicPr>
          <p:cNvPr id="5" name="Рисунок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702" y="194046"/>
            <a:ext cx="2577328" cy="1472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1987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Основные задачи при работе вузов с абитуриентами с инвалидностью и ОВЗ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360980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63450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КАТЕГОРИИ ПОСТУПАЮЩИХ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586407" y="1534078"/>
            <a:ext cx="11240831" cy="49116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200" b="1" dirty="0">
                <a:solidFill>
                  <a:schemeClr val="accent5">
                    <a:lumMod val="50000"/>
                  </a:schemeClr>
                </a:solidFill>
                <a:cs typeface="Times New Roman" panose="02020603050405020304" pitchFamily="18" charset="0"/>
              </a:rPr>
              <a:t>Инвалид</a:t>
            </a:r>
            <a:r>
              <a:rPr lang="ru-RU" sz="2200" dirty="0">
                <a:solidFill>
                  <a:srgbClr val="850F0D"/>
                </a:solidFill>
                <a:cs typeface="Times New Roman" panose="02020603050405020304" pitchFamily="18" charset="0"/>
              </a:rPr>
              <a:t> </a:t>
            </a:r>
            <a:r>
              <a:rPr lang="ru-RU" sz="2200" dirty="0">
                <a:cs typeface="Times New Roman" panose="02020603050405020304" pitchFamily="18" charset="0"/>
              </a:rPr>
              <a:t>– лицо, которое имеет нарушение здоровья со стойким расстройством функций организма, обусловленное заболеваниями, последствиями травм или дефектами, приводящее к ограничению жизнедеятельности и вызывающее необходимость его социальной защиты.</a:t>
            </a:r>
          </a:p>
          <a:p>
            <a:pPr marL="0" indent="0">
              <a:buNone/>
            </a:pPr>
            <a:endParaRPr lang="ru-RU" sz="220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200" dirty="0">
                <a:cs typeface="Times New Roman" panose="02020603050405020304" pitchFamily="18" charset="0"/>
              </a:rPr>
              <a:t>Подтверждающий документ – справка медико-социальной экспертизы об установлении инвалидности</a:t>
            </a:r>
          </a:p>
          <a:p>
            <a:pPr marL="0" indent="0">
              <a:buNone/>
            </a:pPr>
            <a:endParaRPr lang="ru-RU" sz="220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200" dirty="0">
                <a:cs typeface="Times New Roman" panose="02020603050405020304" pitchFamily="18" charset="0"/>
              </a:rPr>
              <a:t>Может сдавать общеобразовательные вступительные испытания, проводимые вузом самостоятельно по любым общеобразовательным предметам (независимо от участия ЕГЭ).</a:t>
            </a:r>
          </a:p>
          <a:p>
            <a:pPr marL="0" indent="0">
              <a:buNone/>
            </a:pPr>
            <a:endParaRPr lang="ru-RU" sz="220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200" dirty="0">
                <a:cs typeface="Times New Roman" panose="02020603050405020304" pitchFamily="18" charset="0"/>
              </a:rPr>
              <a:t>Вуз создает необходимые специальные условия при проведении вступительных испытаний</a:t>
            </a:r>
          </a:p>
          <a:p>
            <a:pPr marL="0" indent="0">
              <a:buNone/>
            </a:pPr>
            <a:endParaRPr lang="ru-RU" sz="2200" dirty="0">
              <a:cs typeface="Times New Roman" panose="02020603050405020304" pitchFamily="18" charset="0"/>
            </a:endParaRPr>
          </a:p>
        </p:txBody>
      </p:sp>
      <p:sp>
        <p:nvSpPr>
          <p:cNvPr id="5" name="Стрелка вниз 4"/>
          <p:cNvSpPr/>
          <p:nvPr/>
        </p:nvSpPr>
        <p:spPr>
          <a:xfrm>
            <a:off x="5376156" y="2607613"/>
            <a:ext cx="936104" cy="504056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>
            <a:off x="5446608" y="3824626"/>
            <a:ext cx="936104" cy="504056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>
            <a:off x="5446608" y="5135198"/>
            <a:ext cx="936104" cy="504056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4147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78862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КАТЕГОРИИ ПОСТУПАЮЩИХ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796508" y="1456506"/>
            <a:ext cx="10940789" cy="512417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cs typeface="Times New Roman" panose="02020603050405020304" pitchFamily="18" charset="0"/>
              </a:rPr>
              <a:t>Лицо с ограниченными возможностями здоровья </a:t>
            </a:r>
            <a:r>
              <a:rPr lang="ru-RU" sz="2000" dirty="0">
                <a:cs typeface="Times New Roman" panose="02020603050405020304" pitchFamily="18" charset="0"/>
              </a:rPr>
              <a:t>– физическое лицо, имеющее недостатки в физическом и (или) психологическом развитии, подтвержденные психолого-медико-педагогической комиссией и препятствующие получению образования без создания специальных условий. </a:t>
            </a:r>
          </a:p>
          <a:p>
            <a:pPr marL="0" indent="0">
              <a:buNone/>
            </a:pPr>
            <a:endParaRPr lang="ru-RU" sz="1050" dirty="0"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dirty="0">
                <a:cs typeface="Times New Roman" panose="02020603050405020304" pitchFamily="18" charset="0"/>
              </a:rPr>
              <a:t>Подтверждающий документ – заключение психолого-медико-педагогической комиссии</a:t>
            </a:r>
          </a:p>
          <a:p>
            <a:pPr marL="0" indent="0">
              <a:buNone/>
            </a:pPr>
            <a:endParaRPr lang="ru-RU" sz="2000" i="1" dirty="0"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000" dirty="0" smtClean="0"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dirty="0" smtClean="0">
                <a:cs typeface="Times New Roman" panose="02020603050405020304" pitchFamily="18" charset="0"/>
              </a:rPr>
              <a:t>Может </a:t>
            </a:r>
            <a:r>
              <a:rPr lang="ru-RU" sz="2000" dirty="0">
                <a:cs typeface="Times New Roman" panose="02020603050405020304" pitchFamily="18" charset="0"/>
              </a:rPr>
              <a:t>сдавать вступительные испытания, проводимые вузом самостоятельно по отдельным общеобразовательным предметам, если</a:t>
            </a:r>
            <a:r>
              <a:rPr lang="ru-RU" sz="2000" b="1" dirty="0">
                <a:cs typeface="Times New Roman" panose="02020603050405020304" pitchFamily="18" charset="0"/>
              </a:rPr>
              <a:t> </a:t>
            </a:r>
            <a:r>
              <a:rPr lang="ru-RU" sz="2000" dirty="0">
                <a:cs typeface="Times New Roman" panose="02020603050405020304" pitchFamily="18" charset="0"/>
              </a:rPr>
              <a:t> он прошел государственную итоговую аттестацию по этим общеобразовательным предметам в форме государственного выпускного экзамена ….. и не сдавал ЕГЭ по соответствующим общеобразовательным предметам.</a:t>
            </a:r>
          </a:p>
          <a:p>
            <a:pPr marL="0" indent="0">
              <a:buNone/>
            </a:pPr>
            <a:endParaRPr lang="ru-RU" sz="200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100" dirty="0"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dirty="0">
                <a:cs typeface="Times New Roman" panose="02020603050405020304" pitchFamily="18" charset="0"/>
              </a:rPr>
              <a:t>Вуз создает необходимые специальные условия при проведении вступительных испытаний</a:t>
            </a:r>
          </a:p>
          <a:p>
            <a:pPr marL="0" indent="0">
              <a:buNone/>
            </a:pPr>
            <a:endParaRPr lang="ru-RU" sz="2000" i="1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i="1" dirty="0">
              <a:cs typeface="Times New Roman" panose="02020603050405020304" pitchFamily="18" charset="0"/>
            </a:endParaRPr>
          </a:p>
        </p:txBody>
      </p:sp>
      <p:sp>
        <p:nvSpPr>
          <p:cNvPr id="5" name="Стрелка вниз 4"/>
          <p:cNvSpPr/>
          <p:nvPr/>
        </p:nvSpPr>
        <p:spPr>
          <a:xfrm>
            <a:off x="5330798" y="2397861"/>
            <a:ext cx="936104" cy="504056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>
            <a:off x="5330798" y="3501235"/>
            <a:ext cx="936104" cy="504056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>
            <a:off x="5358435" y="5391032"/>
            <a:ext cx="936104" cy="504056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9944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2EFC267-8F4C-4F59-A74F-78E310322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160337"/>
            <a:ext cx="8229600" cy="1143000"/>
          </a:xfrm>
        </p:spPr>
        <p:txBody>
          <a:bodyPr/>
          <a:lstStyle/>
          <a:p>
            <a:pPr algn="l"/>
            <a:r>
              <a:rPr lang="ru-RU" sz="40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Общие рекомендации вузам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5896983"/>
              </p:ext>
            </p:extLst>
          </p:nvPr>
        </p:nvGraphicFramePr>
        <p:xfrm>
          <a:off x="1775520" y="2027373"/>
          <a:ext cx="864096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54998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184BE17-4C4E-426F-BD31-F4348F20F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2164" y="160337"/>
            <a:ext cx="8229600" cy="1143000"/>
          </a:xfrm>
        </p:spPr>
        <p:txBody>
          <a:bodyPr/>
          <a:lstStyle/>
          <a:p>
            <a:pPr algn="ctr"/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Подтверждающие статус документы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AB825B9-FF41-4EAD-B1FF-1DA2349BEA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2164" y="1166019"/>
            <a:ext cx="8229600" cy="4525963"/>
          </a:xfrm>
        </p:spPr>
        <p:txBody>
          <a:bodyPr/>
          <a:lstStyle/>
          <a:p>
            <a:pPr marL="0" indent="0">
              <a:buClr>
                <a:srgbClr val="850F0D"/>
              </a:buClr>
              <a:buNone/>
            </a:pP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Обязательно:</a:t>
            </a:r>
          </a:p>
          <a:p>
            <a:pPr>
              <a:buClr>
                <a:srgbClr val="850F0D"/>
              </a:buClr>
              <a:buFont typeface="Wingdings" panose="05000000000000000000" pitchFamily="2" charset="2"/>
              <a:buChar char="q"/>
            </a:pPr>
            <a:r>
              <a:rPr lang="ru-RU" sz="2000" dirty="0" smtClean="0"/>
              <a:t> копия </a:t>
            </a:r>
            <a:r>
              <a:rPr lang="ru-RU" sz="2000" dirty="0"/>
              <a:t>документа (скан или фотокопия), подтверждающий инвалидность и (или) ограниченные возможности здоровья (могут быть предоставлены только реквизиты документа)</a:t>
            </a:r>
          </a:p>
          <a:p>
            <a:pPr marL="0" indent="0">
              <a:buClr>
                <a:srgbClr val="850F0D"/>
              </a:buClr>
              <a:buNone/>
            </a:pP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Дополнительно (по усмотрению поступающего):</a:t>
            </a:r>
          </a:p>
          <a:p>
            <a:pPr>
              <a:buClr>
                <a:srgbClr val="850F0D"/>
              </a:buClr>
              <a:buFont typeface="Wingdings" panose="05000000000000000000" pitchFamily="2" charset="2"/>
              <a:buChar char="q"/>
            </a:pPr>
            <a:r>
              <a:rPr lang="ru-RU" sz="2000" dirty="0"/>
              <a:t>копия индивидуальной программы реабилитации или </a:t>
            </a:r>
            <a:r>
              <a:rPr lang="ru-RU" sz="2000" dirty="0" err="1"/>
              <a:t>абилитации</a:t>
            </a:r>
            <a:r>
              <a:rPr lang="ru-RU" sz="2000" dirty="0"/>
              <a:t> инвалида (ребенка-инвалида), содержащая информацию о необходимых специальных условиях обучения, а также сведения относительно рекомендованных условий и видов труда;</a:t>
            </a:r>
          </a:p>
          <a:p>
            <a:pPr>
              <a:buClr>
                <a:srgbClr val="850F0D"/>
              </a:buClr>
              <a:buFont typeface="Wingdings" panose="05000000000000000000" pitchFamily="2" charset="2"/>
              <a:buChar char="q"/>
            </a:pPr>
            <a:r>
              <a:rPr lang="ru-RU" sz="2000" dirty="0"/>
              <a:t>заключение психолого-медико-педагогической комиссии, содержащее информацию о необходимых специальных условиях обучения для лица с ограниченными возможностями здоровья</a:t>
            </a:r>
          </a:p>
          <a:p>
            <a:pPr>
              <a:buClr>
                <a:srgbClr val="850F0D"/>
              </a:buClr>
              <a:buFont typeface="Wingdings" panose="05000000000000000000" pitchFamily="2" charset="2"/>
              <a:buChar char="q"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797175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7952" y="187137"/>
            <a:ext cx="6624736" cy="758952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rPr>
              <a:t>Рекомендации по ведению специализированного учета инвалидов и лиц с ОВЗ на этапе поступления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571707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38592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3681D6D-C0A4-4D83-B98C-A6816A1B1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0767" y="286557"/>
            <a:ext cx="6635080" cy="1143000"/>
          </a:xfrm>
        </p:spPr>
        <p:txBody>
          <a:bodyPr/>
          <a:lstStyle/>
          <a:p>
            <a:pPr algn="ctr"/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rPr>
              <a:t>Алгоритм проверки документов, подтверждающих статус инвалида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1B891AB3-EC51-48DD-8AB3-E7DDEC5F1AF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7589951"/>
              </p:ext>
            </p:extLst>
          </p:nvPr>
        </p:nvGraphicFramePr>
        <p:xfrm>
          <a:off x="1948807" y="1166019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33856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Участие специалистов вуза в приеме абитуриентов с инвалидностью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4" name="Объект 5">
            <a:extLst>
              <a:ext uri="{FF2B5EF4-FFF2-40B4-BE49-F238E27FC236}">
                <a16:creationId xmlns:a16="http://schemas.microsoft.com/office/drawing/2014/main" xmlns="" id="{E226C852-D125-4124-8619-C65E62800FF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826299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15008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f5ccb33-d6f8-4818-a939-1a49ad0b3c32}&quot; /&gt;&lt;isInvalidForFieldText val=&quot;0&quot; /&gt;&lt;Image&gt;&lt;filename val=&quot;C:\Connect\content\7\86319-1\input\breezo\data\asimages\{5f5ccb33-d6f8-4818-a939-1a49ad0b3c32}.png&quot; /&gt;&lt;left val=&quot;56&quot; /&gt;&lt;top val=&quot;126&quot; /&gt;&lt;width val=&quot;860&quot; /&gt;&lt;height val=&quot;517&quot; /&gt;&lt;hasText val=&quot;1&quot; /&gt;&lt;/Image&gt;&lt;/ThreeDShapeInfo&gt;"/>
  <p:tag name="PRESENTER_SHAPETEXTINFO" val="&lt;ShapeTextInfo&gt;&lt;TableIndex row=&quot;-1&quot; col=&quot;-1&quot;&gt;&lt;linesCount val=&quot;13&quot; /&gt;&lt;lineCharCount val=&quot;30&quot; /&gt;&lt;lineCharCount val=&quot;38&quot; /&gt;&lt;lineCharCount val=&quot;32&quot; /&gt;&lt;lineCharCount val=&quot;20&quot; /&gt;&lt;lineCharCount val=&quot;33&quot; /&gt;&lt;lineCharCount val=&quot;29&quot; /&gt;&lt;lineCharCount val=&quot;18&quot; /&gt;&lt;lineCharCount val=&quot;32&quot; /&gt;&lt;lineCharCount val=&quot;53&quot; /&gt;&lt;lineCharCount val=&quot;18&quot; /&gt;&lt;lineCharCount val=&quot;32&quot; /&gt;&lt;lineCharCount val=&quot;20&quot; /&gt;&lt;lineCharCount val=&quot;189&quot; /&gt;&lt;/TableIndex&gt;&lt;/ShapeTextInfo&gt;"/>
</p:tagLst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1075</Words>
  <Application>Microsoft Macintosh PowerPoint</Application>
  <PresentationFormat>Широкоэкранный</PresentationFormat>
  <Paragraphs>105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5" baseType="lpstr">
      <vt:lpstr>Arial Narrow</vt:lpstr>
      <vt:lpstr>Calibri</vt:lpstr>
      <vt:lpstr>Calibri Light</vt:lpstr>
      <vt:lpstr>Lora</vt:lpstr>
      <vt:lpstr>Times New Roman</vt:lpstr>
      <vt:lpstr>Wingdings</vt:lpstr>
      <vt:lpstr>Arial</vt:lpstr>
      <vt:lpstr>Тема Office</vt:lpstr>
      <vt:lpstr>Об обеспечении доступности приемной кампании 2023 г.  для  абитуриентов с инвалидностью и ограниченными возможностями здоровья </vt:lpstr>
      <vt:lpstr>Основные задачи при работе вузов с абитуриентами с инвалидностью и ОВЗ</vt:lpstr>
      <vt:lpstr>КАТЕГОРИИ ПОСТУПАЮЩИХ</vt:lpstr>
      <vt:lpstr>КАТЕГОРИИ ПОСТУПАЮЩИХ</vt:lpstr>
      <vt:lpstr>Общие рекомендации вузам</vt:lpstr>
      <vt:lpstr>Подтверждающие статус документы</vt:lpstr>
      <vt:lpstr>Рекомендации по ведению специализированного учета инвалидов и лиц с ОВЗ на этапе поступления</vt:lpstr>
      <vt:lpstr>Алгоритм проверки документов, подтверждающих статус инвалида</vt:lpstr>
      <vt:lpstr>Участие специалистов вуза в приеме абитуриентов с инвалидностью</vt:lpstr>
      <vt:lpstr>Функции ассистента</vt:lpstr>
      <vt:lpstr>Рабочее  место абитуриента с инвалидностью</vt:lpstr>
      <vt:lpstr>Перечень специальных условий вступительных испытаний</vt:lpstr>
      <vt:lpstr>Инструкция по порядку проведения вступительных испытаний и задания</vt:lpstr>
      <vt:lpstr>Ответы на задания  вступительных испытаний</vt:lpstr>
      <vt:lpstr>Предоставление материалов вступительных испытаний в доступной форме</vt:lpstr>
      <vt:lpstr>Консультационное и информационно-методическое сопровождение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 обеспечении доступности приемной кампании 2023 г.  для  абитуриентов с инвалидностью и ограниченными возможностями здоровья </dc:title>
  <dc:creator>Пользователь Microsoft Office</dc:creator>
  <cp:lastModifiedBy>Пользователь Microsoft Office</cp:lastModifiedBy>
  <cp:revision>6</cp:revision>
  <dcterms:created xsi:type="dcterms:W3CDTF">2023-06-08T12:40:25Z</dcterms:created>
  <dcterms:modified xsi:type="dcterms:W3CDTF">2023-06-08T20:44:28Z</dcterms:modified>
</cp:coreProperties>
</file>