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drawings/drawing7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84" r:id="rId2"/>
    <p:sldId id="321" r:id="rId3"/>
    <p:sldId id="323" r:id="rId4"/>
    <p:sldId id="322" r:id="rId5"/>
    <p:sldId id="311" r:id="rId6"/>
    <p:sldId id="312" r:id="rId7"/>
    <p:sldId id="313" r:id="rId8"/>
    <p:sldId id="314" r:id="rId9"/>
    <p:sldId id="315" r:id="rId10"/>
    <p:sldId id="300" r:id="rId11"/>
    <p:sldId id="317" r:id="rId12"/>
    <p:sldId id="316" r:id="rId13"/>
    <p:sldId id="318" r:id="rId14"/>
    <p:sldId id="319" r:id="rId15"/>
    <p:sldId id="320" r:id="rId16"/>
    <p:sldId id="301" r:id="rId17"/>
    <p:sldId id="303" r:id="rId18"/>
    <p:sldId id="278" r:id="rId19"/>
    <p:sldId id="28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שרון צור" initials="שצ" lastIdx="1" clrIdx="0">
    <p:extLst>
      <p:ext uri="{19B8F6BF-5375-455C-9EA6-DF929625EA0E}">
        <p15:presenceInfo xmlns:p15="http://schemas.microsoft.com/office/powerpoint/2012/main" userId="שרון צור" providerId="None"/>
      </p:ext>
    </p:extLst>
  </p:cmAuthor>
  <p:cmAuthor id="2" name="‏‏משתמש Windows" initials="‏W" lastIdx="2" clrIdx="1">
    <p:extLst>
      <p:ext uri="{19B8F6BF-5375-455C-9EA6-DF929625EA0E}">
        <p15:presenceInfo xmlns:p15="http://schemas.microsoft.com/office/powerpoint/2012/main" userId="024987b1096446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46" autoAdjust="0"/>
    <p:restoredTop sz="94301" autoAdjust="0"/>
  </p:normalViewPr>
  <p:slideViewPr>
    <p:cSldViewPr snapToGrid="0">
      <p:cViewPr varScale="1">
        <p:scale>
          <a:sx n="68" d="100"/>
          <a:sy n="68" d="100"/>
        </p:scale>
        <p:origin x="1434" y="66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&#1513;&#1512;&#1493;&#1503;%20&#1510;&#1493;&#1512;\Desktop\&#1491;&#1493;&#1511;&#1496;&#1493;&#1512;&#1496;%20&#1502;&#1512;&#1509;%202021\&#1491;&#1493;&#1495;%20&#1506;&#1489;&#1493;&#1491;&#1514;%20&#1490;&#1502;&#1512;%20&#1514;&#1494;&#1492;\&#1505;&#1497;&#1499;&#1493;&#1501;%20&#1504;&#1514;&#1493;&#1504;&#1497;&#1501;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&#1513;&#1512;&#1493;&#1503;%20&#1510;&#1493;&#1512;\Desktop\&#1491;&#1493;&#1511;&#1496;&#1493;&#1512;&#1496;%20%202%20%20&#1502;&#1506;&#1493;&#1491;&#1499;&#1503;\&#1491;&#1493;&#1495;%20&#1506;&#1489;&#1493;&#1491;&#1514;%20&#1490;&#1502;&#1512;%20&#1514;&#1494;&#1492;\&#1505;&#1497;&#1499;&#1493;&#1501;%20&#1504;&#1514;&#1493;&#1504;&#1497;&#150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pPr>
            <a:r>
              <a:rPr lang="en-US" sz="2400" b="1" i="0" baseline="0">
                <a:solidFill>
                  <a:schemeClr val="tx1"/>
                </a:solidFill>
                <a:effectLst/>
                <a:cs typeface="+mj-cs"/>
              </a:rPr>
              <a:t>General distribution of scores</a:t>
            </a:r>
            <a:endParaRPr lang="he-IL" sz="2400" b="1">
              <a:solidFill>
                <a:schemeClr val="tx1"/>
              </a:solidFill>
              <a:effectLst/>
              <a:cs typeface="+mj-cs"/>
            </a:endParaRPr>
          </a:p>
        </c:rich>
      </c:tx>
      <c:layout>
        <c:manualLayout>
          <c:xMode val="edge"/>
          <c:yMode val="edge"/>
          <c:x val="0.26771352628013317"/>
          <c:y val="1.910297819931536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7868591224626632E-2"/>
          <c:y val="0.11410584493813626"/>
          <c:w val="0.94225581577286011"/>
          <c:h val="0.830080960171942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גרפים!$P$62</c:f>
              <c:strCache>
                <c:ptCount val="1"/>
                <c:pt idx="0">
                  <c:v>ציון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428-4C33-B481-191BDF1DAF70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4428-4C33-B481-191BDF1DAF70}"/>
              </c:ext>
            </c:extLst>
          </c:dPt>
          <c:dLbls>
            <c:dLbl>
              <c:idx val="0"/>
              <c:layout>
                <c:manualLayout>
                  <c:x val="2.0397020090622414E-3"/>
                  <c:y val="-2.3889231983256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28-4C33-B481-191BDF1DAF70}"/>
                </c:ext>
              </c:extLst>
            </c:dLbl>
            <c:dLbl>
              <c:idx val="1"/>
              <c:layout>
                <c:manualLayout>
                  <c:x val="2.5114751651303334E-3"/>
                  <c:y val="-2.8677971626095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28-4C33-B481-191BDF1DAF70}"/>
                </c:ext>
              </c:extLst>
            </c:dLbl>
            <c:dLbl>
              <c:idx val="2"/>
              <c:layout>
                <c:manualLayout>
                  <c:x val="2.5505604515823647E-3"/>
                  <c:y val="-3.3099171427101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28-4C33-B481-191BDF1DAF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j-cs"/>
                  </a:defRPr>
                </a:pPr>
                <a:endParaRPr lang="he-IL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גרפים!$O$63:$O$65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גרפים!$P$63:$P$65</c:f>
              <c:numCache>
                <c:formatCode>0.00</c:formatCode>
                <c:ptCount val="3"/>
                <c:pt idx="0">
                  <c:v>6.63</c:v>
                </c:pt>
                <c:pt idx="1">
                  <c:v>7.34</c:v>
                </c:pt>
                <c:pt idx="2">
                  <c:v>7.42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28-4C33-B481-191BDF1DAF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369600"/>
        <c:axId val="45371392"/>
      </c:barChart>
      <c:catAx>
        <c:axId val="4536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j-cs"/>
              </a:defRPr>
            </a:pPr>
            <a:endParaRPr lang="he-IL"/>
          </a:p>
        </c:txPr>
        <c:crossAx val="45371392"/>
        <c:crosses val="autoZero"/>
        <c:auto val="1"/>
        <c:lblAlgn val="ctr"/>
        <c:lblOffset val="100"/>
        <c:noMultiLvlLbl val="0"/>
      </c:catAx>
      <c:valAx>
        <c:axId val="45371392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369600"/>
        <c:crosses val="autoZero"/>
        <c:crossBetween val="between"/>
        <c:majorUnit val="2"/>
      </c:valAx>
      <c:spPr>
        <a:noFill/>
        <a:ln>
          <a:noFill/>
        </a:ln>
        <a:effectLst/>
        <a:sp3d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Summary of test results by the dimensions in Bloom’s revised taxonomy</a:t>
            </a:r>
            <a:endParaRPr lang="he-IL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גרפים!$L$52</c:f>
              <c:strCache>
                <c:ptCount val="1"/>
                <c:pt idx="0">
                  <c:v>Educational software alone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3663936179756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8D6-44BD-ADB2-204A0216399E}"/>
                </c:ext>
              </c:extLst>
            </c:dLbl>
            <c:dLbl>
              <c:idx val="1"/>
              <c:layout>
                <c:manualLayout>
                  <c:x val="-1.0039567126181299E-3"/>
                  <c:y val="-6.18810685474135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D6-44BD-ADB2-204A0216399E}"/>
                </c:ext>
              </c:extLst>
            </c:dLbl>
            <c:dLbl>
              <c:idx val="2"/>
              <c:layout>
                <c:manualLayout>
                  <c:x val="-3.5064592151207242E-3"/>
                  <c:y val="-2.1294347409027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8D6-44BD-ADB2-204A02163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גרפים!$M$51:$O$51</c:f>
              <c:strCache>
                <c:ptCount val="3"/>
                <c:pt idx="0">
                  <c:v>ידע</c:v>
                </c:pt>
                <c:pt idx="1">
                  <c:v>הבנה</c:v>
                </c:pt>
                <c:pt idx="2">
                  <c:v>יישום</c:v>
                </c:pt>
              </c:strCache>
            </c:strRef>
          </c:cat>
          <c:val>
            <c:numRef>
              <c:f>גרפים!$M$52:$O$52</c:f>
              <c:numCache>
                <c:formatCode>General</c:formatCode>
                <c:ptCount val="3"/>
                <c:pt idx="0">
                  <c:v>7.3</c:v>
                </c:pt>
                <c:pt idx="1">
                  <c:v>6.52</c:v>
                </c:pt>
                <c:pt idx="2">
                  <c:v>6.07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D6-44BD-ADB2-204A0216399E}"/>
            </c:ext>
          </c:extLst>
        </c:ser>
        <c:ser>
          <c:idx val="1"/>
          <c:order val="1"/>
          <c:tx>
            <c:strRef>
              <c:f>גרפים!$L$53</c:f>
              <c:strCache>
                <c:ptCount val="1"/>
                <c:pt idx="0">
                  <c:v>Educational software mediated by instructor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939341275711699E-17"/>
                  <c:y val="-1.6912226462489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8D6-44BD-ADB2-204A0216399E}"/>
                </c:ext>
              </c:extLst>
            </c:dLbl>
            <c:dLbl>
              <c:idx val="1"/>
              <c:layout>
                <c:manualLayout>
                  <c:x val="-7.4878027633933143E-6"/>
                  <c:y val="-1.3663936179756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D6-44BD-ADB2-204A0216399E}"/>
                </c:ext>
              </c:extLst>
            </c:dLbl>
            <c:dLbl>
              <c:idx val="2"/>
              <c:layout>
                <c:manualLayout>
                  <c:x val="-1.5060335926477659E-3"/>
                  <c:y val="-1.5778050749791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8D6-44BD-ADB2-204A02163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גרפים!$M$51:$O$51</c:f>
              <c:strCache>
                <c:ptCount val="3"/>
                <c:pt idx="0">
                  <c:v>ידע</c:v>
                </c:pt>
                <c:pt idx="1">
                  <c:v>הבנה</c:v>
                </c:pt>
                <c:pt idx="2">
                  <c:v>יישום</c:v>
                </c:pt>
              </c:strCache>
            </c:strRef>
          </c:cat>
          <c:val>
            <c:numRef>
              <c:f>גרפים!$M$53:$O$53</c:f>
              <c:numCache>
                <c:formatCode>General</c:formatCode>
                <c:ptCount val="3"/>
                <c:pt idx="0">
                  <c:v>7.32</c:v>
                </c:pt>
                <c:pt idx="1">
                  <c:v>7.75</c:v>
                </c:pt>
                <c:pt idx="2">
                  <c:v>6.96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8D6-44BD-ADB2-204A0216399E}"/>
            </c:ext>
          </c:extLst>
        </c:ser>
        <c:ser>
          <c:idx val="2"/>
          <c:order val="2"/>
          <c:tx>
            <c:strRef>
              <c:f>גרפים!$L$54</c:f>
              <c:strCache>
                <c:ptCount val="1"/>
                <c:pt idx="0">
                  <c:v>Instructor who teaches frontally with a presentation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970915797687451E-3"/>
                  <c:y val="-1.3663936179756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8D6-44BD-ADB2-204A0216399E}"/>
                </c:ext>
              </c:extLst>
            </c:dLbl>
            <c:dLbl>
              <c:idx val="1"/>
              <c:layout>
                <c:manualLayout>
                  <c:x val="1.4910579871209792E-3"/>
                  <c:y val="-2.0314408551691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D6-44BD-ADB2-204A0216399E}"/>
                </c:ext>
              </c:extLst>
            </c:dLbl>
            <c:dLbl>
              <c:idx val="2"/>
              <c:layout>
                <c:manualLayout>
                  <c:x val="-3.0120671852955317E-3"/>
                  <c:y val="-2.2582414928195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8D6-44BD-ADB2-204A02163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גרפים!$M$51:$O$51</c:f>
              <c:strCache>
                <c:ptCount val="3"/>
                <c:pt idx="0">
                  <c:v>ידע</c:v>
                </c:pt>
                <c:pt idx="1">
                  <c:v>הבנה</c:v>
                </c:pt>
                <c:pt idx="2">
                  <c:v>יישום</c:v>
                </c:pt>
              </c:strCache>
            </c:strRef>
          </c:cat>
          <c:val>
            <c:numRef>
              <c:f>גרפים!$M$54:$O$54</c:f>
              <c:numCache>
                <c:formatCode>General</c:formatCode>
                <c:ptCount val="3"/>
                <c:pt idx="0">
                  <c:v>7.36</c:v>
                </c:pt>
                <c:pt idx="1">
                  <c:v>7.18</c:v>
                </c:pt>
                <c:pt idx="2">
                  <c:v>7.71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8D6-44BD-ADB2-204A021639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634880"/>
        <c:axId val="44636416"/>
      </c:barChart>
      <c:catAx>
        <c:axId val="446348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636416"/>
        <c:crosses val="autoZero"/>
        <c:auto val="1"/>
        <c:lblAlgn val="ctr"/>
        <c:lblOffset val="100"/>
        <c:noMultiLvlLbl val="0"/>
      </c:catAx>
      <c:valAx>
        <c:axId val="44636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b="1"/>
            </a:pPr>
            <a:endParaRPr lang="he-IL"/>
          </a:p>
        </c:txPr>
        <c:crossAx val="44634880"/>
        <c:crosses val="autoZero"/>
        <c:crossBetween val="between"/>
      </c:valAx>
      <c:spPr>
        <a:noFill/>
        <a:ln>
          <a:noFill/>
        </a:ln>
        <a:effectLst/>
        <a:sp3d/>
      </c:spPr>
    </c:plotArea>
    <c:legend>
      <c:legendPos val="b"/>
      <c:legendEntry>
        <c:idx val="0"/>
        <c:txPr>
          <a:bodyPr rot="0" vert="horz"/>
          <a:lstStyle/>
          <a:p>
            <a:pPr>
              <a:defRPr/>
            </a:pPr>
            <a:endParaRPr lang="he-IL"/>
          </a:p>
        </c:txPr>
      </c:legendEntry>
      <c:legendEntry>
        <c:idx val="1"/>
        <c:txPr>
          <a:bodyPr rot="0" vert="horz"/>
          <a:lstStyle/>
          <a:p>
            <a:pPr>
              <a:defRPr/>
            </a:pPr>
            <a:endParaRPr lang="he-IL"/>
          </a:p>
        </c:txPr>
      </c:legendEntry>
      <c:legendEntry>
        <c:idx val="2"/>
        <c:txPr>
          <a:bodyPr rot="0" vert="horz"/>
          <a:lstStyle/>
          <a:p>
            <a:pPr>
              <a:defRPr/>
            </a:pPr>
            <a:endParaRPr lang="he-IL"/>
          </a:p>
        </c:txPr>
      </c:legendEntry>
      <c:layout>
        <c:manualLayout>
          <c:xMode val="edge"/>
          <c:yMode val="edge"/>
          <c:x val="0.26216173841852092"/>
          <c:y val="0.84198461104663913"/>
          <c:w val="0.47567652316295816"/>
          <c:h val="0.15801538895336079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he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he-IL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solidFill>
                  <a:schemeClr val="tx1"/>
                </a:solidFill>
                <a:effectLst/>
              </a:rPr>
              <a:t>Scores on communication strategy questionnaires according to Te'eni</a:t>
            </a:r>
            <a:endParaRPr lang="he-IL" sz="1600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2166617691923284"/>
          <c:y val="2.357378595002357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5B98-4476-8D20-CAACD258C390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5B98-4476-8D20-CAACD258C390}"/>
              </c:ext>
            </c:extLst>
          </c:dPt>
          <c:dLbls>
            <c:dLbl>
              <c:idx val="0"/>
              <c:layout>
                <c:manualLayout>
                  <c:x val="-4.3182826784333413E-3"/>
                  <c:y val="-4.9490250148896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B98-4476-8D20-CAACD258C390}"/>
                </c:ext>
              </c:extLst>
            </c:dLbl>
            <c:dLbl>
              <c:idx val="1"/>
              <c:layout>
                <c:manualLayout>
                  <c:x val="-9.1563011145346547E-3"/>
                  <c:y val="-2.9477789266480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98-4476-8D20-CAACD258C390}"/>
                </c:ext>
              </c:extLst>
            </c:dLbl>
            <c:dLbl>
              <c:idx val="2"/>
              <c:layout>
                <c:manualLayout>
                  <c:x val="4.5276224529904778E-3"/>
                  <c:y val="-2.7564954580472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B98-4476-8D20-CAACD258C3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גרפים!$L$160:$N$160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גרפים!$L$161:$N$161</c:f>
              <c:numCache>
                <c:formatCode>General</c:formatCode>
                <c:ptCount val="3"/>
                <c:pt idx="0">
                  <c:v>3.06</c:v>
                </c:pt>
                <c:pt idx="1">
                  <c:v>4.4000000000000004</c:v>
                </c:pt>
                <c:pt idx="2">
                  <c:v>4.37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B98-4476-8D20-CAACD258C3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37280"/>
        <c:axId val="45143168"/>
      </c:barChart>
      <c:catAx>
        <c:axId val="4513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143168"/>
        <c:crosses val="autoZero"/>
        <c:auto val="1"/>
        <c:lblAlgn val="ctr"/>
        <c:lblOffset val="100"/>
        <c:noMultiLvlLbl val="0"/>
      </c:catAx>
      <c:valAx>
        <c:axId val="45143168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137280"/>
        <c:crosses val="autoZero"/>
        <c:crossBetween val="between"/>
        <c:majorUnit val="1"/>
      </c:valAx>
      <c:spPr>
        <a:noFill/>
        <a:ln>
          <a:noFill/>
        </a:ln>
        <a:effectLst/>
        <a:sp3d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 dirty="0">
                <a:solidFill>
                  <a:schemeClr val="tx1"/>
                </a:solidFill>
                <a:effectLst/>
              </a:rPr>
              <a:t>Mean scores for STEM questionnaires</a:t>
            </a:r>
            <a:endParaRPr lang="he-IL" sz="2400" b="1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ACA-4755-99B7-9745F7124E4B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FACA-4755-99B7-9745F7124E4B}"/>
              </c:ext>
            </c:extLst>
          </c:dPt>
          <c:dLbls>
            <c:dLbl>
              <c:idx val="0"/>
              <c:layout>
                <c:manualLayout>
                  <c:x val="-7.3742933133046941E-4"/>
                  <c:y val="-6.172071492318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CA-4755-99B7-9745F7124E4B}"/>
                </c:ext>
              </c:extLst>
            </c:dLbl>
            <c:dLbl>
              <c:idx val="1"/>
              <c:layout>
                <c:manualLayout>
                  <c:x val="-8.193846528473963E-4"/>
                  <c:y val="-4.0398981192439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CA-4755-99B7-9745F7124E4B}"/>
                </c:ext>
              </c:extLst>
            </c:dLbl>
            <c:dLbl>
              <c:idx val="2"/>
              <c:layout>
                <c:manualLayout>
                  <c:x val="-4.3184786055547493E-3"/>
                  <c:y val="-4.66586855827881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CA-4755-99B7-9745F7124E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גרפים!$L$163:$N$163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גרפים!$L$164:$N$164</c:f>
              <c:numCache>
                <c:formatCode>General</c:formatCode>
                <c:ptCount val="3"/>
                <c:pt idx="0">
                  <c:v>2.95</c:v>
                </c:pt>
                <c:pt idx="1">
                  <c:v>3.47</c:v>
                </c:pt>
                <c:pt idx="2">
                  <c:v>3.79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ACA-4755-99B7-9745F7124E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1660032"/>
        <c:axId val="301661568"/>
      </c:barChart>
      <c:catAx>
        <c:axId val="301660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01661568"/>
        <c:crosses val="autoZero"/>
        <c:auto val="1"/>
        <c:lblAlgn val="ctr"/>
        <c:lblOffset val="100"/>
        <c:noMultiLvlLbl val="0"/>
      </c:catAx>
      <c:valAx>
        <c:axId val="301661568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301660032"/>
        <c:crosses val="autoZero"/>
        <c:crossBetween val="between"/>
        <c:majorUnit val="1"/>
      </c:valAx>
      <c:spPr>
        <a:noFill/>
        <a:ln>
          <a:noFill/>
        </a:ln>
        <a:effectLst/>
        <a:sp3d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>
                <a:solidFill>
                  <a:schemeClr val="tx1"/>
                </a:solidFill>
                <a:effectLst/>
              </a:rPr>
              <a:t>Comparison of test scores between Stage I and Stage II</a:t>
            </a:r>
            <a:endParaRPr lang="he-IL" sz="2000" b="1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3600289094297996"/>
          <c:y val="2.746351573474330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'שלב ב'!$H$21</c:f>
              <c:strCache>
                <c:ptCount val="1"/>
                <c:pt idx="0">
                  <c:v>Stage 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5489748564038487E-3"/>
                  <c:y val="-3.6586310492063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46F-42EC-BE0B-6E7381156365}"/>
                </c:ext>
              </c:extLst>
            </c:dLbl>
            <c:dLbl>
              <c:idx val="1"/>
              <c:layout>
                <c:manualLayout>
                  <c:x val="-5.4594443810466308E-3"/>
                  <c:y val="-3.3045061664396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6F-42EC-BE0B-6E7381156365}"/>
                </c:ext>
              </c:extLst>
            </c:dLbl>
            <c:dLbl>
              <c:idx val="2"/>
              <c:layout>
                <c:manualLayout>
                  <c:x val="-2.2532871796822501E-3"/>
                  <c:y val="-3.5067824537805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6F-42EC-BE0B-6E73811563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ב'!$G$22:$G$24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ב'!$H$22:$H$24</c:f>
              <c:numCache>
                <c:formatCode>0.00</c:formatCode>
                <c:ptCount val="3"/>
                <c:pt idx="0">
                  <c:v>6.63</c:v>
                </c:pt>
                <c:pt idx="1">
                  <c:v>7.3433333333333337</c:v>
                </c:pt>
                <c:pt idx="2">
                  <c:v>7.416666666666667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6F-42EC-BE0B-6E7381156365}"/>
            </c:ext>
          </c:extLst>
        </c:ser>
        <c:ser>
          <c:idx val="1"/>
          <c:order val="1"/>
          <c:tx>
            <c:strRef>
              <c:f>'שלב ב'!$I$21</c:f>
              <c:strCache>
                <c:ptCount val="1"/>
                <c:pt idx="0">
                  <c:v>Stage II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0211114914953934E-5"/>
                  <c:y val="-3.4157407070298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46F-42EC-BE0B-6E7381156365}"/>
                </c:ext>
              </c:extLst>
            </c:dLbl>
            <c:dLbl>
              <c:idx val="1"/>
              <c:layout>
                <c:manualLayout>
                  <c:x val="-1.2570530133008736E-3"/>
                  <c:y val="-3.2542287171489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46F-42EC-BE0B-6E7381156365}"/>
                </c:ext>
              </c:extLst>
            </c:dLbl>
            <c:dLbl>
              <c:idx val="2"/>
              <c:layout>
                <c:manualLayout>
                  <c:x val="-1.5385395666121446E-3"/>
                  <c:y val="-3.8543316423143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46F-42EC-BE0B-6E73811563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ב'!$G$22:$G$24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ב'!$I$22:$I$24</c:f>
              <c:numCache>
                <c:formatCode>0.00</c:formatCode>
                <c:ptCount val="3"/>
                <c:pt idx="0">
                  <c:v>5.25</c:v>
                </c:pt>
                <c:pt idx="1">
                  <c:v>6.4866666666666672</c:v>
                </c:pt>
                <c:pt idx="2">
                  <c:v>6.3533333333333344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46F-42EC-BE0B-6E7381156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602304"/>
        <c:axId val="45603840"/>
      </c:barChart>
      <c:catAx>
        <c:axId val="4560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603840"/>
        <c:crosses val="autoZero"/>
        <c:auto val="1"/>
        <c:lblAlgn val="ctr"/>
        <c:lblOffset val="100"/>
        <c:noMultiLvlLbl val="0"/>
      </c:catAx>
      <c:valAx>
        <c:axId val="4560384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602304"/>
        <c:crosses val="autoZero"/>
        <c:crossBetween val="between"/>
        <c:majorUnit val="2"/>
      </c:valAx>
      <c:spPr>
        <a:noFill/>
        <a:ln>
          <a:noFill/>
        </a:ln>
        <a:effectLst/>
        <a:sp3d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Summary of tests by knowledge levels Stage II</a:t>
            </a:r>
            <a:endParaRPr lang="he-IL" sz="20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'שלב ב'!$G$15</c:f>
              <c:strCache>
                <c:ptCount val="1"/>
                <c:pt idx="0">
                  <c:v>Educational software alone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6137536118357907E-3"/>
                  <c:y val="-4.5967455971849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75-495D-BE9B-C3303145D00D}"/>
                </c:ext>
              </c:extLst>
            </c:dLbl>
            <c:dLbl>
              <c:idx val="1"/>
              <c:layout>
                <c:manualLayout>
                  <c:x val="-4.4316419233325945E-3"/>
                  <c:y val="-3.7937596287487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75-495D-BE9B-C3303145D00D}"/>
                </c:ext>
              </c:extLst>
            </c:dLbl>
            <c:dLbl>
              <c:idx val="2"/>
              <c:layout>
                <c:manualLayout>
                  <c:x val="8.8501413490766501E-3"/>
                  <c:y val="-4.5105858708418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475-495D-BE9B-C3303145D0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ב'!$H$14:$J$14</c:f>
              <c:strCache>
                <c:ptCount val="3"/>
                <c:pt idx="0">
                  <c:v>Remember</c:v>
                </c:pt>
                <c:pt idx="1">
                  <c:v>Understand</c:v>
                </c:pt>
                <c:pt idx="2">
                  <c:v>Apply</c:v>
                </c:pt>
              </c:strCache>
            </c:strRef>
          </c:cat>
          <c:val>
            <c:numRef>
              <c:f>'שלב ב'!$H$15:$J$15</c:f>
              <c:numCache>
                <c:formatCode>General</c:formatCode>
                <c:ptCount val="3"/>
                <c:pt idx="0">
                  <c:v>5.55</c:v>
                </c:pt>
                <c:pt idx="1">
                  <c:v>5.15</c:v>
                </c:pt>
                <c:pt idx="2">
                  <c:v>5.05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75-495D-BE9B-C3303145D00D}"/>
            </c:ext>
          </c:extLst>
        </c:ser>
        <c:ser>
          <c:idx val="1"/>
          <c:order val="1"/>
          <c:tx>
            <c:strRef>
              <c:f>'שלב ב'!$G$16</c:f>
              <c:strCache>
                <c:ptCount val="1"/>
                <c:pt idx="0">
                  <c:v>Educational software mediated by instructor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6691831646459657E-3"/>
                  <c:y val="-2.7555142023591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475-495D-BE9B-C3303145D00D}"/>
                </c:ext>
              </c:extLst>
            </c:dLbl>
            <c:dLbl>
              <c:idx val="1"/>
              <c:layout>
                <c:manualLayout>
                  <c:x val="1.0217202796470738E-3"/>
                  <c:y val="-2.6518896623289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75-495D-BE9B-C3303145D00D}"/>
                </c:ext>
              </c:extLst>
            </c:dLbl>
            <c:dLbl>
              <c:idx val="2"/>
              <c:layout>
                <c:manualLayout>
                  <c:x val="1.656655244305186E-3"/>
                  <c:y val="-4.6010678274041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475-495D-BE9B-C3303145D0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ב'!$H$14:$J$14</c:f>
              <c:strCache>
                <c:ptCount val="3"/>
                <c:pt idx="0">
                  <c:v>Remember</c:v>
                </c:pt>
                <c:pt idx="1">
                  <c:v>Understand</c:v>
                </c:pt>
                <c:pt idx="2">
                  <c:v>Apply</c:v>
                </c:pt>
              </c:strCache>
            </c:strRef>
          </c:cat>
          <c:val>
            <c:numRef>
              <c:f>'שלב ב'!$H$16:$J$16</c:f>
              <c:numCache>
                <c:formatCode>General</c:formatCode>
                <c:ptCount val="3"/>
                <c:pt idx="0">
                  <c:v>6.34</c:v>
                </c:pt>
                <c:pt idx="1">
                  <c:v>6.78</c:v>
                </c:pt>
                <c:pt idx="2">
                  <c:v>6.34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475-495D-BE9B-C3303145D00D}"/>
            </c:ext>
          </c:extLst>
        </c:ser>
        <c:ser>
          <c:idx val="2"/>
          <c:order val="2"/>
          <c:tx>
            <c:strRef>
              <c:f>'שלב ב'!$G$17</c:f>
              <c:strCache>
                <c:ptCount val="1"/>
                <c:pt idx="0">
                  <c:v>Instructor who teaches frontally with a presentation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2927535675589858E-3"/>
                  <c:y val="-3.05751814154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475-495D-BE9B-C3303145D00D}"/>
                </c:ext>
              </c:extLst>
            </c:dLbl>
            <c:dLbl>
              <c:idx val="1"/>
              <c:layout>
                <c:manualLayout>
                  <c:x val="7.496628288182346E-3"/>
                  <c:y val="-2.8216599926665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475-495D-BE9B-C3303145D00D}"/>
                </c:ext>
              </c:extLst>
            </c:dLbl>
            <c:dLbl>
              <c:idx val="2"/>
              <c:layout>
                <c:manualLayout>
                  <c:x val="-7.1847727628910859E-4"/>
                  <c:y val="-4.1977370996903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475-495D-BE9B-C3303145D0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ב'!$H$14:$J$14</c:f>
              <c:strCache>
                <c:ptCount val="3"/>
                <c:pt idx="0">
                  <c:v>Remember</c:v>
                </c:pt>
                <c:pt idx="1">
                  <c:v>Understand</c:v>
                </c:pt>
                <c:pt idx="2">
                  <c:v>Apply</c:v>
                </c:pt>
              </c:strCache>
            </c:strRef>
          </c:cat>
          <c:val>
            <c:numRef>
              <c:f>'שלב ב'!$H$17:$J$17</c:f>
              <c:numCache>
                <c:formatCode>General</c:formatCode>
                <c:ptCount val="3"/>
                <c:pt idx="0">
                  <c:v>6.28</c:v>
                </c:pt>
                <c:pt idx="1">
                  <c:v>6.23</c:v>
                </c:pt>
                <c:pt idx="2">
                  <c:v>6.55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475-495D-BE9B-C3303145D0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218816"/>
        <c:axId val="45290240"/>
      </c:barChart>
      <c:catAx>
        <c:axId val="4521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290240"/>
        <c:crosses val="autoZero"/>
        <c:auto val="1"/>
        <c:lblAlgn val="ctr"/>
        <c:lblOffset val="100"/>
        <c:noMultiLvlLbl val="0"/>
      </c:catAx>
      <c:valAx>
        <c:axId val="45290240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218816"/>
        <c:crosses val="autoZero"/>
        <c:crossBetween val="between"/>
        <c:majorUnit val="2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50"/>
      </a:pPr>
      <a:endParaRPr lang="he-IL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solidFill>
                  <a:schemeClr val="tx1"/>
                </a:solidFill>
                <a:effectLst/>
              </a:rPr>
              <a:t>Comparison of test scores between Stage I and Stage II - </a:t>
            </a:r>
            <a:r>
              <a:rPr lang="en-US" sz="1600" b="1" i="0" u="none" strike="noStrike" baseline="0" dirty="0">
                <a:solidFill>
                  <a:schemeClr val="tx1"/>
                </a:solidFill>
                <a:effectLst/>
              </a:rPr>
              <a:t>R</a:t>
            </a:r>
            <a:r>
              <a:rPr lang="tr-TR" sz="1600" b="1" i="0" u="none" strike="noStrike" baseline="0" dirty="0">
                <a:solidFill>
                  <a:schemeClr val="tx1"/>
                </a:solidFill>
                <a:effectLst/>
              </a:rPr>
              <a:t>emember</a:t>
            </a:r>
            <a:endParaRPr lang="he-IL" sz="1600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329065172093629"/>
          <c:y val="4.062744495872361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'שלב ב'!$O$103</c:f>
              <c:strCache>
                <c:ptCount val="1"/>
                <c:pt idx="0">
                  <c:v>Stage 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739311355065702E-3"/>
                  <c:y val="-3.1212525866292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45-4AC0-B890-6E386F238114}"/>
                </c:ext>
              </c:extLst>
            </c:dLbl>
            <c:dLbl>
              <c:idx val="1"/>
              <c:layout>
                <c:manualLayout>
                  <c:x val="8.7290391850841599E-4"/>
                  <c:y val="-4.9117392750857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45-4AC0-B890-6E386F238114}"/>
                </c:ext>
              </c:extLst>
            </c:dLbl>
            <c:dLbl>
              <c:idx val="2"/>
              <c:layout>
                <c:manualLayout>
                  <c:x val="-6.1362873973955937E-3"/>
                  <c:y val="-4.6781885917768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45-4AC0-B890-6E386F2381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ב'!$N$104:$N$106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ב'!$O$104:$O$106</c:f>
              <c:numCache>
                <c:formatCode>General</c:formatCode>
                <c:ptCount val="3"/>
                <c:pt idx="0">
                  <c:v>7.3</c:v>
                </c:pt>
                <c:pt idx="1">
                  <c:v>7.32</c:v>
                </c:pt>
                <c:pt idx="2">
                  <c:v>7.36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45-4AC0-B890-6E386F238114}"/>
            </c:ext>
          </c:extLst>
        </c:ser>
        <c:ser>
          <c:idx val="1"/>
          <c:order val="1"/>
          <c:tx>
            <c:strRef>
              <c:f>'שלב ב'!$P$103</c:f>
              <c:strCache>
                <c:ptCount val="1"/>
                <c:pt idx="0">
                  <c:v>Stage II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206862409331094E-3"/>
                  <c:y val="-5.569044720351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45-4AC0-B890-6E386F238114}"/>
                </c:ext>
              </c:extLst>
            </c:dLbl>
            <c:dLbl>
              <c:idx val="1"/>
              <c:layout>
                <c:manualLayout>
                  <c:x val="-8.3829062806013686E-5"/>
                  <c:y val="-5.0946084775630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45-4AC0-B890-6E386F238114}"/>
                </c:ext>
              </c:extLst>
            </c:dLbl>
            <c:dLbl>
              <c:idx val="2"/>
              <c:layout>
                <c:manualLayout>
                  <c:x val="2.3088146394748621E-3"/>
                  <c:y val="-4.8044124421435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45-4AC0-B890-6E386F2381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ב'!$N$104:$N$106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ב'!$P$104:$P$106</c:f>
              <c:numCache>
                <c:formatCode>General</c:formatCode>
                <c:ptCount val="3"/>
                <c:pt idx="0">
                  <c:v>5.55</c:v>
                </c:pt>
                <c:pt idx="1">
                  <c:v>6.34</c:v>
                </c:pt>
                <c:pt idx="2">
                  <c:v>6.28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845-4AC0-B890-6E386F2381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419136"/>
        <c:axId val="45449600"/>
      </c:barChart>
      <c:catAx>
        <c:axId val="45419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449600"/>
        <c:crosses val="autoZero"/>
        <c:auto val="1"/>
        <c:lblAlgn val="ctr"/>
        <c:lblOffset val="100"/>
        <c:noMultiLvlLbl val="0"/>
      </c:catAx>
      <c:valAx>
        <c:axId val="4544960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419136"/>
        <c:crosses val="autoZero"/>
        <c:crossBetween val="between"/>
        <c:majorUnit val="2"/>
      </c:valAx>
      <c:spPr>
        <a:noFill/>
        <a:ln>
          <a:noFill/>
        </a:ln>
        <a:effectLst/>
        <a:sp3d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chemeClr val="tx1"/>
                </a:solidFill>
                <a:effectLst/>
              </a:rPr>
              <a:t>Comparison of test scores between Stage I and Stage II - </a:t>
            </a:r>
            <a:r>
              <a:rPr lang="en-US" sz="1800" b="0" i="0" u="none" strike="noStrike" baseline="0" dirty="0">
                <a:solidFill>
                  <a:schemeClr val="tx1"/>
                </a:solidFill>
                <a:effectLst/>
              </a:rPr>
              <a:t>U</a:t>
            </a:r>
            <a:r>
              <a:rPr lang="tr-TR" sz="1800" b="0" i="0" u="none" strike="noStrike" baseline="0" dirty="0">
                <a:solidFill>
                  <a:schemeClr val="tx1"/>
                </a:solidFill>
                <a:effectLst/>
              </a:rPr>
              <a:t>nderstand </a:t>
            </a:r>
            <a:endParaRPr lang="he-IL" sz="180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245525111787491"/>
          <c:y val="2.774001392010074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'שלב ב'!$O$125</c:f>
              <c:strCache>
                <c:ptCount val="1"/>
                <c:pt idx="0">
                  <c:v>Stage 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6060017998411344E-3"/>
                  <c:y val="-3.5304064850772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0B-4F0D-A40E-E63879C11EBF}"/>
                </c:ext>
              </c:extLst>
            </c:dLbl>
            <c:dLbl>
              <c:idx val="1"/>
              <c:layout>
                <c:manualLayout>
                  <c:x val="-1.1166625071610025E-3"/>
                  <c:y val="-4.6682763027203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0B-4F0D-A40E-E63879C11EBF}"/>
                </c:ext>
              </c:extLst>
            </c:dLbl>
            <c:dLbl>
              <c:idx val="2"/>
              <c:layout>
                <c:manualLayout>
                  <c:x val="-4.2981558530089141E-3"/>
                  <c:y val="-3.4800694191487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0B-4F0D-A40E-E63879C11E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ב'!$N$126:$N$128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ב'!$O$126:$O$128</c:f>
              <c:numCache>
                <c:formatCode>General</c:formatCode>
                <c:ptCount val="3"/>
                <c:pt idx="0">
                  <c:v>6.52</c:v>
                </c:pt>
                <c:pt idx="1">
                  <c:v>7.75</c:v>
                </c:pt>
                <c:pt idx="2">
                  <c:v>7.18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0B-4F0D-A40E-E63879C11EBF}"/>
            </c:ext>
          </c:extLst>
        </c:ser>
        <c:ser>
          <c:idx val="1"/>
          <c:order val="1"/>
          <c:tx>
            <c:strRef>
              <c:f>'שלב ב'!$P$125</c:f>
              <c:strCache>
                <c:ptCount val="1"/>
                <c:pt idx="0">
                  <c:v>Stage II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5273550605018443E-3"/>
                  <c:y val="-4.4473328542907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0B-4F0D-A40E-E63879C11EBF}"/>
                </c:ext>
              </c:extLst>
            </c:dLbl>
            <c:dLbl>
              <c:idx val="1"/>
              <c:layout>
                <c:manualLayout>
                  <c:x val="-6.7683675127809984E-4"/>
                  <c:y val="-4.2627709847066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0B-4F0D-A40E-E63879C11EBF}"/>
                </c:ext>
              </c:extLst>
            </c:dLbl>
            <c:dLbl>
              <c:idx val="2"/>
              <c:layout>
                <c:manualLayout>
                  <c:x val="-3.5004509550759711E-4"/>
                  <c:y val="-3.5400050292833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0B-4F0D-A40E-E63879C11E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ב'!$N$126:$N$128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ב'!$P$126:$P$128</c:f>
              <c:numCache>
                <c:formatCode>General</c:formatCode>
                <c:ptCount val="3"/>
                <c:pt idx="0">
                  <c:v>5.15</c:v>
                </c:pt>
                <c:pt idx="1">
                  <c:v>6.78</c:v>
                </c:pt>
                <c:pt idx="2">
                  <c:v>6.23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80B-4F0D-A40E-E63879C11E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666688"/>
        <c:axId val="45668224"/>
      </c:barChart>
      <c:catAx>
        <c:axId val="4566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668224"/>
        <c:crosses val="autoZero"/>
        <c:auto val="1"/>
        <c:lblAlgn val="ctr"/>
        <c:lblOffset val="100"/>
        <c:noMultiLvlLbl val="0"/>
      </c:catAx>
      <c:valAx>
        <c:axId val="45668224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666688"/>
        <c:crosses val="autoZero"/>
        <c:crossBetween val="between"/>
        <c:majorUnit val="2"/>
      </c:valAx>
      <c:spPr>
        <a:noFill/>
        <a:ln>
          <a:noFill/>
        </a:ln>
        <a:effectLst/>
        <a:sp3d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solidFill>
                  <a:schemeClr val="tx1"/>
                </a:solidFill>
                <a:effectLst/>
              </a:rPr>
              <a:t>Comparison of test scores between Stage I and Stage II - </a:t>
            </a:r>
            <a:r>
              <a:rPr lang="tr-TR" sz="1800" b="1" i="0" u="none" strike="noStrike" baseline="0">
                <a:solidFill>
                  <a:schemeClr val="tx1"/>
                </a:solidFill>
                <a:effectLst/>
              </a:rPr>
              <a:t>Apply</a:t>
            </a:r>
            <a:endParaRPr lang="he-IL" sz="1800" b="1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'שלב ב'!$O$146</c:f>
              <c:strCache>
                <c:ptCount val="1"/>
                <c:pt idx="0">
                  <c:v>Stage 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3782308616295241E-4"/>
                  <c:y val="-5.4911430460646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CE-47CD-A55C-C22D3103F88C}"/>
                </c:ext>
              </c:extLst>
            </c:dLbl>
            <c:dLbl>
              <c:idx val="1"/>
              <c:layout>
                <c:manualLayout>
                  <c:x val="-9.5088470406242537E-4"/>
                  <c:y val="-4.694595344022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CE-47CD-A55C-C22D3103F88C}"/>
                </c:ext>
              </c:extLst>
            </c:dLbl>
            <c:dLbl>
              <c:idx val="2"/>
              <c:layout>
                <c:manualLayout>
                  <c:x val="-3.3031960464373746E-4"/>
                  <c:y val="-2.9869023282130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CE-47CD-A55C-C22D3103F8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j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ב'!$N$147:$N$149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ב'!$O$147:$O$149</c:f>
              <c:numCache>
                <c:formatCode>General</c:formatCode>
                <c:ptCount val="3"/>
                <c:pt idx="0">
                  <c:v>6.07</c:v>
                </c:pt>
                <c:pt idx="1">
                  <c:v>6.96</c:v>
                </c:pt>
                <c:pt idx="2">
                  <c:v>7.71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CE-47CD-A55C-C22D3103F88C}"/>
            </c:ext>
          </c:extLst>
        </c:ser>
        <c:ser>
          <c:idx val="1"/>
          <c:order val="1"/>
          <c:tx>
            <c:strRef>
              <c:f>'שלב ב'!$P$146</c:f>
              <c:strCache>
                <c:ptCount val="1"/>
                <c:pt idx="0">
                  <c:v>Stage II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522297416296368E-3"/>
                  <c:y val="-3.9921685644650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CE-47CD-A55C-C22D3103F88C}"/>
                </c:ext>
              </c:extLst>
            </c:dLbl>
            <c:dLbl>
              <c:idx val="1"/>
              <c:layout>
                <c:manualLayout>
                  <c:x val="3.6598426552974907E-3"/>
                  <c:y val="-3.84235419059262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202022632012351E-2"/>
                      <c:h val="8.65889212827988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2CE-47CD-A55C-C22D3103F88C}"/>
                </c:ext>
              </c:extLst>
            </c:dLbl>
            <c:dLbl>
              <c:idx val="2"/>
              <c:layout>
                <c:manualLayout>
                  <c:x val="-1.4464289558659459E-3"/>
                  <c:y val="-4.7455625420282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2CE-47CD-A55C-C22D3103F8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'שלב ב'!$N$147:$N$149</c:f>
              <c:strCache>
                <c:ptCount val="3"/>
                <c:pt idx="0">
                  <c:v>Educational software alone </c:v>
                </c:pt>
                <c:pt idx="1">
                  <c:v>Educational software mediated by instructor </c:v>
                </c:pt>
                <c:pt idx="2">
                  <c:v>Instructor who teaches frontally with a presentation </c:v>
                </c:pt>
              </c:strCache>
            </c:strRef>
          </c:cat>
          <c:val>
            <c:numRef>
              <c:f>'שלב ב'!$P$147:$P$149</c:f>
              <c:numCache>
                <c:formatCode>General</c:formatCode>
                <c:ptCount val="3"/>
                <c:pt idx="0">
                  <c:v>5.05</c:v>
                </c:pt>
                <c:pt idx="1">
                  <c:v>6.34</c:v>
                </c:pt>
                <c:pt idx="2">
                  <c:v>6.55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2CE-47CD-A55C-C22D3103F8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778816"/>
        <c:axId val="45780352"/>
      </c:barChart>
      <c:catAx>
        <c:axId val="4577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780352"/>
        <c:crosses val="autoZero"/>
        <c:auto val="1"/>
        <c:lblAlgn val="ctr"/>
        <c:lblOffset val="100"/>
        <c:noMultiLvlLbl val="0"/>
      </c:catAx>
      <c:valAx>
        <c:axId val="45780352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45778816"/>
        <c:crosses val="autoZero"/>
        <c:crossBetween val="between"/>
        <c:majorUnit val="2"/>
      </c:valAx>
      <c:spPr>
        <a:noFill/>
        <a:ln>
          <a:noFill/>
        </a:ln>
        <a:effectLst/>
        <a:sp3d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e-IL"/>
    </a:p>
  </c:txPr>
  <c:externalData r:id="rId1">
    <c:autoUpdate val="0"/>
  </c:externalData>
  <c:userShapes r:id="rId2"/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5B6B38-5362-4C0C-9A0E-AFBCDC8EF6C2}" type="doc">
      <dgm:prSet loTypeId="urn:microsoft.com/office/officeart/2005/8/layout/vList3" loCatId="list" qsTypeId="urn:microsoft.com/office/officeart/2005/8/quickstyle/3d1" qsCatId="3D" csTypeId="urn:microsoft.com/office/officeart/2005/8/colors/accent1_2" csCatId="accent1" phldr="1"/>
      <dgm:spPr/>
    </dgm:pt>
    <dgm:pt modelId="{C4A4FB87-4F14-48B0-ABDC-7C5E7E5A2EBE}">
      <dgm:prSet phldrT="[טקסט]" custT="1"/>
      <dgm:spPr/>
      <dgm:t>
        <a:bodyPr/>
        <a:lstStyle/>
        <a:p>
          <a:pPr rtl="1"/>
          <a:r>
            <a:rPr lang="en-US" sz="2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rPr>
            <a:t>The study examined the effectiveness of E-learning</a:t>
          </a:r>
          <a:endParaRPr lang="he-IL" sz="2400" b="1" dirty="0">
            <a:solidFill>
              <a:schemeClr val="tx1"/>
            </a:solidFill>
          </a:endParaRPr>
        </a:p>
      </dgm:t>
    </dgm:pt>
    <dgm:pt modelId="{B7603DA3-5D74-4BD8-B8ED-F101B8423156}" type="parTrans" cxnId="{D1719D06-CC23-40EA-B75B-B50F46A1C30B}">
      <dgm:prSet/>
      <dgm:spPr/>
      <dgm:t>
        <a:bodyPr/>
        <a:lstStyle/>
        <a:p>
          <a:pPr rtl="1"/>
          <a:endParaRPr lang="he-IL" sz="2400" b="1">
            <a:solidFill>
              <a:schemeClr val="tx1"/>
            </a:solidFill>
          </a:endParaRPr>
        </a:p>
      </dgm:t>
    </dgm:pt>
    <dgm:pt modelId="{4E9DC9D0-CE03-44DF-B563-5A7F1F8B0A03}" type="sibTrans" cxnId="{D1719D06-CC23-40EA-B75B-B50F46A1C30B}">
      <dgm:prSet/>
      <dgm:spPr/>
      <dgm:t>
        <a:bodyPr/>
        <a:lstStyle/>
        <a:p>
          <a:pPr rtl="1"/>
          <a:endParaRPr lang="he-IL" sz="2400" b="1">
            <a:solidFill>
              <a:schemeClr val="tx1"/>
            </a:solidFill>
          </a:endParaRPr>
        </a:p>
      </dgm:t>
    </dgm:pt>
    <dgm:pt modelId="{11B80299-B228-416E-A2D9-7C4778FEC747}">
      <dgm:prSet custT="1"/>
      <dgm:spPr/>
      <dgm:t>
        <a:bodyPr/>
        <a:lstStyle/>
        <a:p>
          <a:pPr rtl="1"/>
          <a:r>
            <a:rPr lang="en-US" sz="2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rPr>
            <a:t>The study gained sub-validity in dealing with the corona crisis</a:t>
          </a:r>
          <a:endParaRPr lang="he-IL" sz="2400" b="1" dirty="0">
            <a:solidFill>
              <a:schemeClr val="tx1"/>
            </a:solidFill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2FB4C62-8D33-4238-9F8E-84EB29E381C2}" type="parTrans" cxnId="{282180D8-E51D-4873-BD2F-7DC9F5CB952F}">
      <dgm:prSet/>
      <dgm:spPr/>
      <dgm:t>
        <a:bodyPr/>
        <a:lstStyle/>
        <a:p>
          <a:pPr rtl="1"/>
          <a:endParaRPr lang="he-IL" sz="2400" b="1">
            <a:solidFill>
              <a:schemeClr val="tx1"/>
            </a:solidFill>
          </a:endParaRPr>
        </a:p>
      </dgm:t>
    </dgm:pt>
    <dgm:pt modelId="{FEC51EC4-98A6-4F0F-A390-744B34857692}" type="sibTrans" cxnId="{282180D8-E51D-4873-BD2F-7DC9F5CB952F}">
      <dgm:prSet/>
      <dgm:spPr/>
      <dgm:t>
        <a:bodyPr/>
        <a:lstStyle/>
        <a:p>
          <a:pPr rtl="1"/>
          <a:endParaRPr lang="he-IL" sz="2400" b="1">
            <a:solidFill>
              <a:schemeClr val="tx1"/>
            </a:solidFill>
          </a:endParaRPr>
        </a:p>
      </dgm:t>
    </dgm:pt>
    <dgm:pt modelId="{6E17C43F-AAA9-400D-B9E5-A8E2334C4D75}">
      <dgm:prSet custT="1"/>
      <dgm:spPr/>
      <dgm:t>
        <a:bodyPr/>
        <a:lstStyle/>
        <a:p>
          <a:pPr rtl="1"/>
          <a:r>
            <a:rPr lang="en-US" sz="2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rPr>
            <a:t>The recommendation was implemented and the training methods were adapted to the specific needs</a:t>
          </a:r>
          <a:endParaRPr lang="he-IL" sz="2400" b="1" dirty="0">
            <a:solidFill>
              <a:schemeClr val="tx1"/>
            </a:solidFill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65F1D4B-B50D-4421-A79C-5200F1F92B81}" type="parTrans" cxnId="{4C92D754-D082-40B0-AED2-C0ABFF4FD517}">
      <dgm:prSet/>
      <dgm:spPr/>
      <dgm:t>
        <a:bodyPr/>
        <a:lstStyle/>
        <a:p>
          <a:pPr rtl="1"/>
          <a:endParaRPr lang="he-IL" sz="2400" b="1">
            <a:solidFill>
              <a:schemeClr val="tx1"/>
            </a:solidFill>
          </a:endParaRPr>
        </a:p>
      </dgm:t>
    </dgm:pt>
    <dgm:pt modelId="{577A6829-F1DD-457D-B9B7-D37A5E431AF9}" type="sibTrans" cxnId="{4C92D754-D082-40B0-AED2-C0ABFF4FD517}">
      <dgm:prSet/>
      <dgm:spPr/>
      <dgm:t>
        <a:bodyPr/>
        <a:lstStyle/>
        <a:p>
          <a:pPr rtl="1"/>
          <a:endParaRPr lang="he-IL" sz="2400" b="1">
            <a:solidFill>
              <a:schemeClr val="tx1"/>
            </a:solidFill>
          </a:endParaRPr>
        </a:p>
      </dgm:t>
    </dgm:pt>
    <dgm:pt modelId="{263447E2-D766-4F4D-9838-1FC9707C8229}" type="pres">
      <dgm:prSet presAssocID="{A35B6B38-5362-4C0C-9A0E-AFBCDC8EF6C2}" presName="linearFlow" presStyleCnt="0">
        <dgm:presLayoutVars>
          <dgm:dir/>
          <dgm:resizeHandles val="exact"/>
        </dgm:presLayoutVars>
      </dgm:prSet>
      <dgm:spPr/>
    </dgm:pt>
    <dgm:pt modelId="{7C359774-DCD1-4287-858E-20A569694354}" type="pres">
      <dgm:prSet presAssocID="{C4A4FB87-4F14-48B0-ABDC-7C5E7E5A2EBE}" presName="composite" presStyleCnt="0"/>
      <dgm:spPr/>
    </dgm:pt>
    <dgm:pt modelId="{B328086E-60FD-4FA2-9570-BF017268EA67}" type="pres">
      <dgm:prSet presAssocID="{C4A4FB87-4F14-48B0-ABDC-7C5E7E5A2EBE}" presName="imgShp" presStyleLbl="fgImgPlace1" presStyleIdx="0" presStyleCnt="3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2B37D4E5-0502-4E2C-96B5-08076EADD5D4}" type="pres">
      <dgm:prSet presAssocID="{C4A4FB87-4F14-48B0-ABDC-7C5E7E5A2EBE}" presName="txShp" presStyleLbl="node1" presStyleIdx="0" presStyleCnt="3">
        <dgm:presLayoutVars>
          <dgm:bulletEnabled val="1"/>
        </dgm:presLayoutVars>
      </dgm:prSet>
      <dgm:spPr/>
    </dgm:pt>
    <dgm:pt modelId="{6948D70B-31E4-4D76-9388-0BDBF9E16A30}" type="pres">
      <dgm:prSet presAssocID="{4E9DC9D0-CE03-44DF-B563-5A7F1F8B0A03}" presName="spacing" presStyleCnt="0"/>
      <dgm:spPr/>
    </dgm:pt>
    <dgm:pt modelId="{2E57EDAF-E17A-4BF5-A271-9C551E26E12A}" type="pres">
      <dgm:prSet presAssocID="{11B80299-B228-416E-A2D9-7C4778FEC747}" presName="composite" presStyleCnt="0"/>
      <dgm:spPr/>
    </dgm:pt>
    <dgm:pt modelId="{319CB62C-736B-4B13-99F6-5128FF784A2E}" type="pres">
      <dgm:prSet presAssocID="{11B80299-B228-416E-A2D9-7C4778FEC747}" presName="imgShp" presStyleLbl="fgImgPlace1" presStyleIdx="1" presStyleCnt="3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3C954B56-43C8-4EF5-9567-59E831F70B68}" type="pres">
      <dgm:prSet presAssocID="{11B80299-B228-416E-A2D9-7C4778FEC747}" presName="txShp" presStyleLbl="node1" presStyleIdx="1" presStyleCnt="3">
        <dgm:presLayoutVars>
          <dgm:bulletEnabled val="1"/>
        </dgm:presLayoutVars>
      </dgm:prSet>
      <dgm:spPr/>
    </dgm:pt>
    <dgm:pt modelId="{57E21C6C-24D8-4457-8AEB-D20440B45EA8}" type="pres">
      <dgm:prSet presAssocID="{FEC51EC4-98A6-4F0F-A390-744B34857692}" presName="spacing" presStyleCnt="0"/>
      <dgm:spPr/>
    </dgm:pt>
    <dgm:pt modelId="{5663D2DE-CB81-4186-9672-D48C1C6DC575}" type="pres">
      <dgm:prSet presAssocID="{6E17C43F-AAA9-400D-B9E5-A8E2334C4D75}" presName="composite" presStyleCnt="0"/>
      <dgm:spPr/>
    </dgm:pt>
    <dgm:pt modelId="{219B7C36-71AA-47D3-B833-AA5C78B83F27}" type="pres">
      <dgm:prSet presAssocID="{6E17C43F-AAA9-400D-B9E5-A8E2334C4D75}" presName="imgShp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F647C785-B392-494F-A7E9-68FCEE260659}" type="pres">
      <dgm:prSet presAssocID="{6E17C43F-AAA9-400D-B9E5-A8E2334C4D75}" presName="txShp" presStyleLbl="node1" presStyleIdx="2" presStyleCnt="3">
        <dgm:presLayoutVars>
          <dgm:bulletEnabled val="1"/>
        </dgm:presLayoutVars>
      </dgm:prSet>
      <dgm:spPr/>
    </dgm:pt>
  </dgm:ptLst>
  <dgm:cxnLst>
    <dgm:cxn modelId="{D1719D06-CC23-40EA-B75B-B50F46A1C30B}" srcId="{A35B6B38-5362-4C0C-9A0E-AFBCDC8EF6C2}" destId="{C4A4FB87-4F14-48B0-ABDC-7C5E7E5A2EBE}" srcOrd="0" destOrd="0" parTransId="{B7603DA3-5D74-4BD8-B8ED-F101B8423156}" sibTransId="{4E9DC9D0-CE03-44DF-B563-5A7F1F8B0A03}"/>
    <dgm:cxn modelId="{89AA184C-0965-4F9C-98F1-BF404A771125}" type="presOf" srcId="{C4A4FB87-4F14-48B0-ABDC-7C5E7E5A2EBE}" destId="{2B37D4E5-0502-4E2C-96B5-08076EADD5D4}" srcOrd="0" destOrd="0" presId="urn:microsoft.com/office/officeart/2005/8/layout/vList3"/>
    <dgm:cxn modelId="{4C92D754-D082-40B0-AED2-C0ABFF4FD517}" srcId="{A35B6B38-5362-4C0C-9A0E-AFBCDC8EF6C2}" destId="{6E17C43F-AAA9-400D-B9E5-A8E2334C4D75}" srcOrd="2" destOrd="0" parTransId="{D65F1D4B-B50D-4421-A79C-5200F1F92B81}" sibTransId="{577A6829-F1DD-457D-B9B7-D37A5E431AF9}"/>
    <dgm:cxn modelId="{F9716D57-2112-4235-A1B4-67A7534442BF}" type="presOf" srcId="{11B80299-B228-416E-A2D9-7C4778FEC747}" destId="{3C954B56-43C8-4EF5-9567-59E831F70B68}" srcOrd="0" destOrd="0" presId="urn:microsoft.com/office/officeart/2005/8/layout/vList3"/>
    <dgm:cxn modelId="{52C861A5-3B00-4E14-9FB0-9785BD8DC9D6}" type="presOf" srcId="{A35B6B38-5362-4C0C-9A0E-AFBCDC8EF6C2}" destId="{263447E2-D766-4F4D-9838-1FC9707C8229}" srcOrd="0" destOrd="0" presId="urn:microsoft.com/office/officeart/2005/8/layout/vList3"/>
    <dgm:cxn modelId="{282180D8-E51D-4873-BD2F-7DC9F5CB952F}" srcId="{A35B6B38-5362-4C0C-9A0E-AFBCDC8EF6C2}" destId="{11B80299-B228-416E-A2D9-7C4778FEC747}" srcOrd="1" destOrd="0" parTransId="{22FB4C62-8D33-4238-9F8E-84EB29E381C2}" sibTransId="{FEC51EC4-98A6-4F0F-A390-744B34857692}"/>
    <dgm:cxn modelId="{0434B4EB-73E4-42BD-809E-FB73FBE881C0}" type="presOf" srcId="{6E17C43F-AAA9-400D-B9E5-A8E2334C4D75}" destId="{F647C785-B392-494F-A7E9-68FCEE260659}" srcOrd="0" destOrd="0" presId="urn:microsoft.com/office/officeart/2005/8/layout/vList3"/>
    <dgm:cxn modelId="{11C5E4D6-A085-4860-8B6B-C532A5A0BDCD}" type="presParOf" srcId="{263447E2-D766-4F4D-9838-1FC9707C8229}" destId="{7C359774-DCD1-4287-858E-20A569694354}" srcOrd="0" destOrd="0" presId="urn:microsoft.com/office/officeart/2005/8/layout/vList3"/>
    <dgm:cxn modelId="{A7B11E3E-072A-4D3F-9919-2B882D40858C}" type="presParOf" srcId="{7C359774-DCD1-4287-858E-20A569694354}" destId="{B328086E-60FD-4FA2-9570-BF017268EA67}" srcOrd="0" destOrd="0" presId="urn:microsoft.com/office/officeart/2005/8/layout/vList3"/>
    <dgm:cxn modelId="{8AF1424E-3728-422C-8BD8-5368A0C1C30C}" type="presParOf" srcId="{7C359774-DCD1-4287-858E-20A569694354}" destId="{2B37D4E5-0502-4E2C-96B5-08076EADD5D4}" srcOrd="1" destOrd="0" presId="urn:microsoft.com/office/officeart/2005/8/layout/vList3"/>
    <dgm:cxn modelId="{296D22AC-DFAF-4B91-8619-0364407C44C9}" type="presParOf" srcId="{263447E2-D766-4F4D-9838-1FC9707C8229}" destId="{6948D70B-31E4-4D76-9388-0BDBF9E16A30}" srcOrd="1" destOrd="0" presId="urn:microsoft.com/office/officeart/2005/8/layout/vList3"/>
    <dgm:cxn modelId="{7C46C550-3AD0-44E0-BE8A-FDD2488C430E}" type="presParOf" srcId="{263447E2-D766-4F4D-9838-1FC9707C8229}" destId="{2E57EDAF-E17A-4BF5-A271-9C551E26E12A}" srcOrd="2" destOrd="0" presId="urn:microsoft.com/office/officeart/2005/8/layout/vList3"/>
    <dgm:cxn modelId="{B2683AF8-A072-43B1-9655-C6C3499C4075}" type="presParOf" srcId="{2E57EDAF-E17A-4BF5-A271-9C551E26E12A}" destId="{319CB62C-736B-4B13-99F6-5128FF784A2E}" srcOrd="0" destOrd="0" presId="urn:microsoft.com/office/officeart/2005/8/layout/vList3"/>
    <dgm:cxn modelId="{C9567C9C-CC7B-44C1-8274-77D0A65BD93D}" type="presParOf" srcId="{2E57EDAF-E17A-4BF5-A271-9C551E26E12A}" destId="{3C954B56-43C8-4EF5-9567-59E831F70B68}" srcOrd="1" destOrd="0" presId="urn:microsoft.com/office/officeart/2005/8/layout/vList3"/>
    <dgm:cxn modelId="{EF6A85FA-D941-4003-9E9E-092EB8845E9E}" type="presParOf" srcId="{263447E2-D766-4F4D-9838-1FC9707C8229}" destId="{57E21C6C-24D8-4457-8AEB-D20440B45EA8}" srcOrd="3" destOrd="0" presId="urn:microsoft.com/office/officeart/2005/8/layout/vList3"/>
    <dgm:cxn modelId="{7CAB1E39-5531-47B9-BCDD-B04F5590070B}" type="presParOf" srcId="{263447E2-D766-4F4D-9838-1FC9707C8229}" destId="{5663D2DE-CB81-4186-9672-D48C1C6DC575}" srcOrd="4" destOrd="0" presId="urn:microsoft.com/office/officeart/2005/8/layout/vList3"/>
    <dgm:cxn modelId="{5E1DC191-4E19-4AA7-A31F-AEB06DB6E157}" type="presParOf" srcId="{5663D2DE-CB81-4186-9672-D48C1C6DC575}" destId="{219B7C36-71AA-47D3-B833-AA5C78B83F27}" srcOrd="0" destOrd="0" presId="urn:microsoft.com/office/officeart/2005/8/layout/vList3"/>
    <dgm:cxn modelId="{E3DB1FD0-BEFF-4B8D-A3F1-4F999E4B10FF}" type="presParOf" srcId="{5663D2DE-CB81-4186-9672-D48C1C6DC575}" destId="{F647C785-B392-494F-A7E9-68FCEE26065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7D4E5-0502-4E2C-96B5-08076EADD5D4}">
      <dsp:nvSpPr>
        <dsp:cNvPr id="0" name=""/>
        <dsp:cNvSpPr/>
      </dsp:nvSpPr>
      <dsp:spPr>
        <a:xfrm rot="10800000">
          <a:off x="1883395" y="1588"/>
          <a:ext cx="6356842" cy="112894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832" tIns="91440" rIns="170688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rPr>
            <a:t>The study examined the effectiveness of E-learning</a:t>
          </a:r>
          <a:endParaRPr lang="he-IL" sz="2400" b="1" kern="1200" dirty="0">
            <a:solidFill>
              <a:schemeClr val="tx1"/>
            </a:solidFill>
          </a:endParaRPr>
        </a:p>
      </dsp:txBody>
      <dsp:txXfrm rot="10800000">
        <a:off x="2165630" y="1588"/>
        <a:ext cx="6074607" cy="1128942"/>
      </dsp:txXfrm>
    </dsp:sp>
    <dsp:sp modelId="{B328086E-60FD-4FA2-9570-BF017268EA67}">
      <dsp:nvSpPr>
        <dsp:cNvPr id="0" name=""/>
        <dsp:cNvSpPr/>
      </dsp:nvSpPr>
      <dsp:spPr>
        <a:xfrm>
          <a:off x="1318923" y="1588"/>
          <a:ext cx="1128942" cy="112894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27000"/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  <dsp:sp modelId="{3C954B56-43C8-4EF5-9567-59E831F70B68}">
      <dsp:nvSpPr>
        <dsp:cNvPr id="0" name=""/>
        <dsp:cNvSpPr/>
      </dsp:nvSpPr>
      <dsp:spPr>
        <a:xfrm rot="10800000">
          <a:off x="1883395" y="1467528"/>
          <a:ext cx="6356842" cy="112894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832" tIns="91440" rIns="170688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rPr>
            <a:t>The study gained sub-validity in dealing with the corona crisis</a:t>
          </a:r>
          <a:endParaRPr lang="he-IL" sz="2400" b="1" kern="1200" dirty="0">
            <a:solidFill>
              <a:schemeClr val="tx1"/>
            </a:solidFill>
            <a:latin typeface="David" panose="020E0502060401010101" pitchFamily="34" charset="-79"/>
            <a:cs typeface="David" panose="020E0502060401010101" pitchFamily="34" charset="-79"/>
          </a:endParaRPr>
        </a:p>
      </dsp:txBody>
      <dsp:txXfrm rot="10800000">
        <a:off x="2165630" y="1467528"/>
        <a:ext cx="6074607" cy="1128942"/>
      </dsp:txXfrm>
    </dsp:sp>
    <dsp:sp modelId="{319CB62C-736B-4B13-99F6-5128FF784A2E}">
      <dsp:nvSpPr>
        <dsp:cNvPr id="0" name=""/>
        <dsp:cNvSpPr/>
      </dsp:nvSpPr>
      <dsp:spPr>
        <a:xfrm>
          <a:off x="1318923" y="1467528"/>
          <a:ext cx="1128942" cy="1128942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27000"/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  <dsp:sp modelId="{F647C785-B392-494F-A7E9-68FCEE260659}">
      <dsp:nvSpPr>
        <dsp:cNvPr id="0" name=""/>
        <dsp:cNvSpPr/>
      </dsp:nvSpPr>
      <dsp:spPr>
        <a:xfrm rot="10800000">
          <a:off x="1883395" y="2933469"/>
          <a:ext cx="6356842" cy="1128942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7832" tIns="91440" rIns="170688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rPr>
            <a:t>The recommendation was implemented and the training methods were adapted to the specific needs</a:t>
          </a:r>
          <a:endParaRPr lang="he-IL" sz="2400" b="1" kern="1200" dirty="0">
            <a:solidFill>
              <a:schemeClr val="tx1"/>
            </a:solidFill>
            <a:latin typeface="David" panose="020E0502060401010101" pitchFamily="34" charset="-79"/>
            <a:cs typeface="David" panose="020E0502060401010101" pitchFamily="34" charset="-79"/>
          </a:endParaRPr>
        </a:p>
      </dsp:txBody>
      <dsp:txXfrm rot="10800000">
        <a:off x="2165630" y="2933469"/>
        <a:ext cx="6074607" cy="1128942"/>
      </dsp:txXfrm>
    </dsp:sp>
    <dsp:sp modelId="{219B7C36-71AA-47D3-B833-AA5C78B83F27}">
      <dsp:nvSpPr>
        <dsp:cNvPr id="0" name=""/>
        <dsp:cNvSpPr/>
      </dsp:nvSpPr>
      <dsp:spPr>
        <a:xfrm>
          <a:off x="1318923" y="2933469"/>
          <a:ext cx="1128942" cy="1128942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0.76563</cdr:x>
      <cdr:y>0.22361</cdr:y>
    </cdr:from>
    <cdr:to>
      <cdr:x>0.88404</cdr:x>
      <cdr:y>0.29716</cdr:y>
    </cdr:to>
    <cdr:sp macro="" textlink="">
      <cdr:nvSpPr>
        <cdr:cNvPr id="2" name="תיבת טקסט 11">
          <a:extLst xmlns:a="http://schemas.openxmlformats.org/drawingml/2006/main">
            <a:ext uri="{FF2B5EF4-FFF2-40B4-BE49-F238E27FC236}">
              <a16:creationId xmlns:a16="http://schemas.microsoft.com/office/drawing/2014/main" id="{4BCA5755-CEF4-4E86-99F9-6A5801B9D1C7}"/>
            </a:ext>
          </a:extLst>
        </cdr:cNvPr>
        <cdr:cNvSpPr txBox="1"/>
      </cdr:nvSpPr>
      <cdr:spPr>
        <a:xfrm xmlns:a="http://schemas.openxmlformats.org/drawingml/2006/main">
          <a:off x="6038306" y="925970"/>
          <a:ext cx="933864" cy="3045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20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0.47</a:t>
          </a:r>
          <a:r>
            <a:rPr lang="he-IL" sz="1100" b="1" dirty="0">
              <a:latin typeface="+mn-lt"/>
              <a:cs typeface="+mj-cs"/>
            </a:rPr>
            <a:t> =</a:t>
          </a:r>
          <a:r>
            <a:rPr lang="he-IL" sz="1100" b="1" baseline="0" dirty="0">
              <a:latin typeface="+mn-lt"/>
              <a:cs typeface="+mj-cs"/>
            </a:rPr>
            <a:t> </a:t>
          </a:r>
          <a:r>
            <a:rPr lang="el-GR" sz="1100" b="1" baseline="0" dirty="0">
              <a:latin typeface="+mn-lt"/>
              <a:cs typeface="+mj-cs"/>
            </a:rPr>
            <a:t>σ</a:t>
          </a:r>
          <a:r>
            <a:rPr lang="he-IL" sz="110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0.12158</cdr:x>
      <cdr:y>0.28342</cdr:y>
    </cdr:from>
    <cdr:to>
      <cdr:x>0.24128</cdr:x>
      <cdr:y>0.35697</cdr:y>
    </cdr:to>
    <cdr:sp macro="" textlink="">
      <cdr:nvSpPr>
        <cdr:cNvPr id="3" name="תיבת טקסט 11"/>
        <cdr:cNvSpPr txBox="1"/>
      </cdr:nvSpPr>
      <cdr:spPr>
        <a:xfrm xmlns:a="http://schemas.openxmlformats.org/drawingml/2006/main">
          <a:off x="958878" y="1173602"/>
          <a:ext cx="944038" cy="3045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90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0.40</a:t>
          </a:r>
          <a:r>
            <a:rPr lang="he-IL" sz="900" b="1" dirty="0">
              <a:latin typeface="+mn-lt"/>
              <a:cs typeface="+mj-cs"/>
            </a:rPr>
            <a:t> =</a:t>
          </a:r>
          <a:r>
            <a:rPr lang="he-IL" sz="900" b="1" baseline="0" dirty="0">
              <a:latin typeface="+mn-lt"/>
              <a:cs typeface="+mj-cs"/>
            </a:rPr>
            <a:t> </a:t>
          </a:r>
          <a:r>
            <a:rPr lang="el-GR" sz="900" b="1" baseline="0" dirty="0">
              <a:latin typeface="+mn-lt"/>
              <a:cs typeface="+mj-cs"/>
            </a:rPr>
            <a:t>σ</a:t>
          </a:r>
          <a:r>
            <a:rPr lang="he-IL" sz="90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0.43919</cdr:x>
      <cdr:y>0.2277</cdr:y>
    </cdr:from>
    <cdr:to>
      <cdr:x>0.56081</cdr:x>
      <cdr:y>0.30125</cdr:y>
    </cdr:to>
    <cdr:sp macro="" textlink="">
      <cdr:nvSpPr>
        <cdr:cNvPr id="4" name="תיבת טקסט 11"/>
        <cdr:cNvSpPr txBox="1"/>
      </cdr:nvSpPr>
      <cdr:spPr>
        <a:xfrm xmlns:a="http://schemas.openxmlformats.org/drawingml/2006/main">
          <a:off x="3463758" y="942887"/>
          <a:ext cx="959181" cy="3045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20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0.44</a:t>
          </a:r>
          <a:r>
            <a:rPr lang="he-IL" sz="1200" b="1">
              <a:latin typeface="+mn-lt"/>
              <a:cs typeface="+mj-cs"/>
            </a:rPr>
            <a:t> =</a:t>
          </a:r>
          <a:r>
            <a:rPr lang="he-IL" sz="1200" b="1" baseline="0">
              <a:latin typeface="+mn-lt"/>
              <a:cs typeface="+mj-cs"/>
            </a:rPr>
            <a:t> </a:t>
          </a:r>
          <a:r>
            <a:rPr lang="el-GR" sz="1200" b="1" baseline="0">
              <a:latin typeface="+mn-lt"/>
              <a:cs typeface="+mj-cs"/>
            </a:rPr>
            <a:t>σ</a:t>
          </a:r>
          <a:r>
            <a:rPr lang="he-IL" sz="1200" b="1">
              <a:latin typeface="+mn-lt"/>
              <a:cs typeface="+mj-cs"/>
            </a:rPr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0.84593</cdr:x>
      <cdr:y>0.16345</cdr:y>
    </cdr:from>
    <cdr:to>
      <cdr:x>0.92551</cdr:x>
      <cdr:y>0.19194</cdr:y>
    </cdr:to>
    <cdr:sp macro="" textlink="">
      <cdr:nvSpPr>
        <cdr:cNvPr id="2" name="תיבת טקסט 11"/>
        <cdr:cNvSpPr txBox="1"/>
      </cdr:nvSpPr>
      <cdr:spPr>
        <a:xfrm xmlns:a="http://schemas.openxmlformats.org/drawingml/2006/main">
          <a:off x="7127422" y="696049"/>
          <a:ext cx="670505" cy="1213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0.42</a:t>
          </a:r>
          <a:r>
            <a:rPr lang="he-IL" sz="1050" b="1" dirty="0">
              <a:latin typeface="+mn-lt"/>
              <a:cs typeface="+mj-cs"/>
            </a:rPr>
            <a:t> =</a:t>
          </a:r>
          <a:r>
            <a:rPr lang="he-IL" sz="1050" b="1" baseline="0" dirty="0">
              <a:latin typeface="+mn-lt"/>
              <a:cs typeface="+mj-cs"/>
            </a:rPr>
            <a:t> </a:t>
          </a:r>
          <a:r>
            <a:rPr lang="el-GR" sz="1050" b="1" baseline="0" dirty="0">
              <a:latin typeface="+mn-lt"/>
              <a:cs typeface="+mj-cs"/>
            </a:rPr>
            <a:t>σ</a:t>
          </a:r>
          <a:r>
            <a:rPr lang="he-IL" sz="105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0.74115</cdr:x>
      <cdr:y>0.2135</cdr:y>
    </cdr:from>
    <cdr:to>
      <cdr:x>0.85995</cdr:x>
      <cdr:y>0.27267</cdr:y>
    </cdr:to>
    <cdr:sp macro="" textlink="">
      <cdr:nvSpPr>
        <cdr:cNvPr id="3" name="תיבת טקסט 11"/>
        <cdr:cNvSpPr txBox="1"/>
      </cdr:nvSpPr>
      <cdr:spPr>
        <a:xfrm xmlns:a="http://schemas.openxmlformats.org/drawingml/2006/main">
          <a:off x="6244574" y="909167"/>
          <a:ext cx="1000955" cy="2519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0.47</a:t>
          </a:r>
          <a:r>
            <a:rPr lang="he-IL" sz="1050" b="1" dirty="0">
              <a:latin typeface="+mn-lt"/>
              <a:cs typeface="+mj-cs"/>
            </a:rPr>
            <a:t> =</a:t>
          </a:r>
          <a:r>
            <a:rPr lang="he-IL" sz="1050" b="1" baseline="0" dirty="0">
              <a:latin typeface="+mn-lt"/>
              <a:cs typeface="+mj-cs"/>
            </a:rPr>
            <a:t> </a:t>
          </a:r>
          <a:r>
            <a:rPr lang="el-GR" sz="1050" b="1" baseline="0" dirty="0">
              <a:latin typeface="+mn-lt"/>
              <a:cs typeface="+mj-cs"/>
            </a:rPr>
            <a:t>σ</a:t>
          </a:r>
          <a:r>
            <a:rPr lang="he-IL" sz="105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0.67684</cdr:x>
      <cdr:y>0.26942</cdr:y>
    </cdr:from>
    <cdr:to>
      <cdr:x>0.79563</cdr:x>
      <cdr:y>0.3286</cdr:y>
    </cdr:to>
    <cdr:sp macro="" textlink="">
      <cdr:nvSpPr>
        <cdr:cNvPr id="4" name="תיבת טקסט 11"/>
        <cdr:cNvSpPr txBox="1"/>
      </cdr:nvSpPr>
      <cdr:spPr>
        <a:xfrm xmlns:a="http://schemas.openxmlformats.org/drawingml/2006/main">
          <a:off x="5702770" y="1147323"/>
          <a:ext cx="1000870" cy="2520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0.45</a:t>
          </a:r>
          <a:r>
            <a:rPr lang="he-IL" sz="1050" b="1" dirty="0">
              <a:latin typeface="+mn-lt"/>
              <a:cs typeface="+mj-cs"/>
            </a:rPr>
            <a:t> =</a:t>
          </a:r>
          <a:r>
            <a:rPr lang="he-IL" sz="1050" b="1" baseline="0" dirty="0">
              <a:latin typeface="+mn-lt"/>
              <a:cs typeface="+mj-cs"/>
            </a:rPr>
            <a:t> </a:t>
          </a:r>
          <a:r>
            <a:rPr lang="el-GR" sz="1050" b="1" baseline="0" dirty="0">
              <a:latin typeface="+mn-lt"/>
              <a:cs typeface="+mj-cs"/>
            </a:rPr>
            <a:t>σ</a:t>
          </a:r>
          <a:r>
            <a:rPr lang="he-IL" sz="105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0.5</cdr:x>
      <cdr:y>0.20146</cdr:y>
    </cdr:from>
    <cdr:to>
      <cdr:x>0.61879</cdr:x>
      <cdr:y>0.26063</cdr:y>
    </cdr:to>
    <cdr:sp macro="" textlink="">
      <cdr:nvSpPr>
        <cdr:cNvPr id="5" name="תיבת טקסט 11"/>
        <cdr:cNvSpPr txBox="1"/>
      </cdr:nvSpPr>
      <cdr:spPr>
        <a:xfrm xmlns:a="http://schemas.openxmlformats.org/drawingml/2006/main">
          <a:off x="4212771" y="857915"/>
          <a:ext cx="1000871" cy="2519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0.43</a:t>
          </a:r>
          <a:r>
            <a:rPr lang="he-IL" sz="1050" b="1" dirty="0">
              <a:latin typeface="+mn-lt"/>
              <a:cs typeface="+mj-cs"/>
            </a:rPr>
            <a:t> =</a:t>
          </a:r>
          <a:r>
            <a:rPr lang="he-IL" sz="1050" b="1" baseline="0" dirty="0">
              <a:latin typeface="+mn-lt"/>
              <a:cs typeface="+mj-cs"/>
            </a:rPr>
            <a:t> </a:t>
          </a:r>
          <a:r>
            <a:rPr lang="el-GR" sz="1050" b="1" baseline="0" dirty="0">
              <a:latin typeface="+mn-lt"/>
              <a:cs typeface="+mj-cs"/>
            </a:rPr>
            <a:t>σ</a:t>
          </a:r>
          <a:r>
            <a:rPr lang="he-IL" sz="105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0.42896</cdr:x>
      <cdr:y>0.16281</cdr:y>
    </cdr:from>
    <cdr:to>
      <cdr:x>0.54775</cdr:x>
      <cdr:y>0.22199</cdr:y>
    </cdr:to>
    <cdr:sp macro="" textlink="">
      <cdr:nvSpPr>
        <cdr:cNvPr id="6" name="תיבת טקסט 11"/>
        <cdr:cNvSpPr txBox="1"/>
      </cdr:nvSpPr>
      <cdr:spPr>
        <a:xfrm xmlns:a="http://schemas.openxmlformats.org/drawingml/2006/main">
          <a:off x="3614189" y="693326"/>
          <a:ext cx="1000870" cy="2520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0.45</a:t>
          </a:r>
          <a:r>
            <a:rPr lang="he-IL" sz="1050" b="1" dirty="0">
              <a:latin typeface="+mn-lt"/>
              <a:cs typeface="+mj-cs"/>
            </a:rPr>
            <a:t> =</a:t>
          </a:r>
          <a:r>
            <a:rPr lang="he-IL" sz="1050" b="1" baseline="0" dirty="0">
              <a:latin typeface="+mn-lt"/>
              <a:cs typeface="+mj-cs"/>
            </a:rPr>
            <a:t> </a:t>
          </a:r>
          <a:r>
            <a:rPr lang="el-GR" sz="1050" b="1" baseline="0" dirty="0">
              <a:latin typeface="+mn-lt"/>
              <a:cs typeface="+mj-cs"/>
            </a:rPr>
            <a:t>σ</a:t>
          </a:r>
          <a:r>
            <a:rPr lang="he-IL" sz="105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0.36221</cdr:x>
      <cdr:y>0.2521</cdr:y>
    </cdr:from>
    <cdr:to>
      <cdr:x>0.48101</cdr:x>
      <cdr:y>0.31128</cdr:y>
    </cdr:to>
    <cdr:sp macro="" textlink="">
      <cdr:nvSpPr>
        <cdr:cNvPr id="7" name="תיבת טקסט 11"/>
        <cdr:cNvSpPr txBox="1"/>
      </cdr:nvSpPr>
      <cdr:spPr>
        <a:xfrm xmlns:a="http://schemas.openxmlformats.org/drawingml/2006/main">
          <a:off x="3051793" y="1073546"/>
          <a:ext cx="1000955" cy="2520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0.47</a:t>
          </a:r>
          <a:r>
            <a:rPr lang="he-IL" sz="1050" b="1" dirty="0">
              <a:latin typeface="+mn-lt"/>
              <a:cs typeface="+mj-cs"/>
            </a:rPr>
            <a:t> =</a:t>
          </a:r>
          <a:r>
            <a:rPr lang="he-IL" sz="1050" b="1" baseline="0" dirty="0">
              <a:latin typeface="+mn-lt"/>
              <a:cs typeface="+mj-cs"/>
            </a:rPr>
            <a:t> </a:t>
          </a:r>
          <a:r>
            <a:rPr lang="el-GR" sz="1050" b="1" baseline="0" dirty="0">
              <a:latin typeface="+mn-lt"/>
              <a:cs typeface="+mj-cs"/>
            </a:rPr>
            <a:t>σ</a:t>
          </a:r>
          <a:r>
            <a:rPr lang="he-IL" sz="105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0.1903</cdr:x>
      <cdr:y>0.18661</cdr:y>
    </cdr:from>
    <cdr:to>
      <cdr:x>0.3091</cdr:x>
      <cdr:y>0.24578</cdr:y>
    </cdr:to>
    <cdr:sp macro="" textlink="">
      <cdr:nvSpPr>
        <cdr:cNvPr id="8" name="תיבת טקסט 11"/>
        <cdr:cNvSpPr txBox="1"/>
      </cdr:nvSpPr>
      <cdr:spPr>
        <a:xfrm xmlns:a="http://schemas.openxmlformats.org/drawingml/2006/main">
          <a:off x="1603381" y="794665"/>
          <a:ext cx="1000954" cy="2519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0.45</a:t>
          </a:r>
          <a:r>
            <a:rPr lang="he-IL" sz="1050" b="1" dirty="0">
              <a:latin typeface="+mn-lt"/>
              <a:cs typeface="+mj-cs"/>
            </a:rPr>
            <a:t> =</a:t>
          </a:r>
          <a:r>
            <a:rPr lang="he-IL" sz="1050" b="1" baseline="0" dirty="0">
              <a:latin typeface="+mn-lt"/>
              <a:cs typeface="+mj-cs"/>
            </a:rPr>
            <a:t> </a:t>
          </a:r>
          <a:r>
            <a:rPr lang="el-GR" sz="1050" b="1" baseline="0" dirty="0">
              <a:latin typeface="+mn-lt"/>
              <a:cs typeface="+mj-cs"/>
            </a:rPr>
            <a:t>σ</a:t>
          </a:r>
          <a:r>
            <a:rPr lang="he-IL" sz="105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0.11213</cdr:x>
      <cdr:y>0.18948</cdr:y>
    </cdr:from>
    <cdr:to>
      <cdr:x>0.23092</cdr:x>
      <cdr:y>0.24866</cdr:y>
    </cdr:to>
    <cdr:sp macro="" textlink="">
      <cdr:nvSpPr>
        <cdr:cNvPr id="9" name="תיבת טקסט 11"/>
        <cdr:cNvSpPr txBox="1"/>
      </cdr:nvSpPr>
      <cdr:spPr>
        <a:xfrm xmlns:a="http://schemas.openxmlformats.org/drawingml/2006/main">
          <a:off x="944753" y="806899"/>
          <a:ext cx="1000870" cy="2520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00" b="1" i="0" u="none" strike="noStrike" kern="1200" baseline="0" dirty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0.48</a:t>
          </a:r>
          <a:r>
            <a:rPr lang="he-IL" sz="1000" b="1" dirty="0">
              <a:latin typeface="+mn-lt"/>
              <a:cs typeface="+mj-cs"/>
            </a:rPr>
            <a:t> =</a:t>
          </a:r>
          <a:r>
            <a:rPr lang="he-IL" sz="1000" b="1" baseline="0" dirty="0">
              <a:latin typeface="+mn-lt"/>
              <a:cs typeface="+mj-cs"/>
            </a:rPr>
            <a:t> </a:t>
          </a:r>
          <a:r>
            <a:rPr lang="el-GR" sz="1000" b="1" baseline="0" dirty="0">
              <a:latin typeface="+mn-lt"/>
              <a:cs typeface="+mj-cs"/>
            </a:rPr>
            <a:t>σ</a:t>
          </a:r>
          <a:r>
            <a:rPr lang="he-IL" sz="1000" b="1" dirty="0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0.04414</cdr:x>
      <cdr:y>0.19554</cdr:y>
    </cdr:from>
    <cdr:to>
      <cdr:x>0.16293</cdr:x>
      <cdr:y>0.25471</cdr:y>
    </cdr:to>
    <cdr:sp macro="" textlink="">
      <cdr:nvSpPr>
        <cdr:cNvPr id="10" name="תיבת טקסט 11"/>
        <cdr:cNvSpPr txBox="1"/>
      </cdr:nvSpPr>
      <cdr:spPr>
        <a:xfrm xmlns:a="http://schemas.openxmlformats.org/drawingml/2006/main">
          <a:off x="371932" y="832705"/>
          <a:ext cx="1000870" cy="2519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/>
          <a:r>
            <a:rPr lang="en-US" sz="1050" b="1" i="0" u="none" strike="noStrike" kern="1200" baseline="0">
              <a:solidFill>
                <a:sysClr val="windowText" lastClr="000000">
                  <a:lumMod val="75000"/>
                  <a:lumOff val="25000"/>
                </a:sysClr>
              </a:solidFill>
              <a:latin typeface="+mn-lt"/>
              <a:ea typeface="+mn-ea"/>
              <a:cs typeface="+mj-cs"/>
            </a:rPr>
            <a:t>0.49</a:t>
          </a:r>
          <a:r>
            <a:rPr lang="he-IL" sz="1050" b="1">
              <a:latin typeface="+mn-lt"/>
              <a:cs typeface="+mj-cs"/>
            </a:rPr>
            <a:t> =</a:t>
          </a:r>
          <a:r>
            <a:rPr lang="he-IL" sz="1050" b="1" baseline="0">
              <a:latin typeface="+mn-lt"/>
              <a:cs typeface="+mj-cs"/>
            </a:rPr>
            <a:t> </a:t>
          </a:r>
          <a:r>
            <a:rPr lang="el-GR" sz="1050" b="1" baseline="0">
              <a:latin typeface="+mn-lt"/>
              <a:cs typeface="+mj-cs"/>
            </a:rPr>
            <a:t>σ</a:t>
          </a:r>
          <a:r>
            <a:rPr lang="he-IL" sz="1050" b="1">
              <a:latin typeface="+mn-lt"/>
              <a:cs typeface="+mj-cs"/>
            </a:rPr>
            <a:t> </a:t>
          </a:r>
        </a:p>
      </cdr:txBody>
    </cdr:sp>
  </cdr:relSizeAnchor>
  <cdr:relSizeAnchor xmlns:cdr="http://schemas.openxmlformats.org/drawingml/2006/chartDrawing">
    <cdr:from>
      <cdr:x>0.10775</cdr:x>
      <cdr:y>0.7698</cdr:y>
    </cdr:from>
    <cdr:to>
      <cdr:x>0.24884</cdr:x>
      <cdr:y>0.87396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392E8161-69B0-4C8A-99A2-45E21A799616}"/>
            </a:ext>
          </a:extLst>
        </cdr:cNvPr>
        <cdr:cNvSpPr txBox="1"/>
      </cdr:nvSpPr>
      <cdr:spPr>
        <a:xfrm xmlns:a="http://schemas.openxmlformats.org/drawingml/2006/main">
          <a:off x="907871" y="3278189"/>
          <a:ext cx="1188720" cy="4435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1"/>
        <a:lstStyle xmlns:a="http://schemas.openxmlformats.org/drawingml/2006/main"/>
        <a:p xmlns:a="http://schemas.openxmlformats.org/drawingml/2006/main">
          <a:endParaRPr lang="he-IL" sz="1100" dirty="0"/>
        </a:p>
      </cdr:txBody>
    </cdr:sp>
  </cdr:relSizeAnchor>
  <cdr:relSizeAnchor xmlns:cdr="http://schemas.openxmlformats.org/drawingml/2006/chartDrawing">
    <cdr:from>
      <cdr:x>0.13876</cdr:x>
      <cdr:y>0.75446</cdr:y>
    </cdr:from>
    <cdr:to>
      <cdr:x>0.26744</cdr:x>
      <cdr:y>0.85248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94EDE682-1840-48B3-9C67-DCC639201C24}"/>
            </a:ext>
          </a:extLst>
        </cdr:cNvPr>
        <cdr:cNvSpPr txBox="1"/>
      </cdr:nvSpPr>
      <cdr:spPr>
        <a:xfrm xmlns:a="http://schemas.openxmlformats.org/drawingml/2006/main">
          <a:off x="1169128" y="3212875"/>
          <a:ext cx="1084217" cy="4174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1"/>
        <a:lstStyle xmlns:a="http://schemas.openxmlformats.org/drawingml/2006/main"/>
        <a:p xmlns:a="http://schemas.openxmlformats.org/drawingml/2006/main">
          <a:r>
            <a:rPr lang="en-US" sz="1400" dirty="0">
              <a:solidFill>
                <a:schemeClr val="tx1"/>
              </a:solidFill>
            </a:rPr>
            <a:t>R</a:t>
          </a:r>
          <a:r>
            <a:rPr lang="tr-TR" sz="1400" dirty="0">
              <a:solidFill>
                <a:schemeClr val="tx1"/>
              </a:solidFill>
            </a:rPr>
            <a:t>emember</a:t>
          </a:r>
          <a:endParaRPr lang="he-IL" sz="1400" dirty="0"/>
        </a:p>
      </cdr:txBody>
    </cdr:sp>
  </cdr:relSizeAnchor>
  <cdr:relSizeAnchor xmlns:cdr="http://schemas.openxmlformats.org/drawingml/2006/chartDrawing">
    <cdr:from>
      <cdr:x>0.45642</cdr:x>
      <cdr:y>0.75688</cdr:y>
    </cdr:from>
    <cdr:to>
      <cdr:x>0.5851</cdr:x>
      <cdr:y>0.8549</cdr:y>
    </cdr:to>
    <cdr:sp macro="" textlink="">
      <cdr:nvSpPr>
        <cdr:cNvPr id="13" name="TextBox 1">
          <a:extLst xmlns:a="http://schemas.openxmlformats.org/drawingml/2006/main">
            <a:ext uri="{FF2B5EF4-FFF2-40B4-BE49-F238E27FC236}">
              <a16:creationId xmlns:a16="http://schemas.microsoft.com/office/drawing/2014/main" id="{A1585FCB-2BB9-4C32-B670-EAE4D2B1A680}"/>
            </a:ext>
          </a:extLst>
        </cdr:cNvPr>
        <cdr:cNvSpPr txBox="1"/>
      </cdr:nvSpPr>
      <cdr:spPr>
        <a:xfrm xmlns:a="http://schemas.openxmlformats.org/drawingml/2006/main">
          <a:off x="3845562" y="3387529"/>
          <a:ext cx="1084217" cy="4387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>
              <a:solidFill>
                <a:schemeClr val="tx1"/>
              </a:solidFill>
            </a:rPr>
            <a:t>U</a:t>
          </a:r>
          <a:r>
            <a:rPr lang="tr-TR" sz="1400" dirty="0">
              <a:solidFill>
                <a:schemeClr val="tx1"/>
              </a:solidFill>
            </a:rPr>
            <a:t>nderstand </a:t>
          </a:r>
          <a:endParaRPr lang="he-IL" sz="1400" dirty="0"/>
        </a:p>
      </cdr:txBody>
    </cdr:sp>
  </cdr:relSizeAnchor>
  <cdr:relSizeAnchor xmlns:cdr="http://schemas.openxmlformats.org/drawingml/2006/chartDrawing">
    <cdr:from>
      <cdr:x>0.8006</cdr:x>
      <cdr:y>0.75414</cdr:y>
    </cdr:from>
    <cdr:to>
      <cdr:x>0.92929</cdr:x>
      <cdr:y>0.85216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A1585FCB-2BB9-4C32-B670-EAE4D2B1A680}"/>
            </a:ext>
          </a:extLst>
        </cdr:cNvPr>
        <cdr:cNvSpPr txBox="1"/>
      </cdr:nvSpPr>
      <cdr:spPr>
        <a:xfrm xmlns:a="http://schemas.openxmlformats.org/drawingml/2006/main">
          <a:off x="6745517" y="3375284"/>
          <a:ext cx="1084217" cy="4387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>
              <a:solidFill>
                <a:schemeClr val="tx1"/>
              </a:solidFill>
            </a:rPr>
            <a:t>Apply</a:t>
          </a:r>
          <a:endParaRPr lang="he-IL" sz="14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0.12696</cdr:x>
      <cdr:y>0.37209</cdr:y>
    </cdr:from>
    <cdr:to>
      <cdr:x>0.28352</cdr:x>
      <cdr:y>0.46929</cdr:y>
    </cdr:to>
    <cdr:sp macro="" textlink="">
      <cdr:nvSpPr>
        <cdr:cNvPr id="2" name="תיבת טקסט 11"/>
        <cdr:cNvSpPr txBox="1"/>
      </cdr:nvSpPr>
      <cdr:spPr>
        <a:xfrm xmlns:a="http://schemas.openxmlformats.org/drawingml/2006/main">
          <a:off x="1001287" y="1665869"/>
          <a:ext cx="1234741" cy="4351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.51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0.75475</cdr:x>
      <cdr:y>0.30016</cdr:y>
    </cdr:from>
    <cdr:to>
      <cdr:x>0.91132</cdr:x>
      <cdr:y>0.39735</cdr:y>
    </cdr:to>
    <cdr:sp macro="" textlink="">
      <cdr:nvSpPr>
        <cdr:cNvPr id="3" name="תיבת טקסט 11"/>
        <cdr:cNvSpPr txBox="1"/>
      </cdr:nvSpPr>
      <cdr:spPr>
        <a:xfrm xmlns:a="http://schemas.openxmlformats.org/drawingml/2006/main">
          <a:off x="5952490" y="1343826"/>
          <a:ext cx="1234820" cy="4351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44</a:t>
          </a:r>
          <a:r>
            <a:rPr lang="tr-TR" sz="900" b="1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ea typeface="+mn-ea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0.34344</cdr:x>
      <cdr:y>0.24848</cdr:y>
    </cdr:from>
    <cdr:to>
      <cdr:x>0.5</cdr:x>
      <cdr:y>0.34567</cdr:y>
    </cdr:to>
    <cdr:sp macro="" textlink="">
      <cdr:nvSpPr>
        <cdr:cNvPr id="4" name="תיבת טקסט 11"/>
        <cdr:cNvSpPr txBox="1"/>
      </cdr:nvSpPr>
      <cdr:spPr>
        <a:xfrm xmlns:a="http://schemas.openxmlformats.org/drawingml/2006/main">
          <a:off x="2708608" y="1112442"/>
          <a:ext cx="1234742" cy="4351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44</a:t>
          </a:r>
          <a:r>
            <a:rPr lang="tr-TR" sz="900" b="1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ea typeface="+mn-ea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0.66263</cdr:x>
      <cdr:y>0.23503</cdr:y>
    </cdr:from>
    <cdr:to>
      <cdr:x>0.8192</cdr:x>
      <cdr:y>0.33222</cdr:y>
    </cdr:to>
    <cdr:sp macro="" textlink="">
      <cdr:nvSpPr>
        <cdr:cNvPr id="5" name="תיבת טקסט 11"/>
        <cdr:cNvSpPr txBox="1"/>
      </cdr:nvSpPr>
      <cdr:spPr>
        <a:xfrm xmlns:a="http://schemas.openxmlformats.org/drawingml/2006/main">
          <a:off x="5226001" y="1052230"/>
          <a:ext cx="1234820" cy="4351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47</a:t>
          </a:r>
          <a:r>
            <a:rPr lang="tr-TR" sz="900" b="1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ea typeface="+mn-ea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0.43733</cdr:x>
      <cdr:y>0.30015</cdr:y>
    </cdr:from>
    <cdr:to>
      <cdr:x>0.5939</cdr:x>
      <cdr:y>0.39735</cdr:y>
    </cdr:to>
    <cdr:sp macro="" textlink="">
      <cdr:nvSpPr>
        <cdr:cNvPr id="6" name="תיבת טקסט 11"/>
        <cdr:cNvSpPr txBox="1"/>
      </cdr:nvSpPr>
      <cdr:spPr>
        <a:xfrm xmlns:a="http://schemas.openxmlformats.org/drawingml/2006/main">
          <a:off x="3449128" y="1343785"/>
          <a:ext cx="1234820" cy="4351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42</a:t>
          </a:r>
          <a:r>
            <a:rPr lang="tr-TR" sz="900" b="1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ea typeface="+mn-ea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0.03124</cdr:x>
      <cdr:y>0.28848</cdr:y>
    </cdr:from>
    <cdr:to>
      <cdr:x>0.18781</cdr:x>
      <cdr:y>0.38568</cdr:y>
    </cdr:to>
    <cdr:sp macro="" textlink="">
      <cdr:nvSpPr>
        <cdr:cNvPr id="7" name="תיבת טקסט 11"/>
        <cdr:cNvSpPr txBox="1"/>
      </cdr:nvSpPr>
      <cdr:spPr>
        <a:xfrm xmlns:a="http://schemas.openxmlformats.org/drawingml/2006/main">
          <a:off x="246380" y="1291529"/>
          <a:ext cx="1234820" cy="4351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.40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0.82307</cdr:x>
      <cdr:y>0.24637</cdr:y>
    </cdr:from>
    <cdr:to>
      <cdr:x>0.92784</cdr:x>
      <cdr:y>0.32579</cdr:y>
    </cdr:to>
    <cdr:sp macro="" textlink="">
      <cdr:nvSpPr>
        <cdr:cNvPr id="2" name="תיבת טקסט 11"/>
        <cdr:cNvSpPr txBox="1"/>
      </cdr:nvSpPr>
      <cdr:spPr>
        <a:xfrm xmlns:a="http://schemas.openxmlformats.org/drawingml/2006/main">
          <a:off x="6612280" y="1028237"/>
          <a:ext cx="841687" cy="3314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0.39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0.74861</cdr:x>
      <cdr:y>0.25817</cdr:y>
    </cdr:from>
    <cdr:to>
      <cdr:x>0.86559</cdr:x>
      <cdr:y>0.3376</cdr:y>
    </cdr:to>
    <cdr:sp macro="" textlink="">
      <cdr:nvSpPr>
        <cdr:cNvPr id="3" name="תיבת טקסט 11"/>
        <cdr:cNvSpPr txBox="1"/>
      </cdr:nvSpPr>
      <cdr:spPr>
        <a:xfrm xmlns:a="http://schemas.openxmlformats.org/drawingml/2006/main">
          <a:off x="6014049" y="1077494"/>
          <a:ext cx="939777" cy="3315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41</a:t>
          </a:r>
          <a:r>
            <a:rPr lang="tr-TR" sz="900" b="1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ea typeface="+mn-ea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0.69152</cdr:x>
      <cdr:y>0.34025</cdr:y>
    </cdr:from>
    <cdr:to>
      <cdr:x>0.79629</cdr:x>
      <cdr:y>0.41968</cdr:y>
    </cdr:to>
    <cdr:sp macro="" textlink="">
      <cdr:nvSpPr>
        <cdr:cNvPr id="4" name="תיבת טקסט 11"/>
        <cdr:cNvSpPr txBox="1"/>
      </cdr:nvSpPr>
      <cdr:spPr>
        <a:xfrm xmlns:a="http://schemas.openxmlformats.org/drawingml/2006/main">
          <a:off x="5555413" y="1420064"/>
          <a:ext cx="841687" cy="3315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0.27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0.52507</cdr:x>
      <cdr:y>0.2732</cdr:y>
    </cdr:from>
    <cdr:to>
      <cdr:x>0.62759</cdr:x>
      <cdr:y>0.35091</cdr:y>
    </cdr:to>
    <cdr:sp macro="" textlink="">
      <cdr:nvSpPr>
        <cdr:cNvPr id="5" name="תיבת טקסט 11"/>
        <cdr:cNvSpPr txBox="1"/>
      </cdr:nvSpPr>
      <cdr:spPr>
        <a:xfrm xmlns:a="http://schemas.openxmlformats.org/drawingml/2006/main">
          <a:off x="4218238" y="1140217"/>
          <a:ext cx="823610" cy="3243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0.47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0.44874</cdr:x>
      <cdr:y>0.25299</cdr:y>
    </cdr:from>
    <cdr:to>
      <cdr:x>0.55126</cdr:x>
      <cdr:y>0.3307</cdr:y>
    </cdr:to>
    <cdr:sp macro="" textlink="">
      <cdr:nvSpPr>
        <cdr:cNvPr id="6" name="תיבת טקסט 11"/>
        <cdr:cNvSpPr txBox="1"/>
      </cdr:nvSpPr>
      <cdr:spPr>
        <a:xfrm xmlns:a="http://schemas.openxmlformats.org/drawingml/2006/main">
          <a:off x="3605022" y="1055868"/>
          <a:ext cx="823611" cy="3243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0.44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0.37097</cdr:x>
      <cdr:y>0.32854</cdr:y>
    </cdr:from>
    <cdr:to>
      <cdr:x>0.47349</cdr:x>
      <cdr:y>0.40625</cdr:y>
    </cdr:to>
    <cdr:sp macro="" textlink="">
      <cdr:nvSpPr>
        <cdr:cNvPr id="7" name="תיבת טקסט 11"/>
        <cdr:cNvSpPr txBox="1"/>
      </cdr:nvSpPr>
      <cdr:spPr>
        <a:xfrm xmlns:a="http://schemas.openxmlformats.org/drawingml/2006/main">
          <a:off x="2980229" y="1371192"/>
          <a:ext cx="823611" cy="3243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0.71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0.21062</cdr:x>
      <cdr:y>0.27345</cdr:y>
    </cdr:from>
    <cdr:to>
      <cdr:x>0.31314</cdr:x>
      <cdr:y>0.35117</cdr:y>
    </cdr:to>
    <cdr:sp macro="" textlink="">
      <cdr:nvSpPr>
        <cdr:cNvPr id="8" name="תיבת טקסט 11"/>
        <cdr:cNvSpPr txBox="1"/>
      </cdr:nvSpPr>
      <cdr:spPr>
        <a:xfrm xmlns:a="http://schemas.openxmlformats.org/drawingml/2006/main">
          <a:off x="1692049" y="1141268"/>
          <a:ext cx="823610" cy="3243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0.43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0.13674</cdr:x>
      <cdr:y>0.27315</cdr:y>
    </cdr:from>
    <cdr:to>
      <cdr:x>0.23926</cdr:x>
      <cdr:y>0.35087</cdr:y>
    </cdr:to>
    <cdr:sp macro="" textlink="">
      <cdr:nvSpPr>
        <cdr:cNvPr id="9" name="תיבת טקסט 11"/>
        <cdr:cNvSpPr txBox="1"/>
      </cdr:nvSpPr>
      <cdr:spPr>
        <a:xfrm xmlns:a="http://schemas.openxmlformats.org/drawingml/2006/main">
          <a:off x="1098507" y="1140016"/>
          <a:ext cx="823610" cy="3243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0.46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0.06125</cdr:x>
      <cdr:y>0.3003</cdr:y>
    </cdr:from>
    <cdr:to>
      <cdr:x>0.16377</cdr:x>
      <cdr:y>0.37801</cdr:y>
    </cdr:to>
    <cdr:sp macro="" textlink="">
      <cdr:nvSpPr>
        <cdr:cNvPr id="10" name="תיבת טקסט 11"/>
        <cdr:cNvSpPr txBox="1"/>
      </cdr:nvSpPr>
      <cdr:spPr>
        <a:xfrm xmlns:a="http://schemas.openxmlformats.org/drawingml/2006/main">
          <a:off x="492046" y="1253330"/>
          <a:ext cx="823611" cy="3243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0.58</a:t>
          </a:r>
          <a:r>
            <a:rPr lang="tr-TR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1100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0.74746</cdr:x>
      <cdr:y>0.26951</cdr:y>
    </cdr:from>
    <cdr:to>
      <cdr:x>0.91511</cdr:x>
      <cdr:y>0.36563</cdr:y>
    </cdr:to>
    <cdr:sp macro="" textlink="">
      <cdr:nvSpPr>
        <cdr:cNvPr id="2" name="תיבת טקסט 11"/>
        <cdr:cNvSpPr txBox="1"/>
      </cdr:nvSpPr>
      <cdr:spPr>
        <a:xfrm xmlns:a="http://schemas.openxmlformats.org/drawingml/2006/main">
          <a:off x="5528180" y="1179456"/>
          <a:ext cx="1240013" cy="4206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10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.39</a:t>
          </a: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+mn-lt"/>
              <a:ea typeface="+mn-ea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0.64603</cdr:x>
      <cdr:y>0.20868</cdr:y>
    </cdr:from>
    <cdr:to>
      <cdr:x>0.8137</cdr:x>
      <cdr:y>0.30479</cdr:y>
    </cdr:to>
    <cdr:sp macro="" textlink="">
      <cdr:nvSpPr>
        <cdr:cNvPr id="3" name="תיבת טקסט 11"/>
        <cdr:cNvSpPr txBox="1"/>
      </cdr:nvSpPr>
      <cdr:spPr>
        <a:xfrm xmlns:a="http://schemas.openxmlformats.org/drawingml/2006/main">
          <a:off x="4778040" y="913277"/>
          <a:ext cx="1240088" cy="4206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.52</a:t>
          </a: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0.43543</cdr:x>
      <cdr:y>0.25848</cdr:y>
    </cdr:from>
    <cdr:to>
      <cdr:x>0.6031</cdr:x>
      <cdr:y>0.35459</cdr:y>
    </cdr:to>
    <cdr:sp macro="" textlink="">
      <cdr:nvSpPr>
        <cdr:cNvPr id="4" name="תיבת טקסט 11"/>
        <cdr:cNvSpPr txBox="1"/>
      </cdr:nvSpPr>
      <cdr:spPr>
        <a:xfrm xmlns:a="http://schemas.openxmlformats.org/drawingml/2006/main">
          <a:off x="3220471" y="1131190"/>
          <a:ext cx="1240087" cy="4206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.36</a:t>
          </a:r>
          <a:r>
            <a:rPr lang="he-IL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>
              <a:solidFill>
                <a:srgbClr val="000000"/>
              </a:solidFill>
              <a:effectLst/>
              <a:latin typeface="+mn-lt"/>
              <a:ea typeface="+mn-ea"/>
              <a:cs typeface="+mj-cs"/>
            </a:rPr>
            <a:t> </a:t>
          </a:r>
          <a:endParaRPr lang="en-US" sz="900" b="1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0.34309</cdr:x>
      <cdr:y>0.21071</cdr:y>
    </cdr:from>
    <cdr:to>
      <cdr:x>0.51076</cdr:x>
      <cdr:y>0.30682</cdr:y>
    </cdr:to>
    <cdr:sp macro="" textlink="">
      <cdr:nvSpPr>
        <cdr:cNvPr id="5" name="תיבת טקסט 11"/>
        <cdr:cNvSpPr txBox="1"/>
      </cdr:nvSpPr>
      <cdr:spPr>
        <a:xfrm xmlns:a="http://schemas.openxmlformats.org/drawingml/2006/main">
          <a:off x="2537502" y="922127"/>
          <a:ext cx="1240088" cy="4206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.49</a:t>
          </a:r>
          <a:r>
            <a:rPr lang="he-IL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0.04206</cdr:x>
      <cdr:y>0.22086</cdr:y>
    </cdr:from>
    <cdr:to>
      <cdr:x>0.20972</cdr:x>
      <cdr:y>0.31698</cdr:y>
    </cdr:to>
    <cdr:sp macro="" textlink="">
      <cdr:nvSpPr>
        <cdr:cNvPr id="6" name="תיבת טקסט 11"/>
        <cdr:cNvSpPr txBox="1"/>
      </cdr:nvSpPr>
      <cdr:spPr>
        <a:xfrm xmlns:a="http://schemas.openxmlformats.org/drawingml/2006/main">
          <a:off x="311083" y="966546"/>
          <a:ext cx="1240014" cy="4206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ea typeface="+mn-ea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.32</a:t>
          </a: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0.12219</cdr:x>
      <cdr:y>0.30444</cdr:y>
    </cdr:from>
    <cdr:to>
      <cdr:x>0.28986</cdr:x>
      <cdr:y>0.40055</cdr:y>
    </cdr:to>
    <cdr:sp macro="" textlink="">
      <cdr:nvSpPr>
        <cdr:cNvPr id="7" name="תיבת טקסט 11"/>
        <cdr:cNvSpPr txBox="1"/>
      </cdr:nvSpPr>
      <cdr:spPr>
        <a:xfrm xmlns:a="http://schemas.openxmlformats.org/drawingml/2006/main">
          <a:off x="903698" y="1332357"/>
          <a:ext cx="1240088" cy="4206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.39</a:t>
          </a: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0.73452</cdr:x>
      <cdr:y>0.3147</cdr:y>
    </cdr:from>
    <cdr:to>
      <cdr:x>0.8994</cdr:x>
      <cdr:y>0.416</cdr:y>
    </cdr:to>
    <cdr:sp macro="" textlink="">
      <cdr:nvSpPr>
        <cdr:cNvPr id="2" name="תיבת טקסט 11"/>
        <cdr:cNvSpPr txBox="1"/>
      </cdr:nvSpPr>
      <cdr:spPr>
        <a:xfrm xmlns:a="http://schemas.openxmlformats.org/drawingml/2006/main">
          <a:off x="5906863" y="1390280"/>
          <a:ext cx="1325935" cy="4475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.39</a:t>
          </a: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0.1236</cdr:x>
      <cdr:y>0.37209</cdr:y>
    </cdr:from>
    <cdr:to>
      <cdr:x>0.28847</cdr:x>
      <cdr:y>0.47339</cdr:y>
    </cdr:to>
    <cdr:sp macro="" textlink="">
      <cdr:nvSpPr>
        <cdr:cNvPr id="3" name="תיבת טקסט 11"/>
        <cdr:cNvSpPr txBox="1"/>
      </cdr:nvSpPr>
      <cdr:spPr>
        <a:xfrm xmlns:a="http://schemas.openxmlformats.org/drawingml/2006/main">
          <a:off x="993948" y="1643797"/>
          <a:ext cx="1325855" cy="4475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.49</a:t>
          </a:r>
          <a:r>
            <a:rPr lang="en-US" sz="900" b="1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ea typeface="+mn-ea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0.33513</cdr:x>
      <cdr:y>0.20777</cdr:y>
    </cdr:from>
    <cdr:to>
      <cdr:x>0.5</cdr:x>
      <cdr:y>0.30907</cdr:y>
    </cdr:to>
    <cdr:sp macro="" textlink="">
      <cdr:nvSpPr>
        <cdr:cNvPr id="4" name="תיבת טקסט 11"/>
        <cdr:cNvSpPr txBox="1"/>
      </cdr:nvSpPr>
      <cdr:spPr>
        <a:xfrm xmlns:a="http://schemas.openxmlformats.org/drawingml/2006/main">
          <a:off x="2695055" y="939417"/>
          <a:ext cx="1325855" cy="4580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.52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0.43019</cdr:x>
      <cdr:y>0.28388</cdr:y>
    </cdr:from>
    <cdr:to>
      <cdr:x>0.59507</cdr:x>
      <cdr:y>0.38519</cdr:y>
    </cdr:to>
    <cdr:sp macro="" textlink="">
      <cdr:nvSpPr>
        <cdr:cNvPr id="5" name="תיבת טקסט 11"/>
        <cdr:cNvSpPr txBox="1"/>
      </cdr:nvSpPr>
      <cdr:spPr>
        <a:xfrm xmlns:a="http://schemas.openxmlformats.org/drawingml/2006/main">
          <a:off x="3459537" y="1283588"/>
          <a:ext cx="1325936" cy="4580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.48</a:t>
          </a: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0.65175</cdr:x>
      <cdr:y>0.25639</cdr:y>
    </cdr:from>
    <cdr:to>
      <cdr:x>0.81662</cdr:x>
      <cdr:y>0.35769</cdr:y>
    </cdr:to>
    <cdr:sp macro="" textlink="">
      <cdr:nvSpPr>
        <cdr:cNvPr id="6" name="תיבת טקסט 11"/>
        <cdr:cNvSpPr txBox="1"/>
      </cdr:nvSpPr>
      <cdr:spPr>
        <a:xfrm xmlns:a="http://schemas.openxmlformats.org/drawingml/2006/main">
          <a:off x="5241217" y="1159263"/>
          <a:ext cx="1325855" cy="4580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.49</a:t>
          </a:r>
          <a:r>
            <a:rPr lang="he-IL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0.02419</cdr:x>
      <cdr:y>0.3011</cdr:y>
    </cdr:from>
    <cdr:to>
      <cdr:x>0.18907</cdr:x>
      <cdr:y>0.4024</cdr:y>
    </cdr:to>
    <cdr:sp macro="" textlink="">
      <cdr:nvSpPr>
        <cdr:cNvPr id="7" name="תיבת טקסט 11"/>
        <cdr:cNvSpPr txBox="1"/>
      </cdr:nvSpPr>
      <cdr:spPr>
        <a:xfrm xmlns:a="http://schemas.openxmlformats.org/drawingml/2006/main">
          <a:off x="194542" y="1361407"/>
          <a:ext cx="1325936" cy="4580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.52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0.44653</cdr:x>
      <cdr:y>0.28781</cdr:y>
    </cdr:from>
    <cdr:to>
      <cdr:x>0.60931</cdr:x>
      <cdr:y>0.39266</cdr:y>
    </cdr:to>
    <cdr:sp macro="" textlink="">
      <cdr:nvSpPr>
        <cdr:cNvPr id="2" name="תיבת טקסט 11"/>
        <cdr:cNvSpPr txBox="1"/>
      </cdr:nvSpPr>
      <cdr:spPr>
        <a:xfrm xmlns:a="http://schemas.openxmlformats.org/drawingml/2006/main">
          <a:off x="3443030" y="1281861"/>
          <a:ext cx="1255150" cy="4669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.39 </a:t>
          </a:r>
          <a:r>
            <a:rPr lang="ar-SA" sz="9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0.1284</cdr:x>
      <cdr:y>0.39515</cdr:y>
    </cdr:from>
    <cdr:to>
      <cdr:x>0.29118</cdr:x>
      <cdr:y>0.5</cdr:y>
    </cdr:to>
    <cdr:sp macro="" textlink="">
      <cdr:nvSpPr>
        <cdr:cNvPr id="3" name="תיבת טקסט 11"/>
        <cdr:cNvSpPr txBox="1"/>
      </cdr:nvSpPr>
      <cdr:spPr>
        <a:xfrm xmlns:a="http://schemas.openxmlformats.org/drawingml/2006/main">
          <a:off x="990055" y="1759936"/>
          <a:ext cx="1255150" cy="4669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.49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0.04124</cdr:x>
      <cdr:y>0.31297</cdr:y>
    </cdr:from>
    <cdr:to>
      <cdr:x>0.20402</cdr:x>
      <cdr:y>0.41781</cdr:y>
    </cdr:to>
    <cdr:sp macro="" textlink="">
      <cdr:nvSpPr>
        <cdr:cNvPr id="4" name="תיבת טקסט 11"/>
        <cdr:cNvSpPr txBox="1"/>
      </cdr:nvSpPr>
      <cdr:spPr>
        <a:xfrm xmlns:a="http://schemas.openxmlformats.org/drawingml/2006/main">
          <a:off x="317955" y="1393927"/>
          <a:ext cx="1255150" cy="4669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.52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0.35053</cdr:x>
      <cdr:y>0.2574</cdr:y>
    </cdr:from>
    <cdr:to>
      <cdr:x>0.51332</cdr:x>
      <cdr:y>0.36224</cdr:y>
    </cdr:to>
    <cdr:sp macro="" textlink="">
      <cdr:nvSpPr>
        <cdr:cNvPr id="5" name="תיבת טקסט 11"/>
        <cdr:cNvSpPr txBox="1"/>
      </cdr:nvSpPr>
      <cdr:spPr>
        <a:xfrm xmlns:a="http://schemas.openxmlformats.org/drawingml/2006/main">
          <a:off x="2702816" y="1146420"/>
          <a:ext cx="1255227" cy="4669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.42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n-US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0.66005</cdr:x>
      <cdr:y>0.21612</cdr:y>
    </cdr:from>
    <cdr:to>
      <cdr:x>0.82283</cdr:x>
      <cdr:y>0.32097</cdr:y>
    </cdr:to>
    <cdr:sp macro="" textlink="">
      <cdr:nvSpPr>
        <cdr:cNvPr id="6" name="תיבת טקסט 11"/>
        <cdr:cNvSpPr txBox="1"/>
      </cdr:nvSpPr>
      <cdr:spPr>
        <a:xfrm xmlns:a="http://schemas.openxmlformats.org/drawingml/2006/main">
          <a:off x="5089484" y="962544"/>
          <a:ext cx="1255150" cy="4669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.39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  <cdr:relSizeAnchor xmlns:cdr="http://schemas.openxmlformats.org/drawingml/2006/chartDrawing">
    <cdr:from>
      <cdr:x>0.74634</cdr:x>
      <cdr:y>0.2895</cdr:y>
    </cdr:from>
    <cdr:to>
      <cdr:x>0.90912</cdr:x>
      <cdr:y>0.39435</cdr:y>
    </cdr:to>
    <cdr:sp macro="" textlink="">
      <cdr:nvSpPr>
        <cdr:cNvPr id="7" name="תיבת טקסט 11"/>
        <cdr:cNvSpPr txBox="1"/>
      </cdr:nvSpPr>
      <cdr:spPr>
        <a:xfrm xmlns:a="http://schemas.openxmlformats.org/drawingml/2006/main">
          <a:off x="5754831" y="1289388"/>
          <a:ext cx="1255150" cy="4669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1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rtl="1">
            <a:spcAft>
              <a:spcPts val="0"/>
            </a:spcAft>
          </a:pP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r>
            <a:rPr lang="tr-TR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0</a:t>
          </a:r>
          <a:r>
            <a:rPr lang="en-US" sz="9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.47 </a:t>
          </a:r>
          <a:r>
            <a:rPr lang="ar-SA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=</a:t>
          </a:r>
          <a:r>
            <a:rPr lang="el-GR" sz="9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+mj-cs"/>
            </a:rPr>
            <a:t>σ</a:t>
          </a:r>
          <a:r>
            <a:rPr lang="el-GR" sz="9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+mj-cs"/>
            </a:rPr>
            <a:t> </a:t>
          </a:r>
          <a:endParaRPr lang="en-US" sz="900" b="1" dirty="0">
            <a:effectLst/>
            <a:latin typeface="Times New Roman" panose="02020603050405020304" pitchFamily="18" charset="0"/>
            <a:ea typeface="Times New Roman" panose="02020603050405020304" pitchFamily="18" charset="0"/>
            <a:cs typeface="+mj-cs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18492C4D-43E7-4B95-8D49-C8759B4C66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08C4357C-CECE-4B18-863F-2D273D5C39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EEB7EA5-C023-4E14-905B-C18F45F16CCB}" type="datetimeFigureOut">
              <a:rPr lang="he-IL" smtClean="0"/>
              <a:t>כ"ב/ניסן/תשפ"ב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6511350-22C4-4A07-B3DA-A8F6E72510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8B5DD68-E8FE-44DD-890D-B0A4BA36C6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3A8ABD-7F3D-43EB-954F-949B8A8955E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1420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7D526A8-4764-4B7C-B3BE-10AD340BD3DB}" type="datetimeFigureOut">
              <a:rPr lang="he-IL" smtClean="0"/>
              <a:t>כ"ב/ניסן/תשפ"ב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5F610FC-A35E-4422-9A6A-EDA282B4FD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9790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3383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8645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9556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b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1423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8367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4488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5991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699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610FC-A35E-4422-9A6A-EDA282B4FDB1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6896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9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84420-4469-44E9-9E36-3AD1A7AD0D21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he-IL" dirty="0"/>
              <a:t>קדם דוקטורט – אפקטיביות הדרכה מתוקשבת</a:t>
            </a:r>
          </a:p>
        </p:txBody>
      </p:sp>
      <p:sp>
        <p:nvSpPr>
          <p:cNvPr id="7" name="מלבן 6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777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9492-0A8D-42B3-9C11-92C59F0A1DE4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688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A8EAB-2685-4298-8BE3-BCC8AF9D631B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19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0F41B-BB6B-4D19-BE00-50F8751AF35F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183B6FE-D3C4-46B5-A991-265104BB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he-IL" dirty="0"/>
              <a:t>קדם דוקטורט – אפקטיביות הדרכה מתוקשבת</a:t>
            </a:r>
          </a:p>
        </p:txBody>
      </p:sp>
    </p:spTree>
    <p:extLst>
      <p:ext uri="{BB962C8B-B14F-4D97-AF65-F5344CB8AC3E}">
        <p14:creationId xmlns:p14="http://schemas.microsoft.com/office/powerpoint/2010/main" val="382114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280EB-8804-49C1-AA22-225F98333DB0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e-IL"/>
              <a:t>שיפור תהליך ההרכבה וניהול מלאי החימוש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C6161E-040A-4A96-BD13-22DAB0F4799D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לבן 9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877A8D7-3F98-4C91-932E-C51DA467528A}"/>
              </a:ext>
            </a:extLst>
          </p:cNvPr>
          <p:cNvSpPr txBox="1">
            <a:spLocks/>
          </p:cNvSpPr>
          <p:nvPr userDrawn="1"/>
        </p:nvSpPr>
        <p:spPr>
          <a:xfrm>
            <a:off x="3091758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קדם דוקטורט – אפקטיביות הדרכה מתוקשבת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7037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CF10A-DF3A-4E2C-8ECC-CF575909B074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e-IL"/>
              <a:t>שיפור תהליך ההרכבה וניהול מלאי החימוש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לבן 7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7AE0978-F376-46CA-AD1F-FDBD8C35A3D7}"/>
              </a:ext>
            </a:extLst>
          </p:cNvPr>
          <p:cNvSpPr txBox="1">
            <a:spLocks/>
          </p:cNvSpPr>
          <p:nvPr userDrawn="1"/>
        </p:nvSpPr>
        <p:spPr>
          <a:xfrm>
            <a:off x="3086100" y="636258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קדם דוקטורט – אפקטיביות הדרכה מתוקשבת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8492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8D818-7535-49D7-A53E-80779B32812A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e-IL"/>
              <a:t>שיפור תהליך ההרכבה וניהול מלאי החימוש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לבן 9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5017A5A-28DD-4605-9144-7CE00D691C55}"/>
              </a:ext>
            </a:extLst>
          </p:cNvPr>
          <p:cNvSpPr txBox="1">
            <a:spLocks/>
          </p:cNvSpPr>
          <p:nvPr userDrawn="1"/>
        </p:nvSpPr>
        <p:spPr>
          <a:xfrm>
            <a:off x="3086100" y="631031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קדם דוקטורט – אפקטיביות הדרכה מתוקשבת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3086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F70E9-3826-4606-BD9C-71BA0BE73925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e-IL"/>
              <a:t>שיפור תהליך ההרכבה וניהול מלאי החימוש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  <p:sp>
        <p:nvSpPr>
          <p:cNvPr id="6" name="מלבן 5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C8325B8-4A7C-4B87-86B2-3C4ADEB1DB9C}"/>
              </a:ext>
            </a:extLst>
          </p:cNvPr>
          <p:cNvSpPr txBox="1">
            <a:spLocks/>
          </p:cNvSpPr>
          <p:nvPr userDrawn="1"/>
        </p:nvSpPr>
        <p:spPr>
          <a:xfrm>
            <a:off x="3168996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קדם דוקטורט – אפקטיביות הדרכה מתוקשבת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84104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8DBE-8AC7-4F15-AE54-4C5BAC6DC10F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  <p:sp>
        <p:nvSpPr>
          <p:cNvPr id="5" name="מלבן 4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5398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643B-33D8-42F7-AB33-197AEDC8620E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he-IL" dirty="0"/>
              <a:t>שיפור תהליך ההרכבה וניהול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לבן 7"/>
          <p:cNvSpPr/>
          <p:nvPr userDrawn="1"/>
        </p:nvSpPr>
        <p:spPr>
          <a:xfrm>
            <a:off x="0" y="6158753"/>
            <a:ext cx="9144000" cy="6992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 userDrawn="1"/>
        </p:nvSpPr>
        <p:spPr>
          <a:xfrm>
            <a:off x="0" y="0"/>
            <a:ext cx="9144000" cy="699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315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E1CA-BA80-4BAC-A79E-8AD4F956A9DF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953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25EE6-0390-4B6A-8173-93E03A3A4A1A}" type="datetime8">
              <a:rPr lang="he-IL" smtClean="0"/>
              <a:t>23 אפריל 22</a:t>
            </a:fld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6161E-040A-4A96-BD13-22DAB0F4799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550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>
            <a:extLst>
              <a:ext uri="{FF2B5EF4-FFF2-40B4-BE49-F238E27FC236}">
                <a16:creationId xmlns:a16="http://schemas.microsoft.com/office/drawing/2014/main" id="{30D75C3A-1734-49D5-80E1-4BF67030203B}"/>
              </a:ext>
            </a:extLst>
          </p:cNvPr>
          <p:cNvSpPr/>
          <p:nvPr/>
        </p:nvSpPr>
        <p:spPr>
          <a:xfrm>
            <a:off x="0" y="1148975"/>
            <a:ext cx="9144000" cy="2256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Learning Supported by Technology: Effectiveness with Educational Software </a:t>
            </a: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endParaRPr lang="en-US" sz="9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353E3F83-830B-4EF7-819A-1C5FFC30D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6" name="מציין מיקום של מספר שקופית 2">
            <a:extLst>
              <a:ext uri="{FF2B5EF4-FFF2-40B4-BE49-F238E27FC236}">
                <a16:creationId xmlns:a16="http://schemas.microsoft.com/office/drawing/2014/main" id="{C864ED0D-522D-4FBE-B937-5185FBA80169}"/>
              </a:ext>
            </a:extLst>
          </p:cNvPr>
          <p:cNvSpPr txBox="1">
            <a:spLocks/>
          </p:cNvSpPr>
          <p:nvPr/>
        </p:nvSpPr>
        <p:spPr>
          <a:xfrm>
            <a:off x="-1354975" y="6492876"/>
            <a:ext cx="1905000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D812C73F-4761-4C17-A735-71B3B969CE75}" type="slidenum">
              <a:rPr lang="he-IL" sz="1200" smtClean="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1</a:t>
            </a:fld>
            <a:endParaRPr lang="en-US" sz="12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B19807D7-5110-4BE0-AA6C-725E3C1F1400}"/>
              </a:ext>
            </a:extLst>
          </p:cNvPr>
          <p:cNvSpPr/>
          <p:nvPr/>
        </p:nvSpPr>
        <p:spPr>
          <a:xfrm>
            <a:off x="221564" y="4962260"/>
            <a:ext cx="8922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DengXian" panose="02010600030101010101" pitchFamily="2" charset="-122"/>
              </a:rPr>
              <a:t>Faculty of Social Sciences and Humanities, Ariel University, Israel</a:t>
            </a:r>
            <a:endParaRPr lang="he-IL" sz="2400" b="1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ADABA411-74EE-4C64-8B2C-32A3E41DF3A9}"/>
              </a:ext>
            </a:extLst>
          </p:cNvPr>
          <p:cNvSpPr/>
          <p:nvPr/>
        </p:nvSpPr>
        <p:spPr>
          <a:xfrm>
            <a:off x="640080" y="3371583"/>
            <a:ext cx="78638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Sharon Tzur</a:t>
            </a:r>
          </a:p>
          <a:p>
            <a:pPr algn="ctr"/>
            <a:r>
              <a:rPr lang="en-US" sz="28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 </a:t>
            </a:r>
            <a:r>
              <a:rPr lang="en-US" sz="2800" b="1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Advisor</a:t>
            </a:r>
            <a:r>
              <a:rPr lang="en-US" sz="2800" dirty="0">
                <a:latin typeface="David" panose="020E0502060401010101" pitchFamily="34" charset="-79"/>
                <a:ea typeface="+mj-ea"/>
                <a:cs typeface="David" panose="020E0502060401010101" pitchFamily="34" charset="-79"/>
              </a:rPr>
              <a:t>: Prof. Nitza Davidovich and Dr Adi Katz</a:t>
            </a:r>
            <a:endParaRPr lang="he-IL" sz="2800" dirty="0">
              <a:latin typeface="David" panose="020E0502060401010101" pitchFamily="34" charset="-79"/>
              <a:ea typeface="+mj-ea"/>
              <a:cs typeface="David" panose="020E0502060401010101" pitchFamily="34" charset="-79"/>
            </a:endParaRP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1DDCF695-0752-4106-AEA3-D7C4129FEC41}"/>
              </a:ext>
            </a:extLst>
          </p:cNvPr>
          <p:cNvSpPr/>
          <p:nvPr/>
        </p:nvSpPr>
        <p:spPr>
          <a:xfrm>
            <a:off x="0" y="5558291"/>
            <a:ext cx="8922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ea typeface="DengXian" panose="02010600030101010101" pitchFamily="2" charset="-122"/>
              </a:rPr>
              <a:t>May 2022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943422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59627" y="68216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David" panose="020E0502060401010101" pitchFamily="34" charset="-79"/>
              </a:rPr>
              <a:t>Summary of test results Stage I</a:t>
            </a:r>
            <a:endParaRPr lang="he-IL" sz="3600" b="1" dirty="0">
              <a:latin typeface="David" panose="020E0502060401010101" pitchFamily="34" charset="-79"/>
            </a:endParaRPr>
          </a:p>
        </p:txBody>
      </p:sp>
      <p:sp>
        <p:nvSpPr>
          <p:cNvPr id="7" name="מציין מיקום של מספר שקופית 2">
            <a:extLst>
              <a:ext uri="{FF2B5EF4-FFF2-40B4-BE49-F238E27FC236}">
                <a16:creationId xmlns:a16="http://schemas.microsoft.com/office/drawing/2014/main" id="{B001985B-859C-4122-9005-1328718F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4E910D8-2F2D-4E66-89CF-E5D1EE16929E}"/>
              </a:ext>
            </a:extLst>
          </p:cNvPr>
          <p:cNvSpPr txBox="1"/>
          <p:nvPr/>
        </p:nvSpPr>
        <p:spPr>
          <a:xfrm>
            <a:off x="1092646" y="1928128"/>
            <a:ext cx="6774878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en-US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Level of R</a:t>
            </a:r>
            <a:r>
              <a:rPr lang="tr-TR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emember</a:t>
            </a:r>
            <a:endParaRPr lang="en-US" sz="28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6FCEBC-A559-4A2B-9A18-333D5EA1358B}"/>
              </a:ext>
            </a:extLst>
          </p:cNvPr>
          <p:cNvSpPr txBox="1"/>
          <p:nvPr/>
        </p:nvSpPr>
        <p:spPr>
          <a:xfrm>
            <a:off x="1092647" y="2823234"/>
            <a:ext cx="677487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en-US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Level of U</a:t>
            </a:r>
            <a:r>
              <a:rPr lang="tr-TR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nderstand</a:t>
            </a:r>
            <a:endParaRPr lang="he-IL" sz="28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2A67559-9DAF-4EA4-8B40-BEE75E9A2DAC}"/>
              </a:ext>
            </a:extLst>
          </p:cNvPr>
          <p:cNvSpPr txBox="1"/>
          <p:nvPr/>
        </p:nvSpPr>
        <p:spPr>
          <a:xfrm>
            <a:off x="1092648" y="3732408"/>
            <a:ext cx="6774876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en-US" sz="28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Level of Apply</a:t>
            </a:r>
            <a:endParaRPr lang="he-IL" sz="28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F96B7EE0-C62B-47AD-BD0D-86837ED7A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58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483F199-FE1F-4CA0-B0FE-FB079D454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428750" y="6442812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11</a:t>
            </a:fld>
            <a:endParaRPr lang="he-IL"/>
          </a:p>
        </p:txBody>
      </p:sp>
      <p:graphicFrame>
        <p:nvGraphicFramePr>
          <p:cNvPr id="6" name="Grafik 17">
            <a:extLst>
              <a:ext uri="{FF2B5EF4-FFF2-40B4-BE49-F238E27FC236}">
                <a16:creationId xmlns:a16="http://schemas.microsoft.com/office/drawing/2014/main" id="{EB843315-15E0-4FBD-82BF-3CBD2FB5AD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1776234"/>
              </p:ext>
            </p:extLst>
          </p:nvPr>
        </p:nvGraphicFramePr>
        <p:xfrm>
          <a:off x="628650" y="1568131"/>
          <a:ext cx="7886700" cy="4195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תמונה 6">
            <a:extLst>
              <a:ext uri="{FF2B5EF4-FFF2-40B4-BE49-F238E27FC236}">
                <a16:creationId xmlns:a16="http://schemas.microsoft.com/office/drawing/2014/main" id="{13D2DCC9-3EE4-448E-9745-64FE7159B8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9" name="מלבן 8">
            <a:extLst>
              <a:ext uri="{FF2B5EF4-FFF2-40B4-BE49-F238E27FC236}">
                <a16:creationId xmlns:a16="http://schemas.microsoft.com/office/drawing/2014/main" id="{E26BE4C9-74A8-43B7-9407-1435E5B0CE13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41600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586A180-3226-4E18-9651-3D643C10A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75707" y="6445649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12</a:t>
            </a:fld>
            <a:endParaRPr lang="he-IL"/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0D212081-8CBA-4699-813F-AE205BC70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1905995"/>
              </p:ext>
            </p:extLst>
          </p:nvPr>
        </p:nvGraphicFramePr>
        <p:xfrm>
          <a:off x="481693" y="1580606"/>
          <a:ext cx="8033657" cy="4173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מלבן 8">
            <a:extLst>
              <a:ext uri="{FF2B5EF4-FFF2-40B4-BE49-F238E27FC236}">
                <a16:creationId xmlns:a16="http://schemas.microsoft.com/office/drawing/2014/main" id="{4DF9572C-74FE-471B-BB68-41DC3224FF67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3382557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70D409E-75E2-4856-8CA6-5B2915DC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36518" y="6492875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13</a:t>
            </a:fld>
            <a:endParaRPr lang="he-IL"/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345E084A-204D-438E-A4F2-4DB0FCB2EF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graphicFrame>
        <p:nvGraphicFramePr>
          <p:cNvPr id="7" name="Grafik 18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499526"/>
              </p:ext>
            </p:extLst>
          </p:nvPr>
        </p:nvGraphicFramePr>
        <p:xfrm>
          <a:off x="873996" y="1460522"/>
          <a:ext cx="7396003" cy="437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מלבן 8">
            <a:extLst>
              <a:ext uri="{FF2B5EF4-FFF2-40B4-BE49-F238E27FC236}">
                <a16:creationId xmlns:a16="http://schemas.microsoft.com/office/drawing/2014/main" id="{D5AE9546-AA93-4273-829B-4D4C2D7BE1D8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1019535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3360B3A-C779-4A86-B9E8-898D803B4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06313" y="6449665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14</a:t>
            </a:fld>
            <a:endParaRPr lang="he-IL"/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826F5881-7620-4BC5-A6EA-2864285886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graphicFrame>
        <p:nvGraphicFramePr>
          <p:cNvPr id="7" name="Grafik 19">
            <a:extLst>
              <a:ext uri="{FF2B5EF4-FFF2-40B4-BE49-F238E27FC236}">
                <a16:creationId xmlns:a16="http://schemas.microsoft.com/office/drawing/2014/main" id="{00000000-0008-0000-0200-000007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3779785"/>
              </p:ext>
            </p:extLst>
          </p:nvPr>
        </p:nvGraphicFramePr>
        <p:xfrm>
          <a:off x="551087" y="1460523"/>
          <a:ext cx="8041821" cy="4417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מלבן 8">
            <a:extLst>
              <a:ext uri="{FF2B5EF4-FFF2-40B4-BE49-F238E27FC236}">
                <a16:creationId xmlns:a16="http://schemas.microsoft.com/office/drawing/2014/main" id="{AF7B6537-5743-413A-825F-6EAD9D48845A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1974232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FC57C5E-C512-4EBB-9E3E-1EB33370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75708" y="6492875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15</a:t>
            </a:fld>
            <a:endParaRPr lang="he-IL"/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BE164C55-EBB4-450A-B7DA-664C54E03F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graphicFrame>
        <p:nvGraphicFramePr>
          <p:cNvPr id="7" name="Grafik 21">
            <a:extLst>
              <a:ext uri="{FF2B5EF4-FFF2-40B4-BE49-F238E27FC236}">
                <a16:creationId xmlns:a16="http://schemas.microsoft.com/office/drawing/2014/main" id="{00000000-0008-0000-0200-000008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0451056"/>
              </p:ext>
            </p:extLst>
          </p:nvPr>
        </p:nvGraphicFramePr>
        <p:xfrm>
          <a:off x="613955" y="1568132"/>
          <a:ext cx="7710714" cy="4453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מלבן 7">
            <a:extLst>
              <a:ext uri="{FF2B5EF4-FFF2-40B4-BE49-F238E27FC236}">
                <a16:creationId xmlns:a16="http://schemas.microsoft.com/office/drawing/2014/main" id="{60E7E613-AF07-43BE-B632-CF3E266949E0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1704016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8175" y="70658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David" panose="020E0502060401010101" pitchFamily="34" charset="-79"/>
              </a:rPr>
              <a:t>Summary of test results Stage II</a:t>
            </a:r>
            <a:endParaRPr lang="he-IL" sz="3600" b="1" dirty="0">
              <a:latin typeface="David" panose="020E0502060401010101" pitchFamily="34" charset="-79"/>
            </a:endParaRPr>
          </a:p>
        </p:txBody>
      </p:sp>
      <p:sp>
        <p:nvSpPr>
          <p:cNvPr id="7" name="מציין מיקום של מספר שקופית 2">
            <a:extLst>
              <a:ext uri="{FF2B5EF4-FFF2-40B4-BE49-F238E27FC236}">
                <a16:creationId xmlns:a16="http://schemas.microsoft.com/office/drawing/2014/main" id="{B001985B-859C-4122-9005-1328718F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4E910D8-2F2D-4E66-89CF-E5D1EE16929E}"/>
              </a:ext>
            </a:extLst>
          </p:cNvPr>
          <p:cNvSpPr txBox="1"/>
          <p:nvPr/>
        </p:nvSpPr>
        <p:spPr>
          <a:xfrm>
            <a:off x="418357" y="3294194"/>
            <a:ext cx="8124379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The highest level of erosion of R</a:t>
            </a:r>
            <a:r>
              <a:rPr lang="tr-TR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emember</a:t>
            </a:r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and U</a:t>
            </a:r>
            <a:r>
              <a:rPr lang="tr-TR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nderstand</a:t>
            </a:r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was when instruction was in the Educational software alone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6FCEBC-A559-4A2B-9A18-333D5EA1358B}"/>
              </a:ext>
            </a:extLst>
          </p:cNvPr>
          <p:cNvSpPr txBox="1"/>
          <p:nvPr/>
        </p:nvSpPr>
        <p:spPr>
          <a:xfrm>
            <a:off x="418357" y="1849582"/>
            <a:ext cx="8124379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dirty="0"/>
              <a:t> </a:t>
            </a:r>
            <a:r>
              <a:rPr lang="en-US" dirty="0"/>
              <a:t>In all the tests there was erosion in the results after about 4 months</a:t>
            </a: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0033B473-C1CC-4F68-BBAA-F4EB2D771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054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59626" y="57185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Conclusions and recommendations</a:t>
            </a:r>
            <a:endParaRPr lang="he-IL" sz="36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מציין מיקום של מספר שקופית 2">
            <a:extLst>
              <a:ext uri="{FF2B5EF4-FFF2-40B4-BE49-F238E27FC236}">
                <a16:creationId xmlns:a16="http://schemas.microsoft.com/office/drawing/2014/main" id="{B001985B-859C-4122-9005-1328718F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6FCEBC-A559-4A2B-9A18-333D5EA1358B}"/>
              </a:ext>
            </a:extLst>
          </p:cNvPr>
          <p:cNvSpPr txBox="1"/>
          <p:nvPr/>
        </p:nvSpPr>
        <p:spPr>
          <a:xfrm>
            <a:off x="681922" y="3027431"/>
            <a:ext cx="7786825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level of understand and apply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2A67559-9DAF-4EA4-8B40-BEE75E9A2DAC}"/>
              </a:ext>
            </a:extLst>
          </p:cNvPr>
          <p:cNvSpPr txBox="1"/>
          <p:nvPr/>
        </p:nvSpPr>
        <p:spPr>
          <a:xfrm>
            <a:off x="681922" y="2288271"/>
            <a:ext cx="7786825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level of R</a:t>
            </a:r>
            <a:r>
              <a:rPr lang="tr-TR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emember</a:t>
            </a:r>
            <a:endParaRPr lang="he-IL" sz="28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ABA374A5-4E82-44DC-979A-A57BBDDCB7AC}"/>
              </a:ext>
            </a:extLst>
          </p:cNvPr>
          <p:cNvSpPr txBox="1"/>
          <p:nvPr/>
        </p:nvSpPr>
        <p:spPr>
          <a:xfrm>
            <a:off x="681924" y="1591940"/>
            <a:ext cx="778682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Training to the specific goals</a:t>
            </a:r>
            <a:endParaRPr lang="en-US" sz="28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06741DE7-D2B7-420D-BAB8-5978641D5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9" name="תיבת טקסט 11">
            <a:extLst>
              <a:ext uri="{FF2B5EF4-FFF2-40B4-BE49-F238E27FC236}">
                <a16:creationId xmlns:a16="http://schemas.microsoft.com/office/drawing/2014/main" id="{33D38C4B-DEE5-45D5-A37E-A659944966B3}"/>
              </a:ext>
            </a:extLst>
          </p:cNvPr>
          <p:cNvSpPr txBox="1"/>
          <p:nvPr/>
        </p:nvSpPr>
        <p:spPr>
          <a:xfrm>
            <a:off x="681922" y="4501561"/>
            <a:ext cx="778682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Educational software a static tool</a:t>
            </a:r>
          </a:p>
        </p:txBody>
      </p:sp>
      <p:sp>
        <p:nvSpPr>
          <p:cNvPr id="11" name="תיבת טקסט 13">
            <a:extLst>
              <a:ext uri="{FF2B5EF4-FFF2-40B4-BE49-F238E27FC236}">
                <a16:creationId xmlns:a16="http://schemas.microsoft.com/office/drawing/2014/main" id="{337DC335-979B-43F4-96E8-4C4EAB04EC89}"/>
              </a:ext>
            </a:extLst>
          </p:cNvPr>
          <p:cNvSpPr txBox="1"/>
          <p:nvPr/>
        </p:nvSpPr>
        <p:spPr>
          <a:xfrm>
            <a:off x="678587" y="5236531"/>
            <a:ext cx="778682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en-US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Consider integration with other tools</a:t>
            </a:r>
          </a:p>
        </p:txBody>
      </p:sp>
      <p:sp>
        <p:nvSpPr>
          <p:cNvPr id="12" name="תיבת טקסט 15">
            <a:extLst>
              <a:ext uri="{FF2B5EF4-FFF2-40B4-BE49-F238E27FC236}">
                <a16:creationId xmlns:a16="http://schemas.microsoft.com/office/drawing/2014/main" id="{B48ADAA7-4FE0-47E4-A0C5-621D5C9DAC95}"/>
              </a:ext>
            </a:extLst>
          </p:cNvPr>
          <p:cNvSpPr txBox="1"/>
          <p:nvPr/>
        </p:nvSpPr>
        <p:spPr>
          <a:xfrm>
            <a:off x="681922" y="3766591"/>
            <a:ext cx="7786825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4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altLang="he-IL" dirty="0"/>
              <a:t>Advantage of integrating a guide in </a:t>
            </a:r>
            <a:r>
              <a:rPr lang="he-IL" altLang="he-IL" dirty="0" err="1"/>
              <a:t>the</a:t>
            </a:r>
            <a:r>
              <a:rPr lang="en-US" altLang="he-IL" dirty="0"/>
              <a:t> </a:t>
            </a:r>
            <a:r>
              <a:rPr lang="en-US" dirty="0"/>
              <a:t>apply dimension</a:t>
            </a:r>
          </a:p>
        </p:txBody>
      </p:sp>
    </p:spTree>
    <p:extLst>
      <p:ext uri="{BB962C8B-B14F-4D97-AF65-F5344CB8AC3E}">
        <p14:creationId xmlns:p14="http://schemas.microsoft.com/office/powerpoint/2010/main" val="2956640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365C714C-4BD5-4C9E-A610-9698893D9A79}"/>
              </a:ext>
            </a:extLst>
          </p:cNvPr>
          <p:cNvSpPr txBox="1">
            <a:spLocks/>
          </p:cNvSpPr>
          <p:nvPr/>
        </p:nvSpPr>
        <p:spPr>
          <a:xfrm>
            <a:off x="1059627" y="833139"/>
            <a:ext cx="7024744" cy="7117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sz="36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Summary</a:t>
            </a:r>
            <a:endParaRPr lang="he-IL" sz="36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מציין מיקום של מספר שקופית 2">
            <a:extLst>
              <a:ext uri="{FF2B5EF4-FFF2-40B4-BE49-F238E27FC236}">
                <a16:creationId xmlns:a16="http://schemas.microsoft.com/office/drawing/2014/main" id="{7DF9E656-A562-4A3B-8F3F-4B4DE89ED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6" name="דיאגרמה 5"/>
          <p:cNvGraphicFramePr/>
          <p:nvPr>
            <p:extLst>
              <p:ext uri="{D42A27DB-BD31-4B8C-83A1-F6EECF244321}">
                <p14:modId xmlns:p14="http://schemas.microsoft.com/office/powerpoint/2010/main" val="2331933904"/>
              </p:ext>
            </p:extLst>
          </p:nvPr>
        </p:nvGraphicFramePr>
        <p:xfrm>
          <a:off x="-415161" y="1504945"/>
          <a:ext cx="955916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תמונה 4">
            <a:extLst>
              <a:ext uri="{FF2B5EF4-FFF2-40B4-BE49-F238E27FC236}">
                <a16:creationId xmlns:a16="http://schemas.microsoft.com/office/drawing/2014/main" id="{AC7B8AC4-6D73-4B6A-9B5E-418590A4F2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798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9258FB-CE37-4151-89FB-7EAB8D3634FF}"/>
              </a:ext>
            </a:extLst>
          </p:cNvPr>
          <p:cNvSpPr txBox="1"/>
          <p:nvPr/>
        </p:nvSpPr>
        <p:spPr>
          <a:xfrm>
            <a:off x="1112072" y="1527507"/>
            <a:ext cx="655272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80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sz="80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Thanks for listening</a:t>
            </a:r>
            <a:endParaRPr lang="he-IL" sz="80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248536D-3141-4A12-87A0-CA4291051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38893" y="6434686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19</a:t>
            </a:fld>
            <a:endParaRPr lang="he-IL" dirty="0"/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FAE31005-57CA-4CE4-AECB-85E2504AE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49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10341" y="702918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altLang="he-IL" sz="3600" b="1" dirty="0">
                <a:latin typeface="David" panose="020E0502060401010101" pitchFamily="34" charset="-79"/>
              </a:rPr>
              <a:t>B</a:t>
            </a:r>
            <a:r>
              <a:rPr lang="he-IL" altLang="he-IL" sz="3600" b="1" dirty="0">
                <a:latin typeface="David" panose="020E0502060401010101" pitchFamily="34" charset="-79"/>
              </a:rPr>
              <a:t>ackground </a:t>
            </a:r>
            <a:br>
              <a:rPr lang="he-IL" altLang="he-IL" sz="3600" b="1" dirty="0">
                <a:latin typeface="Arial" panose="020B0604020202020204" pitchFamily="34" charset="0"/>
              </a:rPr>
            </a:br>
            <a:endParaRPr lang="he-IL" sz="3600" b="1" dirty="0">
              <a:latin typeface="David" panose="020E0502060401010101" pitchFamily="34" charset="-79"/>
            </a:endParaRPr>
          </a:p>
        </p:txBody>
      </p:sp>
      <p:sp>
        <p:nvSpPr>
          <p:cNvPr id="7" name="מציין מיקום של מספר שקופית 2">
            <a:extLst>
              <a:ext uri="{FF2B5EF4-FFF2-40B4-BE49-F238E27FC236}">
                <a16:creationId xmlns:a16="http://schemas.microsoft.com/office/drawing/2014/main" id="{B001985B-859C-4122-9005-1328718F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6FCEBC-A559-4A2B-9A18-333D5EA1358B}"/>
              </a:ext>
            </a:extLst>
          </p:cNvPr>
          <p:cNvSpPr txBox="1"/>
          <p:nvPr/>
        </p:nvSpPr>
        <p:spPr>
          <a:xfrm>
            <a:off x="624799" y="3194340"/>
            <a:ext cx="6279731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4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2600" dirty="0"/>
              <a:t>The goal of the study</a:t>
            </a:r>
          </a:p>
          <a:p>
            <a:endParaRPr lang="en-US" sz="2600" dirty="0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2A67559-9DAF-4EA4-8B40-BEE75E9A2DAC}"/>
              </a:ext>
            </a:extLst>
          </p:cNvPr>
          <p:cNvSpPr txBox="1"/>
          <p:nvPr/>
        </p:nvSpPr>
        <p:spPr>
          <a:xfrm>
            <a:off x="627506" y="2191982"/>
            <a:ext cx="6279731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4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2600" dirty="0"/>
              <a:t>We examined the effectiveness of learning through Educational Software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ABA374A5-4E82-44DC-979A-A57BBDDCB7AC}"/>
              </a:ext>
            </a:extLst>
          </p:cNvPr>
          <p:cNvSpPr txBox="1"/>
          <p:nvPr/>
        </p:nvSpPr>
        <p:spPr>
          <a:xfrm>
            <a:off x="624799" y="1287560"/>
            <a:ext cx="6282438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4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altLang="he-IL" sz="2600" dirty="0"/>
              <a:t>Many technological means have been incorporated in recent decades </a:t>
            </a:r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06741DE7-D2B7-420D-BAB8-5978641D5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9" name="תיבת טקסט 11">
            <a:extLst>
              <a:ext uri="{FF2B5EF4-FFF2-40B4-BE49-F238E27FC236}">
                <a16:creationId xmlns:a16="http://schemas.microsoft.com/office/drawing/2014/main" id="{33D38C4B-DEE5-45D5-A37E-A659944966B3}"/>
              </a:ext>
            </a:extLst>
          </p:cNvPr>
          <p:cNvSpPr txBox="1"/>
          <p:nvPr/>
        </p:nvSpPr>
        <p:spPr>
          <a:xfrm>
            <a:off x="624799" y="5199056"/>
            <a:ext cx="6279729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4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2600" dirty="0"/>
              <a:t>Corona epidemic</a:t>
            </a:r>
          </a:p>
          <a:p>
            <a:endParaRPr lang="he-IL" sz="2600" dirty="0"/>
          </a:p>
        </p:txBody>
      </p:sp>
      <p:sp>
        <p:nvSpPr>
          <p:cNvPr id="12" name="תיבת טקסט 15">
            <a:extLst>
              <a:ext uri="{FF2B5EF4-FFF2-40B4-BE49-F238E27FC236}">
                <a16:creationId xmlns:a16="http://schemas.microsoft.com/office/drawing/2014/main" id="{B48ADAA7-4FE0-47E4-A0C5-621D5C9DAC95}"/>
              </a:ext>
            </a:extLst>
          </p:cNvPr>
          <p:cNvSpPr txBox="1"/>
          <p:nvPr/>
        </p:nvSpPr>
        <p:spPr>
          <a:xfrm>
            <a:off x="624800" y="4196698"/>
            <a:ext cx="6279730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4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altLang="he-IL" sz="2600" dirty="0"/>
              <a:t>The uniqueness of the study</a:t>
            </a:r>
            <a:endParaRPr lang="en-US" altLang="he-IL" sz="2600" dirty="0"/>
          </a:p>
          <a:p>
            <a:r>
              <a:rPr lang="he-IL" altLang="he-IL" sz="2600" dirty="0"/>
              <a:t> </a:t>
            </a:r>
          </a:p>
        </p:txBody>
      </p:sp>
      <p:pic>
        <p:nvPicPr>
          <p:cNvPr id="4" name="תמונה 3" descr="תמונה שמכילה גלגל שיניים&#10;&#10;תיאור שנוצר ברמת מהימנות גבוהה מאוד">
            <a:extLst>
              <a:ext uri="{FF2B5EF4-FFF2-40B4-BE49-F238E27FC236}">
                <a16:creationId xmlns:a16="http://schemas.microsoft.com/office/drawing/2014/main" id="{EFF85435-6637-4BE7-BC5B-4F6330741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688" y="4189260"/>
            <a:ext cx="1733483" cy="958317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1490B54B-87EF-4131-BB2C-1794F08EE6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686" y="2227121"/>
            <a:ext cx="1733486" cy="884595"/>
          </a:xfrm>
          <a:prstGeom prst="rect">
            <a:avLst/>
          </a:prstGeom>
        </p:spPr>
      </p:pic>
      <p:pic>
        <p:nvPicPr>
          <p:cNvPr id="14" name="תמונה 13" descr="תמונה שמכילה טקסט, אדם&#10;&#10;תיאור שנוצר ברמת מהימנות גבוהה מאוד">
            <a:extLst>
              <a:ext uri="{FF2B5EF4-FFF2-40B4-BE49-F238E27FC236}">
                <a16:creationId xmlns:a16="http://schemas.microsoft.com/office/drawing/2014/main" id="{B206D974-AE3D-49A7-A471-97A8BEB3E8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686" y="1291093"/>
            <a:ext cx="1733486" cy="850227"/>
          </a:xfrm>
          <a:prstGeom prst="rect">
            <a:avLst/>
          </a:prstGeom>
        </p:spPr>
      </p:pic>
      <p:pic>
        <p:nvPicPr>
          <p:cNvPr id="17" name="תמונה 16" descr="תמונה שמכילה צמח&#10;&#10;תיאור שנוצר ברמת מהימנות גבוהה מאוד">
            <a:extLst>
              <a:ext uri="{FF2B5EF4-FFF2-40B4-BE49-F238E27FC236}">
                <a16:creationId xmlns:a16="http://schemas.microsoft.com/office/drawing/2014/main" id="{885B0431-661D-4C51-B173-6EFA671723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687" y="5230200"/>
            <a:ext cx="1733483" cy="861408"/>
          </a:xfrm>
          <a:prstGeom prst="rect">
            <a:avLst/>
          </a:prstGeom>
        </p:spPr>
      </p:pic>
      <p:pic>
        <p:nvPicPr>
          <p:cNvPr id="19" name="תמונה 18">
            <a:extLst>
              <a:ext uri="{FF2B5EF4-FFF2-40B4-BE49-F238E27FC236}">
                <a16:creationId xmlns:a16="http://schemas.microsoft.com/office/drawing/2014/main" id="{4C84B0F7-CF2C-4295-B52E-3518CE631E1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687" y="3194339"/>
            <a:ext cx="1733485" cy="915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9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6FCEBC-A559-4A2B-9A18-333D5EA1358B}"/>
              </a:ext>
            </a:extLst>
          </p:cNvPr>
          <p:cNvSpPr txBox="1"/>
          <p:nvPr/>
        </p:nvSpPr>
        <p:spPr>
          <a:xfrm>
            <a:off x="407084" y="3196551"/>
            <a:ext cx="813288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6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pPr marL="68580" algn="l" rtl="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800" dirty="0"/>
              <a:t>Weisser (2016) - </a:t>
            </a:r>
            <a:r>
              <a:rPr lang="en-US" b="0" dirty="0"/>
              <a:t>conducted a comparison between frontal learning in class and learning in two online environments</a:t>
            </a:r>
            <a:endParaRPr lang="en-US" sz="2800" b="0" dirty="0"/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ABA374A5-4E82-44DC-979A-A57BBDDCB7AC}"/>
              </a:ext>
            </a:extLst>
          </p:cNvPr>
          <p:cNvSpPr txBox="1"/>
          <p:nvPr/>
        </p:nvSpPr>
        <p:spPr>
          <a:xfrm>
            <a:off x="407084" y="1566656"/>
            <a:ext cx="8132880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6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pPr marL="68580" algn="l" rtl="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800" dirty="0"/>
              <a:t>Schmeeckle (2003) - </a:t>
            </a:r>
            <a:r>
              <a:rPr lang="en-US" b="0" dirty="0"/>
              <a:t>research compared instruction combining educational software and traditional instruction in class</a:t>
            </a:r>
            <a:endParaRPr lang="en-US" sz="2800" b="0" dirty="0"/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06741DE7-D2B7-420D-BAB8-5978641D5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12" name="תיבת טקסט 15">
            <a:extLst>
              <a:ext uri="{FF2B5EF4-FFF2-40B4-BE49-F238E27FC236}">
                <a16:creationId xmlns:a16="http://schemas.microsoft.com/office/drawing/2014/main" id="{B48ADAA7-4FE0-47E4-A0C5-621D5C9DAC95}"/>
              </a:ext>
            </a:extLst>
          </p:cNvPr>
          <p:cNvSpPr txBox="1"/>
          <p:nvPr/>
        </p:nvSpPr>
        <p:spPr>
          <a:xfrm>
            <a:off x="407084" y="4449486"/>
            <a:ext cx="8132880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6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pPr marL="68580" algn="l" rtl="0">
              <a:spcBef>
                <a:spcPct val="20000"/>
              </a:spcBef>
              <a:buClr>
                <a:schemeClr val="accent1"/>
              </a:buClr>
              <a:buSzPct val="100000"/>
            </a:pPr>
            <a:r>
              <a:rPr lang="en-US" sz="2800" dirty="0"/>
              <a:t>Rappel (2017) - </a:t>
            </a:r>
            <a:r>
              <a:rPr lang="en-US" b="0" dirty="0"/>
              <a:t>found that in order to produce effective online learning it is necessary to combine social elements and collaborative learning</a:t>
            </a:r>
            <a:endParaRPr lang="en-US" sz="2800" b="0" dirty="0"/>
          </a:p>
        </p:txBody>
      </p:sp>
      <p:sp>
        <p:nvSpPr>
          <p:cNvPr id="9" name="מציין מיקום של מספר שקופית 2">
            <a:extLst>
              <a:ext uri="{FF2B5EF4-FFF2-40B4-BE49-F238E27FC236}">
                <a16:creationId xmlns:a16="http://schemas.microsoft.com/office/drawing/2014/main" id="{9DC94941-2C04-4758-9F80-9FBBEF32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0BE83103-62ED-4DDA-9F59-3445A1410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789" y="500979"/>
            <a:ext cx="6913471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Literature Review</a:t>
            </a:r>
            <a:endParaRPr lang="he-IL" sz="36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36520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59626" y="515532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Theory</a:t>
            </a:r>
            <a:endParaRPr lang="he-IL" sz="36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מציין מיקום של מספר שקופית 2">
            <a:extLst>
              <a:ext uri="{FF2B5EF4-FFF2-40B4-BE49-F238E27FC236}">
                <a16:creationId xmlns:a16="http://schemas.microsoft.com/office/drawing/2014/main" id="{B001985B-859C-4122-9005-1328718F9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6FCEBC-A559-4A2B-9A18-333D5EA1358B}"/>
              </a:ext>
            </a:extLst>
          </p:cNvPr>
          <p:cNvSpPr txBox="1"/>
          <p:nvPr/>
        </p:nvSpPr>
        <p:spPr>
          <a:xfrm>
            <a:off x="624792" y="3617553"/>
            <a:ext cx="7786825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6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dirty="0"/>
              <a:t>Affective-Cognitive Model of Organizational Communication (</a:t>
            </a:r>
            <a:r>
              <a:rPr lang="en-US" dirty="0" err="1"/>
              <a:t>Te’eni</a:t>
            </a:r>
            <a:r>
              <a:rPr lang="en-US" dirty="0"/>
              <a:t>, 2015)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2A67559-9DAF-4EA4-8B40-BEE75E9A2DAC}"/>
              </a:ext>
            </a:extLst>
          </p:cNvPr>
          <p:cNvSpPr txBox="1"/>
          <p:nvPr/>
        </p:nvSpPr>
        <p:spPr>
          <a:xfrm>
            <a:off x="624792" y="4847092"/>
            <a:ext cx="7786825" cy="4924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6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dirty="0"/>
              <a:t>STEM  (Davidovich &amp; Shiler, 2016)</a:t>
            </a:r>
            <a:r>
              <a:rPr lang="he-IL" dirty="0"/>
              <a:t> 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ABA374A5-4E82-44DC-979A-A57BBDDCB7AC}"/>
              </a:ext>
            </a:extLst>
          </p:cNvPr>
          <p:cNvSpPr txBox="1"/>
          <p:nvPr/>
        </p:nvSpPr>
        <p:spPr>
          <a:xfrm>
            <a:off x="624792" y="2770453"/>
            <a:ext cx="778682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6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dirty="0"/>
              <a:t>Media Naturalness (Daft &amp; Lengel, 1984)</a:t>
            </a:r>
            <a:endParaRPr lang="he-IL" dirty="0"/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06741DE7-D2B7-420D-BAB8-5978641D5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12" name="תיבת טקסט 15">
            <a:extLst>
              <a:ext uri="{FF2B5EF4-FFF2-40B4-BE49-F238E27FC236}">
                <a16:creationId xmlns:a16="http://schemas.microsoft.com/office/drawing/2014/main" id="{B48ADAA7-4FE0-47E4-A0C5-621D5C9DAC95}"/>
              </a:ext>
            </a:extLst>
          </p:cNvPr>
          <p:cNvSpPr txBox="1"/>
          <p:nvPr/>
        </p:nvSpPr>
        <p:spPr>
          <a:xfrm>
            <a:off x="624792" y="1518465"/>
            <a:ext cx="7786825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2600" b="1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dirty="0"/>
              <a:t>Bloom’s revised taxonomy (1956)</a:t>
            </a:r>
          </a:p>
          <a:p>
            <a:r>
              <a:rPr lang="en-US" sz="2000" dirty="0"/>
              <a:t>  Apply</a:t>
            </a:r>
            <a:r>
              <a:rPr lang="he-IL" sz="2000" dirty="0"/>
              <a:t>,</a:t>
            </a:r>
            <a:r>
              <a:rPr lang="en-US" sz="2000" dirty="0"/>
              <a:t>Understand</a:t>
            </a:r>
            <a:r>
              <a:rPr lang="he-IL" dirty="0"/>
              <a:t> ,</a:t>
            </a:r>
            <a:r>
              <a:rPr lang="en-US" sz="2000" dirty="0"/>
              <a:t>Remember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091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ציין מיקום של מספר שקופית 2">
            <a:extLst>
              <a:ext uri="{FF2B5EF4-FFF2-40B4-BE49-F238E27FC236}">
                <a16:creationId xmlns:a16="http://schemas.microsoft.com/office/drawing/2014/main" id="{CF9D9A28-C8B2-4BD7-B676-0277B3C3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371600" y="6400800"/>
            <a:ext cx="1905000" cy="457200"/>
          </a:xfrm>
        </p:spPr>
        <p:txBody>
          <a:bodyPr/>
          <a:lstStyle/>
          <a:p>
            <a:pPr>
              <a:defRPr/>
            </a:pPr>
            <a:fld id="{D812C73F-4761-4C17-A735-71B3B969CE75}" type="slidenum">
              <a:rPr lang="he-IL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A8AED485-7798-489A-A682-766EF29E19A1}"/>
              </a:ext>
            </a:extLst>
          </p:cNvPr>
          <p:cNvSpPr txBox="1">
            <a:spLocks/>
          </p:cNvSpPr>
          <p:nvPr/>
        </p:nvSpPr>
        <p:spPr>
          <a:xfrm>
            <a:off x="3213462" y="581901"/>
            <a:ext cx="321374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David" panose="020E0502060401010101" pitchFamily="34" charset="-79"/>
              </a:rPr>
              <a:t>Methodology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2887C0EE-06CA-477A-870B-9F90C1EE9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pic>
        <p:nvPicPr>
          <p:cNvPr id="8" name="Resim 12">
            <a:extLst>
              <a:ext uri="{FF2B5EF4-FFF2-40B4-BE49-F238E27FC236}">
                <a16:creationId xmlns:a16="http://schemas.microsoft.com/office/drawing/2014/main" id="{ED07ABC0-7B69-485C-ACF1-F4B3F0AF75E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341" y="1406769"/>
            <a:ext cx="7511316" cy="45813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0434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A4B660F-BEE5-4C0D-995D-9C6D158A2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90780" y="6492875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6</a:t>
            </a:fld>
            <a:endParaRPr lang="he-IL" dirty="0"/>
          </a:p>
        </p:txBody>
      </p:sp>
      <p:graphicFrame>
        <p:nvGraphicFramePr>
          <p:cNvPr id="6" name="Grafik 14">
            <a:extLst>
              <a:ext uri="{FF2B5EF4-FFF2-40B4-BE49-F238E27FC236}">
                <a16:creationId xmlns:a16="http://schemas.microsoft.com/office/drawing/2014/main" id="{336CB9B2-0255-48D1-8B16-1D6EA4BA64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3754271"/>
              </p:ext>
            </p:extLst>
          </p:nvPr>
        </p:nvGraphicFramePr>
        <p:xfrm>
          <a:off x="584623" y="1490342"/>
          <a:ext cx="7974749" cy="437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תמונה 7">
            <a:extLst>
              <a:ext uri="{FF2B5EF4-FFF2-40B4-BE49-F238E27FC236}">
                <a16:creationId xmlns:a16="http://schemas.microsoft.com/office/drawing/2014/main" id="{F6B99205-B291-4B5E-BE7C-D68BB32B4B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9" name="מלבן 8">
            <a:extLst>
              <a:ext uri="{FF2B5EF4-FFF2-40B4-BE49-F238E27FC236}">
                <a16:creationId xmlns:a16="http://schemas.microsoft.com/office/drawing/2014/main" id="{CDFF25A7-2FD7-43F0-AD82-E5BED695ED8E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1215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7C79041-A663-46AE-BAF2-EC3B30C8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80608" y="6492875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pPr/>
              <a:t>7</a:t>
            </a:fld>
            <a:endParaRPr lang="he-IL"/>
          </a:p>
        </p:txBody>
      </p:sp>
      <p:graphicFrame>
        <p:nvGraphicFramePr>
          <p:cNvPr id="6" name="Grafik 11">
            <a:extLst>
              <a:ext uri="{FF2B5EF4-FFF2-40B4-BE49-F238E27FC236}">
                <a16:creationId xmlns:a16="http://schemas.microsoft.com/office/drawing/2014/main" id="{82B0AEC2-8B42-4ED6-8116-69C3A4C304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9071429"/>
              </p:ext>
            </p:extLst>
          </p:nvPr>
        </p:nvGraphicFramePr>
        <p:xfrm>
          <a:off x="359226" y="1379627"/>
          <a:ext cx="8425543" cy="4475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תמונה 6">
            <a:extLst>
              <a:ext uri="{FF2B5EF4-FFF2-40B4-BE49-F238E27FC236}">
                <a16:creationId xmlns:a16="http://schemas.microsoft.com/office/drawing/2014/main" id="{70E00954-E5DF-4326-9464-C9E8B5C8E2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9" name="מלבן 8">
            <a:extLst>
              <a:ext uri="{FF2B5EF4-FFF2-40B4-BE49-F238E27FC236}">
                <a16:creationId xmlns:a16="http://schemas.microsoft.com/office/drawing/2014/main" id="{7B3727D8-0CD6-43C0-9998-0636BD55E008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590093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133D1A4-1840-4456-97D9-CF8C36B36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88770" y="6492875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8</a:t>
            </a:fld>
            <a:endParaRPr lang="he-IL"/>
          </a:p>
        </p:txBody>
      </p:sp>
      <p:graphicFrame>
        <p:nvGraphicFramePr>
          <p:cNvPr id="6" name="Grafik 7">
            <a:extLst>
              <a:ext uri="{FF2B5EF4-FFF2-40B4-BE49-F238E27FC236}">
                <a16:creationId xmlns:a16="http://schemas.microsoft.com/office/drawing/2014/main" id="{AD84818E-F7CE-424C-AD34-AD63D4C69B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4788884"/>
              </p:ext>
            </p:extLst>
          </p:nvPr>
        </p:nvGraphicFramePr>
        <p:xfrm>
          <a:off x="628650" y="1460522"/>
          <a:ext cx="7886700" cy="4370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תמונה 6">
            <a:extLst>
              <a:ext uri="{FF2B5EF4-FFF2-40B4-BE49-F238E27FC236}">
                <a16:creationId xmlns:a16="http://schemas.microsoft.com/office/drawing/2014/main" id="{28BF7C2B-DC9D-4829-B4BC-35F2517E48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9" name="Metin Kutusu 20">
            <a:extLst>
              <a:ext uri="{FF2B5EF4-FFF2-40B4-BE49-F238E27FC236}">
                <a16:creationId xmlns:a16="http://schemas.microsoft.com/office/drawing/2014/main" id="{DE753AF6-96F1-4825-BE56-160E8CF59D1B}"/>
              </a:ext>
            </a:extLst>
          </p:cNvPr>
          <p:cNvSpPr txBox="1"/>
          <p:nvPr/>
        </p:nvSpPr>
        <p:spPr>
          <a:xfrm>
            <a:off x="6802120" y="2166361"/>
            <a:ext cx="684530" cy="2336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 anchor="t"/>
          <a:lstStyle/>
          <a:p>
            <a:pPr algn="r" rtl="1">
              <a:spcAft>
                <a:spcPts val="0"/>
              </a:spcAft>
            </a:pPr>
            <a:r>
              <a:rPr lang="en-US" sz="1000" b="1" kern="1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0.35</a:t>
            </a:r>
            <a:r>
              <a:rPr lang="ar-SA" sz="1000" b="1" kern="1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000" b="1" kern="1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σ </a:t>
            </a:r>
            <a:endParaRPr lang="en-US" sz="1400" dirty="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Metin Kutusu 22">
            <a:extLst>
              <a:ext uri="{FF2B5EF4-FFF2-40B4-BE49-F238E27FC236}">
                <a16:creationId xmlns:a16="http://schemas.microsoft.com/office/drawing/2014/main" id="{216F4838-65EF-4F08-8E21-DC120C70693A}"/>
              </a:ext>
            </a:extLst>
          </p:cNvPr>
          <p:cNvSpPr txBox="1"/>
          <p:nvPr/>
        </p:nvSpPr>
        <p:spPr>
          <a:xfrm>
            <a:off x="4229733" y="2166361"/>
            <a:ext cx="684530" cy="2717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 anchor="t">
            <a:noAutofit/>
          </a:bodyPr>
          <a:lstStyle/>
          <a:p>
            <a:pPr algn="r" rtl="1">
              <a:spcAft>
                <a:spcPts val="0"/>
              </a:spcAft>
            </a:pPr>
            <a:r>
              <a:rPr lang="en-US" sz="1000" b="1" kern="1200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0.36</a:t>
            </a:r>
            <a:r>
              <a:rPr lang="ar-SA" sz="1000" b="1" kern="1200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 =</a:t>
            </a:r>
            <a:r>
              <a:rPr lang="ar-SA" sz="1000" b="1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l-GR" sz="1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σ </a:t>
            </a:r>
            <a:endParaRPr lang="en-US" sz="1400" dirty="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1" name="Metin Kutusu 23">
            <a:extLst>
              <a:ext uri="{FF2B5EF4-FFF2-40B4-BE49-F238E27FC236}">
                <a16:creationId xmlns:a16="http://schemas.microsoft.com/office/drawing/2014/main" id="{06C8351E-6F92-4245-942B-DF176BAD5257}"/>
              </a:ext>
            </a:extLst>
          </p:cNvPr>
          <p:cNvSpPr txBox="1"/>
          <p:nvPr/>
        </p:nvSpPr>
        <p:spPr>
          <a:xfrm>
            <a:off x="1800044" y="2998334"/>
            <a:ext cx="684530" cy="23431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 anchor="t"/>
          <a:lstStyle/>
          <a:p>
            <a:pPr algn="r" rtl="1">
              <a:spcAft>
                <a:spcPts val="0"/>
              </a:spcAft>
            </a:pPr>
            <a:r>
              <a:rPr lang="en-US" sz="1000" b="1" kern="1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0.</a:t>
            </a:r>
            <a:r>
              <a:rPr lang="en-US" sz="1000" b="1" kern="1200" dirty="0"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77</a:t>
            </a:r>
            <a:r>
              <a:rPr lang="en-US" sz="10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ar-SA" sz="1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= </a:t>
            </a:r>
            <a:r>
              <a:rPr lang="el-GR" sz="1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σ </a:t>
            </a:r>
            <a:endParaRPr lang="en-US" sz="1400" dirty="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D5B83441-BFD0-4809-A749-CC2F622DA38B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2744700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195A94E-33F1-45AE-960F-0A568A52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562644" y="6492875"/>
            <a:ext cx="2057400" cy="365125"/>
          </a:xfrm>
        </p:spPr>
        <p:txBody>
          <a:bodyPr/>
          <a:lstStyle/>
          <a:p>
            <a:fld id="{80C6161E-040A-4A96-BD13-22DAB0F4799D}" type="slidenum">
              <a:rPr lang="he-IL" smtClean="0"/>
              <a:t>9</a:t>
            </a:fld>
            <a:endParaRPr lang="he-IL"/>
          </a:p>
        </p:txBody>
      </p:sp>
      <p:graphicFrame>
        <p:nvGraphicFramePr>
          <p:cNvPr id="6" name="Grafik 8">
            <a:extLst>
              <a:ext uri="{FF2B5EF4-FFF2-40B4-BE49-F238E27FC236}">
                <a16:creationId xmlns:a16="http://schemas.microsoft.com/office/drawing/2014/main" id="{68BA0CD2-6C1C-466A-8536-324EE3E878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1377602"/>
              </p:ext>
            </p:extLst>
          </p:nvPr>
        </p:nvGraphicFramePr>
        <p:xfrm>
          <a:off x="899705" y="1460522"/>
          <a:ext cx="7615645" cy="433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תמונה 7">
            <a:extLst>
              <a:ext uri="{FF2B5EF4-FFF2-40B4-BE49-F238E27FC236}">
                <a16:creationId xmlns:a16="http://schemas.microsoft.com/office/drawing/2014/main" id="{A2BA9F09-9741-49A4-9F6C-3B35599CBB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200" y="0"/>
            <a:ext cx="2537599" cy="706582"/>
          </a:xfrm>
          <a:prstGeom prst="rect">
            <a:avLst/>
          </a:prstGeom>
        </p:spPr>
      </p:pic>
      <p:sp>
        <p:nvSpPr>
          <p:cNvPr id="9" name="Metin Kutusu 16">
            <a:extLst>
              <a:ext uri="{FF2B5EF4-FFF2-40B4-BE49-F238E27FC236}">
                <a16:creationId xmlns:a16="http://schemas.microsoft.com/office/drawing/2014/main" id="{49F58DCA-E8BC-4162-AC10-92DF01962E42}"/>
              </a:ext>
            </a:extLst>
          </p:cNvPr>
          <p:cNvSpPr txBox="1"/>
          <p:nvPr/>
        </p:nvSpPr>
        <p:spPr>
          <a:xfrm>
            <a:off x="2076322" y="2992718"/>
            <a:ext cx="684530" cy="2336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 anchor="t"/>
          <a:lstStyle/>
          <a:p>
            <a:pPr algn="r" rtl="1">
              <a:spcAft>
                <a:spcPts val="0"/>
              </a:spcAft>
            </a:pPr>
            <a:r>
              <a:rPr lang="en-US" sz="1050" b="1" kern="1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0.54</a:t>
            </a:r>
            <a:r>
              <a:rPr lang="en-US" sz="105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ar-SA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= </a:t>
            </a:r>
            <a:r>
              <a:rPr lang="el-GR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σ </a:t>
            </a:r>
            <a:endParaRPr lang="en-US" sz="1600" dirty="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0" name="Metin Kutusu 15">
            <a:extLst>
              <a:ext uri="{FF2B5EF4-FFF2-40B4-BE49-F238E27FC236}">
                <a16:creationId xmlns:a16="http://schemas.microsoft.com/office/drawing/2014/main" id="{ADCB89F9-1B3D-477B-8A08-23E3C241D432}"/>
              </a:ext>
            </a:extLst>
          </p:cNvPr>
          <p:cNvSpPr txBox="1"/>
          <p:nvPr/>
        </p:nvSpPr>
        <p:spPr>
          <a:xfrm>
            <a:off x="4469765" y="2759038"/>
            <a:ext cx="684530" cy="2336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 anchor="t"/>
          <a:lstStyle/>
          <a:p>
            <a:pPr algn="r" rtl="1">
              <a:spcAft>
                <a:spcPts val="0"/>
              </a:spcAft>
            </a:pPr>
            <a:r>
              <a:rPr lang="en-US" sz="1050" b="1" kern="1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0.35</a:t>
            </a:r>
            <a:r>
              <a:rPr lang="en-US" sz="105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ar-SA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= </a:t>
            </a:r>
            <a:r>
              <a:rPr lang="en-US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σ </a:t>
            </a:r>
            <a:endParaRPr lang="en-US" sz="1600" dirty="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1" name="Metin Kutusu 13">
            <a:extLst>
              <a:ext uri="{FF2B5EF4-FFF2-40B4-BE49-F238E27FC236}">
                <a16:creationId xmlns:a16="http://schemas.microsoft.com/office/drawing/2014/main" id="{3D87AC16-D4FF-4886-BDD8-F112AC43F1CA}"/>
              </a:ext>
            </a:extLst>
          </p:cNvPr>
          <p:cNvSpPr txBox="1"/>
          <p:nvPr/>
        </p:nvSpPr>
        <p:spPr>
          <a:xfrm>
            <a:off x="6802120" y="2566489"/>
            <a:ext cx="684530" cy="2336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 anchor="t"/>
          <a:lstStyle/>
          <a:p>
            <a:pPr algn="r" rtl="1">
              <a:spcAft>
                <a:spcPts val="0"/>
              </a:spcAft>
            </a:pPr>
            <a:r>
              <a:rPr lang="en-US" sz="1050" b="1" kern="1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0.24</a:t>
            </a:r>
            <a:r>
              <a:rPr lang="en-US" sz="105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ar-SA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= </a:t>
            </a:r>
            <a:r>
              <a:rPr lang="el-GR" sz="105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σ </a:t>
            </a:r>
            <a:endParaRPr lang="en-US" sz="1600" dirty="0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32228368-AB9B-4F11-A503-35208E97EE68}"/>
              </a:ext>
            </a:extLst>
          </p:cNvPr>
          <p:cNvSpPr/>
          <p:nvPr/>
        </p:nvSpPr>
        <p:spPr>
          <a:xfrm>
            <a:off x="3620456" y="814191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3600" b="1" dirty="0">
                <a:latin typeface="David" panose="020E0502060401010101" pitchFamily="34" charset="-79"/>
                <a:ea typeface="+mj-ea"/>
                <a:cs typeface="+mj-cs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31492613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11486</TotalTime>
  <Words>652</Words>
  <Application>Microsoft Office PowerPoint</Application>
  <PresentationFormat>‫הצגה על המסך (4:3)</PresentationFormat>
  <Paragraphs>194</Paragraphs>
  <Slides>19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7" baseType="lpstr">
      <vt:lpstr>DengXian</vt:lpstr>
      <vt:lpstr>MS Mincho</vt:lpstr>
      <vt:lpstr>Arial</vt:lpstr>
      <vt:lpstr>Calibri</vt:lpstr>
      <vt:lpstr>Calibri Light</vt:lpstr>
      <vt:lpstr>David</vt:lpstr>
      <vt:lpstr>Times New Roman</vt:lpstr>
      <vt:lpstr>ערכת נושא Office</vt:lpstr>
      <vt:lpstr>מצגת של PowerPoint‏</vt:lpstr>
      <vt:lpstr>Background  </vt:lpstr>
      <vt:lpstr>Literature Review</vt:lpstr>
      <vt:lpstr>Theory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Summary of test results Stage I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Summary of test results Stage II</vt:lpstr>
      <vt:lpstr>Conclusions and recommendations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שרון צור</dc:creator>
  <cp:lastModifiedBy>‏‏משתמש Windows</cp:lastModifiedBy>
  <cp:revision>417</cp:revision>
  <cp:lastPrinted>2020-11-28T10:30:43Z</cp:lastPrinted>
  <dcterms:created xsi:type="dcterms:W3CDTF">2018-02-23T17:33:41Z</dcterms:created>
  <dcterms:modified xsi:type="dcterms:W3CDTF">2022-04-23T09:47:25Z</dcterms:modified>
</cp:coreProperties>
</file>