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58" r:id="rId5"/>
    <p:sldId id="263" r:id="rId6"/>
    <p:sldId id="264" r:id="rId7"/>
    <p:sldId id="259" r:id="rId8"/>
    <p:sldId id="262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862A91-F2C6-4340-8808-F268932AF1FA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24DF90-6105-41EE-8887-CBD9A8FC5500}">
      <dgm:prSet phldrT="[Текст]"/>
      <dgm:spPr/>
      <dgm:t>
        <a:bodyPr/>
        <a:lstStyle/>
        <a:p>
          <a:r>
            <a:rPr lang="ru-RU" dirty="0" smtClean="0"/>
            <a:t>Реализация программ </a:t>
          </a:r>
          <a:r>
            <a:rPr lang="ru-RU" dirty="0" err="1" smtClean="0"/>
            <a:t>бакалавриата</a:t>
          </a:r>
          <a:r>
            <a:rPr lang="ru-RU" dirty="0" smtClean="0"/>
            <a:t> и магистратуры</a:t>
          </a:r>
          <a:endParaRPr lang="ru-RU" dirty="0"/>
        </a:p>
      </dgm:t>
    </dgm:pt>
    <dgm:pt modelId="{7C1E3D55-588D-4887-BB44-BB2929FF6953}" type="parTrans" cxnId="{20352FCD-B2B2-4AE2-A9DD-DB6A609EE605}">
      <dgm:prSet/>
      <dgm:spPr/>
      <dgm:t>
        <a:bodyPr/>
        <a:lstStyle/>
        <a:p>
          <a:endParaRPr lang="ru-RU"/>
        </a:p>
      </dgm:t>
    </dgm:pt>
    <dgm:pt modelId="{43E6DBEB-69D5-47D3-968A-C51D109C3024}" type="sibTrans" cxnId="{20352FCD-B2B2-4AE2-A9DD-DB6A609EE605}">
      <dgm:prSet/>
      <dgm:spPr/>
      <dgm:t>
        <a:bodyPr/>
        <a:lstStyle/>
        <a:p>
          <a:endParaRPr lang="ru-RU"/>
        </a:p>
      </dgm:t>
    </dgm:pt>
    <dgm:pt modelId="{7B873FED-AA4D-4430-BDDB-475B5F43075E}">
      <dgm:prSet phldrT="[Текст]"/>
      <dgm:spPr/>
      <dgm:t>
        <a:bodyPr/>
        <a:lstStyle/>
        <a:p>
          <a:r>
            <a:rPr lang="ru-RU" dirty="0" smtClean="0"/>
            <a:t>Реализация программ ДПО</a:t>
          </a:r>
          <a:endParaRPr lang="ru-RU" dirty="0"/>
        </a:p>
      </dgm:t>
    </dgm:pt>
    <dgm:pt modelId="{3BE558A9-F68B-4BF4-96E2-562C27EA96F1}" type="parTrans" cxnId="{0E525611-F68B-4FE6-BCE9-0923B5FB7062}">
      <dgm:prSet/>
      <dgm:spPr/>
      <dgm:t>
        <a:bodyPr/>
        <a:lstStyle/>
        <a:p>
          <a:endParaRPr lang="ru-RU"/>
        </a:p>
      </dgm:t>
    </dgm:pt>
    <dgm:pt modelId="{EFCAFBE9-0347-4DBE-89F0-580EB6FE3FF4}" type="sibTrans" cxnId="{0E525611-F68B-4FE6-BCE9-0923B5FB7062}">
      <dgm:prSet/>
      <dgm:spPr/>
      <dgm:t>
        <a:bodyPr/>
        <a:lstStyle/>
        <a:p>
          <a:endParaRPr lang="ru-RU"/>
        </a:p>
      </dgm:t>
    </dgm:pt>
    <dgm:pt modelId="{E8A28EC4-A461-4E9B-8B2D-46C93271BD10}">
      <dgm:prSet phldrT="[Текст]"/>
      <dgm:spPr/>
      <dgm:t>
        <a:bodyPr/>
        <a:lstStyle/>
        <a:p>
          <a:r>
            <a:rPr lang="ru-RU" dirty="0" smtClean="0"/>
            <a:t>Проведение конференций, семинаров</a:t>
          </a:r>
          <a:endParaRPr lang="ru-RU" dirty="0"/>
        </a:p>
      </dgm:t>
    </dgm:pt>
    <dgm:pt modelId="{4A81A172-5E11-48A7-9D2D-66E0AAC21413}" type="parTrans" cxnId="{AEB24A92-8F61-4FC7-A3E7-B8F6FC6139DB}">
      <dgm:prSet/>
      <dgm:spPr/>
      <dgm:t>
        <a:bodyPr/>
        <a:lstStyle/>
        <a:p>
          <a:endParaRPr lang="ru-RU"/>
        </a:p>
      </dgm:t>
    </dgm:pt>
    <dgm:pt modelId="{D3687FE7-6C48-4C4A-B9BD-674589154CD4}" type="sibTrans" cxnId="{AEB24A92-8F61-4FC7-A3E7-B8F6FC6139DB}">
      <dgm:prSet/>
      <dgm:spPr/>
      <dgm:t>
        <a:bodyPr/>
        <a:lstStyle/>
        <a:p>
          <a:endParaRPr lang="ru-RU"/>
        </a:p>
      </dgm:t>
    </dgm:pt>
    <dgm:pt modelId="{DD385E34-F778-485E-9347-856C56F90F3D}">
      <dgm:prSet phldrT="[Текст]"/>
      <dgm:spPr/>
      <dgm:t>
        <a:bodyPr/>
        <a:lstStyle/>
        <a:p>
          <a:r>
            <a:rPr lang="ru-RU" dirty="0" smtClean="0"/>
            <a:t>Деятельность РУМЦ ВО</a:t>
          </a:r>
          <a:endParaRPr lang="ru-RU" dirty="0"/>
        </a:p>
      </dgm:t>
    </dgm:pt>
    <dgm:pt modelId="{E459D885-3861-4C2E-A6EE-0ACF48A1BC01}" type="parTrans" cxnId="{7DB04BE6-BB9F-481C-BEF7-DF7DB33082E1}">
      <dgm:prSet/>
      <dgm:spPr/>
      <dgm:t>
        <a:bodyPr/>
        <a:lstStyle/>
        <a:p>
          <a:endParaRPr lang="ru-RU"/>
        </a:p>
      </dgm:t>
    </dgm:pt>
    <dgm:pt modelId="{807913FD-1530-4877-BAA8-A00471CC9E5D}" type="sibTrans" cxnId="{7DB04BE6-BB9F-481C-BEF7-DF7DB33082E1}">
      <dgm:prSet/>
      <dgm:spPr/>
      <dgm:t>
        <a:bodyPr/>
        <a:lstStyle/>
        <a:p>
          <a:endParaRPr lang="ru-RU"/>
        </a:p>
      </dgm:t>
    </dgm:pt>
    <dgm:pt modelId="{34B5D00E-49B9-4A0C-B999-A315587DABC3}" type="pres">
      <dgm:prSet presAssocID="{5D862A91-F2C6-4340-8808-F268932AF1F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B13D13-C5BD-4CE4-921C-45AB9409832A}" type="pres">
      <dgm:prSet presAssocID="{5D862A91-F2C6-4340-8808-F268932AF1FA}" presName="diamond" presStyleLbl="bgShp" presStyleIdx="0" presStyleCnt="1" custScaleX="155918"/>
      <dgm:spPr/>
    </dgm:pt>
    <dgm:pt modelId="{28C083C9-8D55-4E0C-8121-E68F8F4D5E0A}" type="pres">
      <dgm:prSet presAssocID="{5D862A91-F2C6-4340-8808-F268932AF1FA}" presName="quad1" presStyleLbl="node1" presStyleIdx="0" presStyleCnt="4" custScaleX="128918" custScaleY="112841" custLinFactNeighborX="-40795" custLinFactNeighborY="-122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C7B5FE-0847-4DE3-9050-17FABF2FC7E2}" type="pres">
      <dgm:prSet presAssocID="{5D862A91-F2C6-4340-8808-F268932AF1FA}" presName="quad2" presStyleLbl="node1" presStyleIdx="1" presStyleCnt="4" custScaleX="137077" custScaleY="112840" custLinFactNeighborX="35090" custLinFactNeighborY="-122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62A91C-8524-49DE-B31D-F882A49B019E}" type="pres">
      <dgm:prSet presAssocID="{5D862A91-F2C6-4340-8808-F268932AF1FA}" presName="quad3" presStyleLbl="node1" presStyleIdx="2" presStyleCnt="4" custScaleX="132636" custScaleY="112132" custLinFactNeighborX="-41028" custLinFactNeighborY="1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85AD40-10A8-424E-87B8-9E965E59249E}" type="pres">
      <dgm:prSet presAssocID="{5D862A91-F2C6-4340-8808-F268932AF1FA}" presName="quad4" presStyleLbl="node1" presStyleIdx="3" presStyleCnt="4" custScaleX="137076" custScaleY="120293" custLinFactNeighborX="39169" custLinFactNeighborY="1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65C30D-49B9-4E07-9FD4-13DA8EF4AC4F}" type="presOf" srcId="{E8A28EC4-A461-4E9B-8B2D-46C93271BD10}" destId="{6262A91C-8524-49DE-B31D-F882A49B019E}" srcOrd="0" destOrd="0" presId="urn:microsoft.com/office/officeart/2005/8/layout/matrix3"/>
    <dgm:cxn modelId="{FC2F7F63-345F-499D-9D06-D4098410035A}" type="presOf" srcId="{5D862A91-F2C6-4340-8808-F268932AF1FA}" destId="{34B5D00E-49B9-4A0C-B999-A315587DABC3}" srcOrd="0" destOrd="0" presId="urn:microsoft.com/office/officeart/2005/8/layout/matrix3"/>
    <dgm:cxn modelId="{0FFA864B-F473-43C6-85BB-2AC4A48A95D0}" type="presOf" srcId="{DD385E34-F778-485E-9347-856C56F90F3D}" destId="{A885AD40-10A8-424E-87B8-9E965E59249E}" srcOrd="0" destOrd="0" presId="urn:microsoft.com/office/officeart/2005/8/layout/matrix3"/>
    <dgm:cxn modelId="{20352FCD-B2B2-4AE2-A9DD-DB6A609EE605}" srcId="{5D862A91-F2C6-4340-8808-F268932AF1FA}" destId="{4224DF90-6105-41EE-8887-CBD9A8FC5500}" srcOrd="0" destOrd="0" parTransId="{7C1E3D55-588D-4887-BB44-BB2929FF6953}" sibTransId="{43E6DBEB-69D5-47D3-968A-C51D109C3024}"/>
    <dgm:cxn modelId="{7DB04BE6-BB9F-481C-BEF7-DF7DB33082E1}" srcId="{5D862A91-F2C6-4340-8808-F268932AF1FA}" destId="{DD385E34-F778-485E-9347-856C56F90F3D}" srcOrd="3" destOrd="0" parTransId="{E459D885-3861-4C2E-A6EE-0ACF48A1BC01}" sibTransId="{807913FD-1530-4877-BAA8-A00471CC9E5D}"/>
    <dgm:cxn modelId="{0E525611-F68B-4FE6-BCE9-0923B5FB7062}" srcId="{5D862A91-F2C6-4340-8808-F268932AF1FA}" destId="{7B873FED-AA4D-4430-BDDB-475B5F43075E}" srcOrd="1" destOrd="0" parTransId="{3BE558A9-F68B-4BF4-96E2-562C27EA96F1}" sibTransId="{EFCAFBE9-0347-4DBE-89F0-580EB6FE3FF4}"/>
    <dgm:cxn modelId="{0A0584DF-7D9E-4BAC-BFA7-8C56ACCCFB32}" type="presOf" srcId="{7B873FED-AA4D-4430-BDDB-475B5F43075E}" destId="{B8C7B5FE-0847-4DE3-9050-17FABF2FC7E2}" srcOrd="0" destOrd="0" presId="urn:microsoft.com/office/officeart/2005/8/layout/matrix3"/>
    <dgm:cxn modelId="{9E0D09FF-99DD-47A1-820C-D5702A86AA9E}" type="presOf" srcId="{4224DF90-6105-41EE-8887-CBD9A8FC5500}" destId="{28C083C9-8D55-4E0C-8121-E68F8F4D5E0A}" srcOrd="0" destOrd="0" presId="urn:microsoft.com/office/officeart/2005/8/layout/matrix3"/>
    <dgm:cxn modelId="{AEB24A92-8F61-4FC7-A3E7-B8F6FC6139DB}" srcId="{5D862A91-F2C6-4340-8808-F268932AF1FA}" destId="{E8A28EC4-A461-4E9B-8B2D-46C93271BD10}" srcOrd="2" destOrd="0" parTransId="{4A81A172-5E11-48A7-9D2D-66E0AAC21413}" sibTransId="{D3687FE7-6C48-4C4A-B9BD-674589154CD4}"/>
    <dgm:cxn modelId="{611C15AE-09D9-47BA-8EA4-94DCD00F1795}" type="presParOf" srcId="{34B5D00E-49B9-4A0C-B999-A315587DABC3}" destId="{D2B13D13-C5BD-4CE4-921C-45AB9409832A}" srcOrd="0" destOrd="0" presId="urn:microsoft.com/office/officeart/2005/8/layout/matrix3"/>
    <dgm:cxn modelId="{525BF9CF-B24F-4342-BFCE-930374009EDE}" type="presParOf" srcId="{34B5D00E-49B9-4A0C-B999-A315587DABC3}" destId="{28C083C9-8D55-4E0C-8121-E68F8F4D5E0A}" srcOrd="1" destOrd="0" presId="urn:microsoft.com/office/officeart/2005/8/layout/matrix3"/>
    <dgm:cxn modelId="{44C1E584-5FA8-4F01-B423-A873313270CE}" type="presParOf" srcId="{34B5D00E-49B9-4A0C-B999-A315587DABC3}" destId="{B8C7B5FE-0847-4DE3-9050-17FABF2FC7E2}" srcOrd="2" destOrd="0" presId="urn:microsoft.com/office/officeart/2005/8/layout/matrix3"/>
    <dgm:cxn modelId="{8749B580-5C6B-4B80-976F-9FA10A68946E}" type="presParOf" srcId="{34B5D00E-49B9-4A0C-B999-A315587DABC3}" destId="{6262A91C-8524-49DE-B31D-F882A49B019E}" srcOrd="3" destOrd="0" presId="urn:microsoft.com/office/officeart/2005/8/layout/matrix3"/>
    <dgm:cxn modelId="{92A9E7EF-A614-438A-B5AC-684C131F222A}" type="presParOf" srcId="{34B5D00E-49B9-4A0C-B999-A315587DABC3}" destId="{A885AD40-10A8-424E-87B8-9E965E59249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B13D13-C5BD-4CE4-921C-45AB9409832A}">
      <dsp:nvSpPr>
        <dsp:cNvPr id="0" name=""/>
        <dsp:cNvSpPr/>
      </dsp:nvSpPr>
      <dsp:spPr>
        <a:xfrm>
          <a:off x="586404" y="0"/>
          <a:ext cx="7056790" cy="452596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C083C9-8D55-4E0C-8121-E68F8F4D5E0A}">
      <dsp:nvSpPr>
        <dsp:cNvPr id="0" name=""/>
        <dsp:cNvSpPr/>
      </dsp:nvSpPr>
      <dsp:spPr>
        <a:xfrm>
          <a:off x="1306482" y="100602"/>
          <a:ext cx="2275564" cy="19917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Реализация программ </a:t>
          </a:r>
          <a:r>
            <a:rPr lang="ru-RU" sz="2100" kern="1200" dirty="0" err="1" smtClean="0"/>
            <a:t>бакалавриата</a:t>
          </a:r>
          <a:r>
            <a:rPr lang="ru-RU" sz="2100" kern="1200" dirty="0" smtClean="0"/>
            <a:t> и магистратуры</a:t>
          </a:r>
          <a:endParaRPr lang="ru-RU" sz="2100" kern="1200" dirty="0"/>
        </a:p>
      </dsp:txBody>
      <dsp:txXfrm>
        <a:off x="1306482" y="100602"/>
        <a:ext cx="2275564" cy="1991785"/>
      </dsp:txXfrm>
    </dsp:sp>
    <dsp:sp modelId="{B8C7B5FE-0847-4DE3-9050-17FABF2FC7E2}">
      <dsp:nvSpPr>
        <dsp:cNvPr id="0" name=""/>
        <dsp:cNvSpPr/>
      </dsp:nvSpPr>
      <dsp:spPr>
        <a:xfrm>
          <a:off x="4474844" y="100611"/>
          <a:ext cx="2419581" cy="19917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Реализация программ ДПО</a:t>
          </a:r>
          <a:endParaRPr lang="ru-RU" sz="2100" kern="1200" dirty="0"/>
        </a:p>
      </dsp:txBody>
      <dsp:txXfrm>
        <a:off x="4474844" y="100611"/>
        <a:ext cx="2419581" cy="1991767"/>
      </dsp:txXfrm>
    </dsp:sp>
    <dsp:sp modelId="{6262A91C-8524-49DE-B31D-F882A49B019E}">
      <dsp:nvSpPr>
        <dsp:cNvPr id="0" name=""/>
        <dsp:cNvSpPr/>
      </dsp:nvSpPr>
      <dsp:spPr>
        <a:xfrm>
          <a:off x="1269556" y="2225793"/>
          <a:ext cx="2341191" cy="1979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Проведение конференций, семинаров</a:t>
          </a:r>
          <a:endParaRPr lang="ru-RU" sz="2000" kern="1200" dirty="0"/>
        </a:p>
      </dsp:txBody>
      <dsp:txXfrm>
        <a:off x="1269556" y="2225793"/>
        <a:ext cx="2341191" cy="1979270"/>
      </dsp:txXfrm>
    </dsp:sp>
    <dsp:sp modelId="{A885AD40-10A8-424E-87B8-9E965E59249E}">
      <dsp:nvSpPr>
        <dsp:cNvPr id="0" name=""/>
        <dsp:cNvSpPr/>
      </dsp:nvSpPr>
      <dsp:spPr>
        <a:xfrm>
          <a:off x="4546852" y="2153749"/>
          <a:ext cx="2419563" cy="21233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Деятельность РУМЦ ВО</a:t>
          </a:r>
          <a:endParaRPr lang="ru-RU" sz="1900" kern="1200" dirty="0"/>
        </a:p>
      </dsp:txBody>
      <dsp:txXfrm>
        <a:off x="4546852" y="2153749"/>
        <a:ext cx="2419563" cy="2123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216024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Подготовка кадров в области образования и реабилитации детей с РАС: аспекты сетевого взаимодействия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059832" y="4653136"/>
            <a:ext cx="5688632" cy="1872208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Georgia" pitchFamily="18" charset="0"/>
              </a:rPr>
              <a:t>Козловская Галина Юрьевна</a:t>
            </a:r>
            <a:r>
              <a:rPr lang="ru-RU" sz="2400" i="1" dirty="0" smtClean="0">
                <a:solidFill>
                  <a:srgbClr val="002060"/>
                </a:solidFill>
                <a:latin typeface="Georgia" pitchFamily="18" charset="0"/>
              </a:rPr>
              <a:t>, кандидат психологических наук, доцент кафедры коррекционной психологии и педагогики ФГАОУ ВО СКФУ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16632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2276872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Спасибо за внимание!</a:t>
            </a:r>
            <a:endParaRPr lang="ru-RU" b="1" dirty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88640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7560840" cy="1143000"/>
          </a:xfrm>
        </p:spPr>
        <p:txBody>
          <a:bodyPr>
            <a:noAutofit/>
          </a:bodyPr>
          <a:lstStyle/>
          <a:p>
            <a:r>
              <a:rPr lang="ru-RU" sz="2600" b="1" dirty="0" smtClean="0">
                <a:solidFill>
                  <a:srgbClr val="002060"/>
                </a:solidFill>
                <a:latin typeface="Georgia" pitchFamily="18" charset="0"/>
              </a:rPr>
              <a:t>Проблемы проектирования ОПОП и  ДПО в области кадрового обеспечения системы помощи лицам с РАС </a:t>
            </a:r>
            <a:endParaRPr lang="ru-RU" sz="26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Методологический плюрализм проектирования коррекционных программ</a:t>
            </a:r>
          </a:p>
          <a:p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Несовершенство нормативно-правовой базы (отсутствие профессионального стандарта педагога-дефектолога)</a:t>
            </a:r>
          </a:p>
          <a:p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Трудности интеграции зарубежного опыта подготовки специалистов в систему ВО РФ</a:t>
            </a:r>
          </a:p>
          <a:p>
            <a:endParaRPr lang="ru-RU" dirty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16632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Трудности подготовки кадров на уровне магистратуры (А.В. Хаустов)</a:t>
            </a:r>
            <a:endParaRPr lang="ru-RU" sz="28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9715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Georgia" pitchFamily="18" charset="0"/>
              </a:rPr>
              <a:t>7 магистерских программ в 3-х регионах России:</a:t>
            </a:r>
          </a:p>
          <a:p>
            <a:r>
              <a:rPr lang="ru-RU" dirty="0" smtClean="0">
                <a:latin typeface="Georgia" pitchFamily="18" charset="0"/>
              </a:rPr>
              <a:t> Московский государственный психолого-педагогический университет </a:t>
            </a:r>
          </a:p>
          <a:p>
            <a:r>
              <a:rPr lang="ru-RU" dirty="0" smtClean="0">
                <a:latin typeface="Georgia" pitchFamily="18" charset="0"/>
              </a:rPr>
              <a:t> Московский государственный университет им. М.В. Ломоносова, </a:t>
            </a:r>
          </a:p>
          <a:p>
            <a:r>
              <a:rPr lang="ru-RU" dirty="0" smtClean="0">
                <a:latin typeface="Georgia" pitchFamily="18" charset="0"/>
              </a:rPr>
              <a:t> Московский городской педагогический университет, </a:t>
            </a:r>
          </a:p>
          <a:p>
            <a:r>
              <a:rPr lang="ru-RU" dirty="0" smtClean="0">
                <a:latin typeface="Georgia" pitchFamily="18" charset="0"/>
              </a:rPr>
              <a:t>Московский институт психоанализа</a:t>
            </a:r>
          </a:p>
          <a:p>
            <a:r>
              <a:rPr lang="ru-RU" dirty="0" smtClean="0">
                <a:latin typeface="Georgia" pitchFamily="18" charset="0"/>
              </a:rPr>
              <a:t>Ленинградский государственный университет им. А.С. Пушкина</a:t>
            </a:r>
          </a:p>
          <a:p>
            <a:r>
              <a:rPr lang="ru-RU" dirty="0" smtClean="0">
                <a:latin typeface="Georgia" pitchFamily="18" charset="0"/>
              </a:rPr>
              <a:t> Южный федеральный университет (Ростовская область) </a:t>
            </a:r>
          </a:p>
          <a:p>
            <a:r>
              <a:rPr lang="ru-RU" dirty="0" smtClean="0">
                <a:latin typeface="Georgia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Georgia" pitchFamily="18" charset="0"/>
              </a:rPr>
              <a:t>Северо-Кавказский</a:t>
            </a:r>
            <a:r>
              <a:rPr lang="ru-RU" dirty="0" smtClean="0">
                <a:solidFill>
                  <a:srgbClr val="FF0000"/>
                </a:solidFill>
                <a:latin typeface="Georgia" pitchFamily="18" charset="0"/>
              </a:rPr>
              <a:t> федеральный университет (Ставропольский край). 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Georgia" pitchFamily="18" charset="0"/>
              </a:rPr>
              <a:t> отсутствуют требования к базовому педагогическому или психологическому образованию для поступающих в магистратуру – отсутствие опорных знаний.</a:t>
            </a:r>
          </a:p>
          <a:p>
            <a:pPr>
              <a:buFont typeface="Wingdings" pitchFamily="2" charset="2"/>
              <a:buChar char="q"/>
            </a:pPr>
            <a:endParaRPr lang="ru-RU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Georgia" pitchFamily="18" charset="0"/>
              </a:rPr>
              <a:t> магистерские программы не уделяют достаточного внимания практико-ориентированным аспектам: </a:t>
            </a:r>
          </a:p>
          <a:p>
            <a:pPr>
              <a:buFont typeface="Wingdings" pitchFamily="2" charset="2"/>
              <a:buChar char="q"/>
            </a:pPr>
            <a:endParaRPr lang="ru-RU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Georgia" pitchFamily="18" charset="0"/>
              </a:rPr>
              <a:t> недостаточно отрабатываются конкретные ключевые трудовые действия (навыки).</a:t>
            </a:r>
            <a:endParaRPr lang="ru-RU" dirty="0">
              <a:latin typeface="Georgia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16632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ru-RU"/>
              <a:t>Company Logo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23528" y="1636237"/>
            <a:ext cx="2626452" cy="4529066"/>
            <a:chOff x="720" y="1490"/>
            <a:chExt cx="1363" cy="2391"/>
          </a:xfrm>
        </p:grpSpPr>
        <p:sp>
          <p:nvSpPr>
            <p:cNvPr id="96260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2391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61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2341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62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1041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63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73" name="Text Box 17"/>
            <p:cNvSpPr txBox="1">
              <a:spLocks noChangeArrowheads="1"/>
            </p:cNvSpPr>
            <p:nvPr/>
          </p:nvSpPr>
          <p:spPr bwMode="gray">
            <a:xfrm>
              <a:off x="757" y="1638"/>
              <a:ext cx="1296" cy="209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400" b="1" dirty="0" smtClean="0">
                  <a:solidFill>
                    <a:srgbClr val="002060"/>
                  </a:solidFill>
                </a:rPr>
                <a:t>Необходимые знания: </a:t>
              </a:r>
            </a:p>
            <a:p>
              <a:pPr>
                <a:lnSpc>
                  <a:spcPct val="90000"/>
                </a:lnSpc>
              </a:pPr>
              <a:r>
                <a:rPr lang="ru-RU" sz="1400" dirty="0" smtClean="0">
                  <a:solidFill>
                    <a:srgbClr val="002060"/>
                  </a:solidFill>
                </a:rPr>
                <a:t>• особенности детей с РАС и их особые образовательные потребности;</a:t>
              </a:r>
            </a:p>
            <a:p>
              <a:pPr>
                <a:lnSpc>
                  <a:spcPct val="90000"/>
                </a:lnSpc>
              </a:pPr>
              <a:r>
                <a:rPr lang="ru-RU" sz="1400" dirty="0" smtClean="0">
                  <a:solidFill>
                    <a:srgbClr val="002060"/>
                  </a:solidFill>
                </a:rPr>
                <a:t> • современные диагностические оценочные инструменты, позволяющие выявить признаки РАС, осуществить диагностику и оценку уровня </a:t>
              </a:r>
              <a:r>
                <a:rPr lang="ru-RU" sz="1400" dirty="0" err="1" smtClean="0">
                  <a:solidFill>
                    <a:srgbClr val="002060"/>
                  </a:solidFill>
                </a:rPr>
                <a:t>сформированности</a:t>
              </a:r>
              <a:r>
                <a:rPr lang="ru-RU" sz="1400" dirty="0" smtClean="0">
                  <a:solidFill>
                    <a:srgbClr val="002060"/>
                  </a:solidFill>
                </a:rPr>
                <a:t> имеющихся у ребенка с РАС навыков; </a:t>
              </a:r>
            </a:p>
            <a:p>
              <a:pPr>
                <a:lnSpc>
                  <a:spcPct val="90000"/>
                </a:lnSpc>
              </a:pPr>
              <a:r>
                <a:rPr lang="ru-RU" sz="1400" dirty="0" smtClean="0">
                  <a:solidFill>
                    <a:srgbClr val="002060"/>
                  </a:solidFill>
                </a:rPr>
                <a:t>• современные подходы, методы и программы работы с доказанной эффективностью;</a:t>
              </a:r>
            </a:p>
            <a:p>
              <a:pPr>
                <a:lnSpc>
                  <a:spcPct val="90000"/>
                </a:lnSpc>
              </a:pPr>
              <a:r>
                <a:rPr lang="ru-RU" sz="1400" dirty="0" smtClean="0">
                  <a:solidFill>
                    <a:srgbClr val="002060"/>
                  </a:solidFill>
                </a:rPr>
                <a:t> • способы работы по преодолению нежелательного поведения.</a:t>
              </a:r>
              <a:endParaRPr lang="ru-RU" sz="14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3059832" y="1642694"/>
            <a:ext cx="2684567" cy="4521483"/>
            <a:chOff x="2208" y="1490"/>
            <a:chExt cx="1363" cy="1967"/>
          </a:xfrm>
        </p:grpSpPr>
        <p:sp>
          <p:nvSpPr>
            <p:cNvPr id="96275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967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76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931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77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78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85" name="Text Box 29"/>
            <p:cNvSpPr txBox="1">
              <a:spLocks noChangeArrowheads="1"/>
            </p:cNvSpPr>
            <p:nvPr/>
          </p:nvSpPr>
          <p:spPr bwMode="gray">
            <a:xfrm>
              <a:off x="2245" y="1578"/>
              <a:ext cx="1296" cy="1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ru-RU" sz="1150" b="1" dirty="0" smtClean="0"/>
                <a:t>Необходимые умения:</a:t>
              </a:r>
            </a:p>
            <a:p>
              <a:pPr>
                <a:lnSpc>
                  <a:spcPct val="80000"/>
                </a:lnSpc>
              </a:pPr>
              <a:r>
                <a:rPr lang="ru-RU" sz="1150" b="1" dirty="0" smtClean="0"/>
                <a:t> </a:t>
              </a:r>
              <a:r>
                <a:rPr lang="ru-RU" sz="1150" dirty="0" smtClean="0"/>
                <a:t>• организовывать специальные образовательные условия, необходимые для ребенка с РАС; </a:t>
              </a:r>
            </a:p>
            <a:p>
              <a:pPr>
                <a:lnSpc>
                  <a:spcPct val="80000"/>
                </a:lnSpc>
              </a:pPr>
              <a:r>
                <a:rPr lang="ru-RU" sz="1150" dirty="0" smtClean="0"/>
                <a:t>• оценивать особенности и уровень развития ребенка с РАС на основе использования современных диагностических оценочных инструментов;</a:t>
              </a:r>
            </a:p>
            <a:p>
              <a:pPr>
                <a:lnSpc>
                  <a:spcPct val="80000"/>
                </a:lnSpc>
              </a:pPr>
              <a:r>
                <a:rPr lang="ru-RU" sz="1150" dirty="0" smtClean="0"/>
                <a:t> • разрабатывать индивидуальные адаптированные образовательные программы, индивидуальные программы коррекционной работы (психолого-педагогического сопровождения);</a:t>
              </a:r>
            </a:p>
            <a:p>
              <a:pPr>
                <a:lnSpc>
                  <a:spcPct val="80000"/>
                </a:lnSpc>
              </a:pPr>
              <a:r>
                <a:rPr lang="ru-RU" sz="1150" dirty="0" smtClean="0"/>
                <a:t> • осуществлять выбор и применять методы работы, соответствующие индивидуальным особенностям и уровню развития ребенка с РАС, на основе данных об области применения описанных методов и их эффективности; </a:t>
              </a:r>
            </a:p>
            <a:p>
              <a:pPr>
                <a:lnSpc>
                  <a:spcPct val="80000"/>
                </a:lnSpc>
              </a:pPr>
              <a:r>
                <a:rPr lang="ru-RU" sz="1150" dirty="0" smtClean="0"/>
                <a:t>• применять на практике современные методы преодоления нежелательного поведения;</a:t>
              </a:r>
            </a:p>
            <a:p>
              <a:pPr>
                <a:lnSpc>
                  <a:spcPct val="80000"/>
                </a:lnSpc>
              </a:pPr>
              <a:r>
                <a:rPr lang="ru-RU" sz="1150" dirty="0" smtClean="0"/>
                <a:t> • измерять эффективность применяемых методов работы на основе оценки динамики в развитии ребенка.</a:t>
              </a:r>
              <a:endParaRPr lang="en-US" altLang="ru-RU" sz="1150" dirty="0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5945054" y="1484783"/>
            <a:ext cx="2667198" cy="4739201"/>
            <a:chOff x="3696" y="1296"/>
            <a:chExt cx="1367" cy="2019"/>
          </a:xfrm>
        </p:grpSpPr>
        <p:sp>
          <p:nvSpPr>
            <p:cNvPr id="96289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90" name="AutoShape 34"/>
            <p:cNvSpPr>
              <a:spLocks noChangeArrowheads="1"/>
            </p:cNvSpPr>
            <p:nvPr/>
          </p:nvSpPr>
          <p:spPr bwMode="gray">
            <a:xfrm>
              <a:off x="3717" y="1296"/>
              <a:ext cx="1322" cy="1965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91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292" name="AutoShape 36"/>
            <p:cNvSpPr>
              <a:spLocks noChangeArrowheads="1"/>
            </p:cNvSpPr>
            <p:nvPr/>
          </p:nvSpPr>
          <p:spPr bwMode="gray">
            <a:xfrm>
              <a:off x="3728" y="1327"/>
              <a:ext cx="1304" cy="62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6300" name="Text Box 44"/>
            <p:cNvSpPr txBox="1">
              <a:spLocks noChangeArrowheads="1"/>
            </p:cNvSpPr>
            <p:nvPr/>
          </p:nvSpPr>
          <p:spPr bwMode="gray">
            <a:xfrm>
              <a:off x="3767" y="1449"/>
              <a:ext cx="1296" cy="1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ru-RU" sz="1200" b="1" dirty="0" smtClean="0"/>
                <a:t>Необходимые трудовые действия: </a:t>
              </a:r>
            </a:p>
            <a:p>
              <a:pPr>
                <a:lnSpc>
                  <a:spcPct val="80000"/>
                </a:lnSpc>
              </a:pPr>
              <a:r>
                <a:rPr lang="ru-RU" sz="1200" dirty="0" smtClean="0"/>
                <a:t>• выбирать функциональные цели работы, важные для успешной адаптации ребенка в повседневной жизни, соответствующие уровню его развития, способствующие снижению поведенческих проблем и обучению последующим навыкам; </a:t>
              </a:r>
            </a:p>
            <a:p>
              <a:pPr>
                <a:lnSpc>
                  <a:spcPct val="80000"/>
                </a:lnSpc>
              </a:pPr>
              <a:r>
                <a:rPr lang="ru-RU" sz="1200" dirty="0" smtClean="0"/>
                <a:t>• формулировать цели работы с ребенком, характеризующиеся конкретностью, наблюдаемостью, измеримостью и достижимостью; </a:t>
              </a:r>
            </a:p>
            <a:p>
              <a:pPr>
                <a:lnSpc>
                  <a:spcPct val="80000"/>
                </a:lnSpc>
              </a:pPr>
              <a:r>
                <a:rPr lang="ru-RU" sz="1200" dirty="0" smtClean="0"/>
                <a:t>• подбирать и использовать необходимые </a:t>
              </a:r>
              <a:r>
                <a:rPr lang="ru-RU" sz="1200" dirty="0" err="1" smtClean="0"/>
                <a:t>стимульные</a:t>
              </a:r>
              <a:r>
                <a:rPr lang="ru-RU" sz="1200" dirty="0" smtClean="0"/>
                <a:t> и дидактические материалы, предоставлять четкие инструкции, необходимые подсказки и подкреплять формирующиеся у ребенка навыки; </a:t>
              </a:r>
            </a:p>
            <a:p>
              <a:pPr>
                <a:lnSpc>
                  <a:spcPct val="80000"/>
                </a:lnSpc>
              </a:pPr>
              <a:r>
                <a:rPr lang="ru-RU" sz="1200" dirty="0" smtClean="0"/>
                <a:t>• использовать </a:t>
              </a:r>
              <a:r>
                <a:rPr lang="ru-RU" sz="1200" dirty="0" err="1" smtClean="0"/>
                <a:t>проактивные</a:t>
              </a:r>
              <a:r>
                <a:rPr lang="ru-RU" sz="1200" dirty="0" smtClean="0"/>
                <a:t> и / или реактивные стратегии, направленные на предотвращение и / или прекращение нежелательного поведения; </a:t>
              </a:r>
            </a:p>
            <a:p>
              <a:pPr>
                <a:lnSpc>
                  <a:spcPct val="80000"/>
                </a:lnSpc>
              </a:pPr>
              <a:r>
                <a:rPr lang="ru-RU" sz="1200" dirty="0" smtClean="0"/>
                <a:t>• осуществлять сбор данных для оценки динамики в развитии ребенка и эффективности разработанной программы</a:t>
              </a:r>
              <a:endParaRPr lang="en-US" altLang="ru-RU" sz="1200" dirty="0"/>
            </a:p>
          </p:txBody>
        </p:sp>
      </p:grpSp>
      <p:sp>
        <p:nvSpPr>
          <p:cNvPr id="50" name="Заголовок 4"/>
          <p:cNvSpPr>
            <a:spLocks noGrp="1"/>
          </p:cNvSpPr>
          <p:nvPr>
            <p:ph type="title"/>
          </p:nvPr>
        </p:nvSpPr>
        <p:spPr>
          <a:xfrm>
            <a:off x="323528" y="188640"/>
            <a:ext cx="7776864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Компетенции, необходимые для работы с детьми с РАС в системе образования (А.В. Хаустов, 2020)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0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Участие СКФУ в подготовке кадров для помощи лицам с РАС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56376" y="0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Основные образовательные программы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525963"/>
          </a:xfrm>
        </p:spPr>
        <p:txBody>
          <a:bodyPr>
            <a:normAutofit fontScale="85000" lnSpcReduction="10000"/>
          </a:bodyPr>
          <a:lstStyle/>
          <a:p>
            <a:pPr marL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44.03.03 Специальное (дефектологическое) образование</a:t>
            </a:r>
          </a:p>
          <a:p>
            <a:pPr marL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2060"/>
                </a:solidFill>
                <a:latin typeface="Georgia" pitchFamily="18" charset="0"/>
              </a:rPr>
              <a:t>-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Логопедия</a:t>
            </a:r>
          </a:p>
          <a:p>
            <a:pPr marL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-Дошкольная дефектология</a:t>
            </a:r>
          </a:p>
          <a:p>
            <a:pPr marL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-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Образование  детей с ограниченными возможностями здоровья  (учитель-дефектолог)</a:t>
            </a:r>
            <a:endParaRPr lang="ru-RU" sz="20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44.03.05 Педагогическое образование (с двумя профилями подготовки)</a:t>
            </a:r>
          </a:p>
          <a:p>
            <a:pPr marL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Дошкольное образование и логопедия</a:t>
            </a:r>
          </a:p>
          <a:p>
            <a:pPr marL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rgbClr val="002060"/>
                </a:solidFill>
                <a:latin typeface="Georgia" pitchFamily="18" charset="0"/>
              </a:rPr>
              <a:t>44.04.03 </a:t>
            </a: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Специальное (дефектологическое) образование</a:t>
            </a:r>
            <a:endParaRPr lang="ru-RU" sz="20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177800" indent="-161925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Комплексная </a:t>
            </a:r>
            <a:r>
              <a:rPr lang="ru-RU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абилитация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детей раннего возраста с ограниченными возможностями здоровья</a:t>
            </a:r>
          </a:p>
          <a:p>
            <a:pPr marL="177800" indent="-161925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Нейродефектология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образовании</a:t>
            </a:r>
          </a:p>
          <a:p>
            <a:pPr marL="177800" indent="-161925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Психолого-педагогическая реабилитация лиц с ограниченными возможностями здоровья</a:t>
            </a:r>
          </a:p>
          <a:p>
            <a:pPr marL="177800" indent="-161925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Обучение и реабилитация детей с расстройствами </a:t>
            </a:r>
            <a:r>
              <a:rPr lang="ru-RU" sz="2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аутистического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спектра (сетевая)</a:t>
            </a:r>
          </a:p>
          <a:p>
            <a:pPr marL="177800" indent="-161925">
              <a:lnSpc>
                <a:spcPct val="110000"/>
              </a:lnSpc>
              <a:spcBef>
                <a:spcPts val="0"/>
              </a:spcBef>
              <a:buFontTx/>
              <a:buChar char="-"/>
            </a:pPr>
            <a:endParaRPr lang="ru-RU" sz="2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100" b="1" dirty="0" smtClean="0">
                <a:solidFill>
                  <a:srgbClr val="002060"/>
                </a:solidFill>
                <a:latin typeface="Georgia" pitchFamily="18" charset="0"/>
              </a:rPr>
              <a:t>Междисциплинарный курс «Основы инклюзивной культуры и коммуникации»</a:t>
            </a:r>
          </a:p>
          <a:p>
            <a:pPr>
              <a:buFontTx/>
              <a:buChar char="-"/>
            </a:pPr>
            <a:endParaRPr lang="ru-RU" sz="2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16632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7" y="1628800"/>
            <a:ext cx="8424935" cy="4525963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44.04.04 «Специальное (дефектологическое образование», направленность «Психолого-педагогическая помощь лицам с </a:t>
            </a:r>
            <a:r>
              <a:rPr lang="ru-RU" dirty="0" err="1" smtClean="0">
                <a:solidFill>
                  <a:srgbClr val="002060"/>
                </a:solidFill>
                <a:latin typeface="Georgia" pitchFamily="18" charset="0"/>
              </a:rPr>
              <a:t>аутистическими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 расстройствами»  реализуется с 2015 г. </a:t>
            </a:r>
          </a:p>
          <a:p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Подготовлено 92 выпускника, работающие в том числе, в Г(К)ОУ С(К)ОШ № 33 г.Ставрополя, МДОУ </a:t>
            </a:r>
            <a:r>
              <a:rPr lang="ru-RU" dirty="0" err="1" smtClean="0">
                <a:solidFill>
                  <a:srgbClr val="002060"/>
                </a:solidFill>
                <a:latin typeface="Georgia" pitchFamily="18" charset="0"/>
              </a:rPr>
              <a:t>д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/с № 29 г. Ставрополя,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ГБУ ДО </a:t>
            </a:r>
            <a:r>
              <a:rPr lang="ru-RU" dirty="0" err="1" smtClean="0">
                <a:solidFill>
                  <a:srgbClr val="002060"/>
                </a:solidFill>
                <a:latin typeface="Georgia" pitchFamily="18" charset="0"/>
              </a:rPr>
              <a:t>КЦРТДиЮ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и др.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16632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Дисциплины профессионального блока УП ОПОП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0000">
              <a:spcBef>
                <a:spcPts val="0"/>
              </a:spcBef>
            </a:pPr>
            <a:endParaRPr lang="ru-RU" sz="16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Лингвистические проблемы дефектологии 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Основы дефектологии и психолого-педагогической реабилитации 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Современные научные исследования </a:t>
            </a:r>
            <a:r>
              <a:rPr lang="ru-RU" sz="1600" dirty="0" err="1" smtClean="0">
                <a:solidFill>
                  <a:srgbClr val="002060"/>
                </a:solidFill>
                <a:latin typeface="Georgia" pitchFamily="18" charset="0"/>
              </a:rPr>
              <a:t>аутистических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расстройств Диагностика и мониторинг  развития лиц с расстройствами </a:t>
            </a:r>
            <a:r>
              <a:rPr lang="ru-RU" sz="1600" dirty="0" err="1" smtClean="0">
                <a:solidFill>
                  <a:srgbClr val="002060"/>
                </a:solidFill>
                <a:latin typeface="Georgia" pitchFamily="18" charset="0"/>
              </a:rPr>
              <a:t>аутистического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спектра 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Профориентация и профессиональная реабилитация лиц с </a:t>
            </a:r>
            <a:r>
              <a:rPr lang="ru-RU" sz="1600" dirty="0" err="1" smtClean="0">
                <a:solidFill>
                  <a:srgbClr val="002060"/>
                </a:solidFill>
                <a:latin typeface="Georgia" pitchFamily="18" charset="0"/>
              </a:rPr>
              <a:t>аутистическими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расстройствами 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Технологии коррекции поведения у лиц с </a:t>
            </a:r>
            <a:r>
              <a:rPr lang="ru-RU" sz="1600" dirty="0" err="1" smtClean="0">
                <a:solidFill>
                  <a:srgbClr val="002060"/>
                </a:solidFill>
                <a:latin typeface="Georgia" pitchFamily="18" charset="0"/>
              </a:rPr>
              <a:t>аутистическими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расстройствами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Развитие навыков социально-бытовой ориентировки лиц с </a:t>
            </a:r>
            <a:r>
              <a:rPr lang="ru-RU" sz="1600" dirty="0" err="1" smtClean="0">
                <a:solidFill>
                  <a:srgbClr val="002060"/>
                </a:solidFill>
                <a:latin typeface="Georgia" pitchFamily="18" charset="0"/>
              </a:rPr>
              <a:t>аутистическими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расстройствами 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Проектирование адаптированных образовательных программ для лиц с </a:t>
            </a:r>
            <a:r>
              <a:rPr lang="ru-RU" sz="1600" dirty="0" err="1" smtClean="0">
                <a:solidFill>
                  <a:srgbClr val="002060"/>
                </a:solidFill>
                <a:latin typeface="Georgia" pitchFamily="18" charset="0"/>
              </a:rPr>
              <a:t>аутистическими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расстройствами 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Развитие навыков речи и коммуникации у детей и подростков с </a:t>
            </a:r>
            <a:r>
              <a:rPr lang="ru-RU" sz="1600" dirty="0" err="1" smtClean="0">
                <a:solidFill>
                  <a:srgbClr val="002060"/>
                </a:solidFill>
                <a:latin typeface="Georgia" pitchFamily="18" charset="0"/>
              </a:rPr>
              <a:t>аутистическими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расстройствами 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Психолого-педагогическое сопровождение социализации лиц с </a:t>
            </a:r>
            <a:r>
              <a:rPr lang="ru-RU" sz="1600" dirty="0" err="1" smtClean="0">
                <a:solidFill>
                  <a:srgbClr val="002060"/>
                </a:solidFill>
                <a:latin typeface="Georgia" pitchFamily="18" charset="0"/>
              </a:rPr>
              <a:t>аутистическими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расстройствами </a:t>
            </a:r>
          </a:p>
          <a:p>
            <a:pPr marL="360000"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Georgia" pitchFamily="18" charset="0"/>
              </a:rPr>
              <a:t>Дисциплины (модули) по выбору Б1.В.ДВ.1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Организация работы с семьей ребенка с </a:t>
            </a:r>
            <a:r>
              <a:rPr lang="ru-RU" sz="1600" dirty="0" err="1" smtClean="0">
                <a:solidFill>
                  <a:srgbClr val="002060"/>
                </a:solidFill>
                <a:latin typeface="Georgia" pitchFamily="18" charset="0"/>
              </a:rPr>
              <a:t>аутистическими</a:t>
            </a: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 расстройствами </a:t>
            </a:r>
          </a:p>
          <a:p>
            <a:pPr marL="360000">
              <a:spcBef>
                <a:spcPts val="0"/>
              </a:spcBef>
            </a:pPr>
            <a:r>
              <a:rPr lang="ru-RU" sz="1600" dirty="0" smtClean="0">
                <a:solidFill>
                  <a:srgbClr val="002060"/>
                </a:solidFill>
                <a:latin typeface="Georgia" pitchFamily="18" charset="0"/>
              </a:rPr>
              <a:t>Организация работы междисциплинарной команды специалистов</a:t>
            </a:r>
            <a:endParaRPr lang="ru-RU" sz="1600" dirty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88640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Georgia" pitchFamily="18" charset="0"/>
              </a:rPr>
              <a:t>Реализация программ ДПО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Специальное (дефектологическое) образование (Логопедия)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Специальное (дефектологическое) образование (Олигофренопедагогика)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Специальное (дефектологическое) образование (Педагогика и психология инклюзивного образования)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Специальное (дефектологическое) образование (Сурдопедагогика)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Специальное (дефектологическое) образование (Тифлопедагогика)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Специальное (дефектологическое) образование (Дошкольная дефектология)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Специальное (дефектологическое) образование (</a:t>
            </a:r>
            <a:r>
              <a:rPr lang="ru-RU" dirty="0" err="1" smtClean="0">
                <a:solidFill>
                  <a:srgbClr val="002060"/>
                </a:solidFill>
                <a:latin typeface="Georgia" pitchFamily="18" charset="0"/>
              </a:rPr>
              <a:t>Тифлосурдоперевод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Специальное (дефектологическое) образование (</a:t>
            </a:r>
            <a:r>
              <a:rPr lang="ru-RU" dirty="0" err="1" smtClean="0">
                <a:solidFill>
                  <a:srgbClr val="002060"/>
                </a:solidFill>
                <a:latin typeface="Georgia" pitchFamily="18" charset="0"/>
              </a:rPr>
              <a:t>Тьютор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 в образовании)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Детский аутизм и расстройства </a:t>
            </a:r>
            <a:r>
              <a:rPr lang="ru-RU" b="1" dirty="0" err="1" smtClean="0">
                <a:solidFill>
                  <a:srgbClr val="002060"/>
                </a:solidFill>
                <a:latin typeface="Georgia" pitchFamily="18" charset="0"/>
              </a:rPr>
              <a:t>аутистического</a:t>
            </a:r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 спектра РАС): диагностика и коррекционная помощь</a:t>
            </a:r>
            <a:endParaRPr lang="ru-RU" dirty="0" smtClean="0">
              <a:solidFill>
                <a:srgbClr val="002060"/>
              </a:solidFill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88640"/>
            <a:ext cx="1187624" cy="829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814</Words>
  <Application>Microsoft Office PowerPoint</Application>
  <PresentationFormat>Экран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Подготовка кадров в области образования и реабилитации детей с РАС: аспекты сетевого взаимодействия</vt:lpstr>
      <vt:lpstr>Проблемы проектирования ОПОП и  ДПО в области кадрового обеспечения системы помощи лицам с РАС </vt:lpstr>
      <vt:lpstr>Трудности подготовки кадров на уровне магистратуры (А.В. Хаустов)</vt:lpstr>
      <vt:lpstr>Компетенции, необходимые для работы с детьми с РАС в системе образования (А.В. Хаустов, 2020)</vt:lpstr>
      <vt:lpstr>Участие СКФУ в подготовке кадров для помощи лицам с РАС</vt:lpstr>
      <vt:lpstr>Основные образовательные программы</vt:lpstr>
      <vt:lpstr>Слайд 7</vt:lpstr>
      <vt:lpstr>Дисциплины профессионального блока УП ОПОП</vt:lpstr>
      <vt:lpstr>Реализация программ ДПО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кадров в области образования и реабилитации детей с РАС: аспекты сетевого взаимодействия</dc:title>
  <dc:creator>Galya</dc:creator>
  <cp:lastModifiedBy>Galya</cp:lastModifiedBy>
  <cp:revision>32</cp:revision>
  <dcterms:created xsi:type="dcterms:W3CDTF">2022-04-23T10:21:24Z</dcterms:created>
  <dcterms:modified xsi:type="dcterms:W3CDTF">2022-04-27T05:22:58Z</dcterms:modified>
</cp:coreProperties>
</file>