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71" r:id="rId4"/>
    <p:sldId id="26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59" r:id="rId14"/>
    <p:sldId id="277" r:id="rId15"/>
    <p:sldId id="276" r:id="rId16"/>
    <p:sldId id="278" r:id="rId17"/>
    <p:sldId id="279" r:id="rId18"/>
    <p:sldId id="272" r:id="rId19"/>
    <p:sldId id="273" r:id="rId20"/>
    <p:sldId id="274" r:id="rId21"/>
    <p:sldId id="275" r:id="rId22"/>
    <p:sldId id="267" r:id="rId2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8"/>
  </p:normalViewPr>
  <p:slideViewPr>
    <p:cSldViewPr>
      <p:cViewPr varScale="1">
        <p:scale>
          <a:sx n="145" d="100"/>
          <a:sy n="145" d="100"/>
        </p:scale>
        <p:origin x="6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DE624-E558-F445-94A9-B67CEEB4FE3B}" type="doc">
      <dgm:prSet loTypeId="urn:microsoft.com/office/officeart/2005/8/layout/process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5D707-E9DC-E74B-A8AD-C33E2DA45D20}">
      <dgm:prSet/>
      <dgm:spPr>
        <a:solidFill>
          <a:srgbClr val="FFC000"/>
        </a:solidFill>
      </dgm:spPr>
      <dgm:t>
        <a:bodyPr/>
        <a:lstStyle/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 траектория профессиональной ориентации</a:t>
          </a:r>
        </a:p>
      </dgm:t>
    </dgm:pt>
    <dgm:pt modelId="{D2619AC7-F20F-ED4D-B49D-C71A8335D60F}" type="parTrans" cxnId="{BEF39040-B921-7448-906E-0D5923A0249C}">
      <dgm:prSet/>
      <dgm:spPr/>
      <dgm:t>
        <a:bodyPr/>
        <a:lstStyle/>
        <a:p>
          <a:endParaRPr lang="ru-RU"/>
        </a:p>
      </dgm:t>
    </dgm:pt>
    <dgm:pt modelId="{006A181F-085A-8C41-9A58-9CBF788EB27F}" type="sibTrans" cxnId="{BEF39040-B921-7448-906E-0D5923A0249C}">
      <dgm:prSet/>
      <dgm:spPr/>
      <dgm:t>
        <a:bodyPr/>
        <a:lstStyle/>
        <a:p>
          <a:endParaRPr lang="ru-RU"/>
        </a:p>
      </dgm:t>
    </dgm:pt>
    <dgm:pt modelId="{B22BB0EA-C8A9-2649-A168-B27C0E6C06CE}">
      <dgm:prSet/>
      <dgm:spPr>
        <a:solidFill>
          <a:srgbClr val="FFC000"/>
        </a:solidFill>
      </dgm:spPr>
      <dgm:t>
        <a:bodyPr/>
        <a:lstStyle/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Осознанный выбор будущей профессии</a:t>
          </a:r>
        </a:p>
      </dgm:t>
    </dgm:pt>
    <dgm:pt modelId="{8FBC2601-3C8B-944C-8AFA-74C1857C54A9}" type="parTrans" cxnId="{12D2EB0C-2955-C548-AD5D-B0FF83844BE6}">
      <dgm:prSet/>
      <dgm:spPr/>
      <dgm:t>
        <a:bodyPr/>
        <a:lstStyle/>
        <a:p>
          <a:endParaRPr lang="ru-RU"/>
        </a:p>
      </dgm:t>
    </dgm:pt>
    <dgm:pt modelId="{53EFE605-7E37-E846-AABB-5D6C961056F7}" type="sibTrans" cxnId="{12D2EB0C-2955-C548-AD5D-B0FF83844BE6}">
      <dgm:prSet/>
      <dgm:spPr/>
      <dgm:t>
        <a:bodyPr/>
        <a:lstStyle/>
        <a:p>
          <a:endParaRPr lang="ru-RU"/>
        </a:p>
      </dgm:t>
    </dgm:pt>
    <dgm:pt modelId="{DBEF0163-1A8C-B24D-8B45-85D064E5B134}">
      <dgm:prSet/>
      <dgm:spPr>
        <a:solidFill>
          <a:srgbClr val="FFC000"/>
        </a:solidFill>
      </dgm:spPr>
      <dgm:t>
        <a:bodyPr/>
        <a:lstStyle/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в вуз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92C91-92C1-4346-9EE2-B97B19F587A9}" type="parTrans" cxnId="{77D1646E-0D14-4146-AB01-82F47E164E92}">
      <dgm:prSet/>
      <dgm:spPr/>
      <dgm:t>
        <a:bodyPr/>
        <a:lstStyle/>
        <a:p>
          <a:endParaRPr lang="ru-RU"/>
        </a:p>
      </dgm:t>
    </dgm:pt>
    <dgm:pt modelId="{CD372DFF-D5AC-4A4E-BF2C-16008F31DB53}" type="sibTrans" cxnId="{77D1646E-0D14-4146-AB01-82F47E164E92}">
      <dgm:prSet/>
      <dgm:spPr/>
      <dgm:t>
        <a:bodyPr/>
        <a:lstStyle/>
        <a:p>
          <a:endParaRPr lang="ru-RU"/>
        </a:p>
      </dgm:t>
    </dgm:pt>
    <dgm:pt modelId="{0C5498A8-B92C-9A4D-888B-B8FCA5D96209}" type="pres">
      <dgm:prSet presAssocID="{6DADE624-E558-F445-94A9-B67CEEB4FE3B}" presName="Name0" presStyleCnt="0">
        <dgm:presLayoutVars>
          <dgm:dir/>
          <dgm:resizeHandles val="exact"/>
        </dgm:presLayoutVars>
      </dgm:prSet>
      <dgm:spPr/>
    </dgm:pt>
    <dgm:pt modelId="{1D003100-90D0-5041-B606-83F9C7B17853}" type="pres">
      <dgm:prSet presAssocID="{8445D707-E9DC-E74B-A8AD-C33E2DA45D20}" presName="node" presStyleLbl="node1" presStyleIdx="0" presStyleCnt="3">
        <dgm:presLayoutVars>
          <dgm:bulletEnabled val="1"/>
        </dgm:presLayoutVars>
      </dgm:prSet>
      <dgm:spPr/>
    </dgm:pt>
    <dgm:pt modelId="{0C601E99-1010-E341-B20B-DA9E21D2D1B4}" type="pres">
      <dgm:prSet presAssocID="{006A181F-085A-8C41-9A58-9CBF788EB27F}" presName="sibTrans" presStyleLbl="sibTrans2D1" presStyleIdx="0" presStyleCnt="2"/>
      <dgm:spPr/>
    </dgm:pt>
    <dgm:pt modelId="{3AEFBE85-F3A1-784D-9D39-A420A307CF26}" type="pres">
      <dgm:prSet presAssocID="{006A181F-085A-8C41-9A58-9CBF788EB27F}" presName="connectorText" presStyleLbl="sibTrans2D1" presStyleIdx="0" presStyleCnt="2"/>
      <dgm:spPr/>
    </dgm:pt>
    <dgm:pt modelId="{E6D8B58A-8661-6A4B-A3A1-AC06E1DDEDA5}" type="pres">
      <dgm:prSet presAssocID="{B22BB0EA-C8A9-2649-A168-B27C0E6C06CE}" presName="node" presStyleLbl="node1" presStyleIdx="1" presStyleCnt="3">
        <dgm:presLayoutVars>
          <dgm:bulletEnabled val="1"/>
        </dgm:presLayoutVars>
      </dgm:prSet>
      <dgm:spPr/>
    </dgm:pt>
    <dgm:pt modelId="{D31069D8-C761-224B-A029-2362D9973F03}" type="pres">
      <dgm:prSet presAssocID="{53EFE605-7E37-E846-AABB-5D6C961056F7}" presName="sibTrans" presStyleLbl="sibTrans2D1" presStyleIdx="1" presStyleCnt="2"/>
      <dgm:spPr/>
    </dgm:pt>
    <dgm:pt modelId="{CAD46E1D-3D0C-6349-A055-D5711235C950}" type="pres">
      <dgm:prSet presAssocID="{53EFE605-7E37-E846-AABB-5D6C961056F7}" presName="connectorText" presStyleLbl="sibTrans2D1" presStyleIdx="1" presStyleCnt="2"/>
      <dgm:spPr/>
    </dgm:pt>
    <dgm:pt modelId="{6336DE22-BD01-BF43-9BB4-8D70C50AD49A}" type="pres">
      <dgm:prSet presAssocID="{DBEF0163-1A8C-B24D-8B45-85D064E5B134}" presName="node" presStyleLbl="node1" presStyleIdx="2" presStyleCnt="3">
        <dgm:presLayoutVars>
          <dgm:bulletEnabled val="1"/>
        </dgm:presLayoutVars>
      </dgm:prSet>
      <dgm:spPr/>
    </dgm:pt>
  </dgm:ptLst>
  <dgm:cxnLst>
    <dgm:cxn modelId="{12D2EB0C-2955-C548-AD5D-B0FF83844BE6}" srcId="{6DADE624-E558-F445-94A9-B67CEEB4FE3B}" destId="{B22BB0EA-C8A9-2649-A168-B27C0E6C06CE}" srcOrd="1" destOrd="0" parTransId="{8FBC2601-3C8B-944C-8AFA-74C1857C54A9}" sibTransId="{53EFE605-7E37-E846-AABB-5D6C961056F7}"/>
    <dgm:cxn modelId="{BEF39040-B921-7448-906E-0D5923A0249C}" srcId="{6DADE624-E558-F445-94A9-B67CEEB4FE3B}" destId="{8445D707-E9DC-E74B-A8AD-C33E2DA45D20}" srcOrd="0" destOrd="0" parTransId="{D2619AC7-F20F-ED4D-B49D-C71A8335D60F}" sibTransId="{006A181F-085A-8C41-9A58-9CBF788EB27F}"/>
    <dgm:cxn modelId="{61B2CC53-E752-1949-B182-21AF3D52DEC3}" type="presOf" srcId="{DBEF0163-1A8C-B24D-8B45-85D064E5B134}" destId="{6336DE22-BD01-BF43-9BB4-8D70C50AD49A}" srcOrd="0" destOrd="0" presId="urn:microsoft.com/office/officeart/2005/8/layout/process1"/>
    <dgm:cxn modelId="{9B1B0B6E-47C8-0F4E-95DC-18D13899287D}" type="presOf" srcId="{53EFE605-7E37-E846-AABB-5D6C961056F7}" destId="{D31069D8-C761-224B-A029-2362D9973F03}" srcOrd="0" destOrd="0" presId="urn:microsoft.com/office/officeart/2005/8/layout/process1"/>
    <dgm:cxn modelId="{77D1646E-0D14-4146-AB01-82F47E164E92}" srcId="{6DADE624-E558-F445-94A9-B67CEEB4FE3B}" destId="{DBEF0163-1A8C-B24D-8B45-85D064E5B134}" srcOrd="2" destOrd="0" parTransId="{6F692C91-92C1-4346-9EE2-B97B19F587A9}" sibTransId="{CD372DFF-D5AC-4A4E-BF2C-16008F31DB53}"/>
    <dgm:cxn modelId="{228B1979-10CC-C343-B54E-843D424C8E5C}" type="presOf" srcId="{006A181F-085A-8C41-9A58-9CBF788EB27F}" destId="{0C601E99-1010-E341-B20B-DA9E21D2D1B4}" srcOrd="0" destOrd="0" presId="urn:microsoft.com/office/officeart/2005/8/layout/process1"/>
    <dgm:cxn modelId="{7D559B98-420A-1A45-AA5C-E72623930FAF}" type="presOf" srcId="{8445D707-E9DC-E74B-A8AD-C33E2DA45D20}" destId="{1D003100-90D0-5041-B606-83F9C7B17853}" srcOrd="0" destOrd="0" presId="urn:microsoft.com/office/officeart/2005/8/layout/process1"/>
    <dgm:cxn modelId="{95F6E6B4-766B-E146-90E8-E9EC7153B085}" type="presOf" srcId="{6DADE624-E558-F445-94A9-B67CEEB4FE3B}" destId="{0C5498A8-B92C-9A4D-888B-B8FCA5D96209}" srcOrd="0" destOrd="0" presId="urn:microsoft.com/office/officeart/2005/8/layout/process1"/>
    <dgm:cxn modelId="{7A7B4CCD-DDC6-D948-B8FE-B9035EDD03A1}" type="presOf" srcId="{006A181F-085A-8C41-9A58-9CBF788EB27F}" destId="{3AEFBE85-F3A1-784D-9D39-A420A307CF26}" srcOrd="1" destOrd="0" presId="urn:microsoft.com/office/officeart/2005/8/layout/process1"/>
    <dgm:cxn modelId="{AE807DEB-1FF2-F740-BD7D-977D21DD1CED}" type="presOf" srcId="{53EFE605-7E37-E846-AABB-5D6C961056F7}" destId="{CAD46E1D-3D0C-6349-A055-D5711235C950}" srcOrd="1" destOrd="0" presId="urn:microsoft.com/office/officeart/2005/8/layout/process1"/>
    <dgm:cxn modelId="{4F9814EC-5251-AB47-892A-8CC4738A267B}" type="presOf" srcId="{B22BB0EA-C8A9-2649-A168-B27C0E6C06CE}" destId="{E6D8B58A-8661-6A4B-A3A1-AC06E1DDEDA5}" srcOrd="0" destOrd="0" presId="urn:microsoft.com/office/officeart/2005/8/layout/process1"/>
    <dgm:cxn modelId="{4540FB18-3CC7-9949-AEED-03F0722A4D2E}" type="presParOf" srcId="{0C5498A8-B92C-9A4D-888B-B8FCA5D96209}" destId="{1D003100-90D0-5041-B606-83F9C7B17853}" srcOrd="0" destOrd="0" presId="urn:microsoft.com/office/officeart/2005/8/layout/process1"/>
    <dgm:cxn modelId="{696EB549-4F5F-B540-A478-3BD7C26A71A1}" type="presParOf" srcId="{0C5498A8-B92C-9A4D-888B-B8FCA5D96209}" destId="{0C601E99-1010-E341-B20B-DA9E21D2D1B4}" srcOrd="1" destOrd="0" presId="urn:microsoft.com/office/officeart/2005/8/layout/process1"/>
    <dgm:cxn modelId="{8255F85F-2A1E-0F48-9DB0-D87749799F5E}" type="presParOf" srcId="{0C601E99-1010-E341-B20B-DA9E21D2D1B4}" destId="{3AEFBE85-F3A1-784D-9D39-A420A307CF26}" srcOrd="0" destOrd="0" presId="urn:microsoft.com/office/officeart/2005/8/layout/process1"/>
    <dgm:cxn modelId="{586E80B5-21B0-E547-B0AF-A8F9B2A75868}" type="presParOf" srcId="{0C5498A8-B92C-9A4D-888B-B8FCA5D96209}" destId="{E6D8B58A-8661-6A4B-A3A1-AC06E1DDEDA5}" srcOrd="2" destOrd="0" presId="urn:microsoft.com/office/officeart/2005/8/layout/process1"/>
    <dgm:cxn modelId="{140EC304-7DB3-E14B-848C-059BB4835510}" type="presParOf" srcId="{0C5498A8-B92C-9A4D-888B-B8FCA5D96209}" destId="{D31069D8-C761-224B-A029-2362D9973F03}" srcOrd="3" destOrd="0" presId="urn:microsoft.com/office/officeart/2005/8/layout/process1"/>
    <dgm:cxn modelId="{A1AEEB79-55B4-964E-9C24-1776F095646B}" type="presParOf" srcId="{D31069D8-C761-224B-A029-2362D9973F03}" destId="{CAD46E1D-3D0C-6349-A055-D5711235C950}" srcOrd="0" destOrd="0" presId="urn:microsoft.com/office/officeart/2005/8/layout/process1"/>
    <dgm:cxn modelId="{D91550C8-25BB-0247-AEB9-0D8C470858A4}" type="presParOf" srcId="{0C5498A8-B92C-9A4D-888B-B8FCA5D96209}" destId="{6336DE22-BD01-BF43-9BB4-8D70C50AD4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03100-90D0-5041-B606-83F9C7B17853}">
      <dsp:nvSpPr>
        <dsp:cNvPr id="0" name=""/>
        <dsp:cNvSpPr/>
      </dsp:nvSpPr>
      <dsp:spPr>
        <a:xfrm>
          <a:off x="6697" y="1049685"/>
          <a:ext cx="2001738" cy="12010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 траектория профессиональной ориентации</a:t>
          </a:r>
        </a:p>
      </dsp:txBody>
      <dsp:txXfrm>
        <a:off x="41874" y="1084862"/>
        <a:ext cx="1931384" cy="1130688"/>
      </dsp:txXfrm>
    </dsp:sp>
    <dsp:sp modelId="{0C601E99-1010-E341-B20B-DA9E21D2D1B4}">
      <dsp:nvSpPr>
        <dsp:cNvPr id="0" name=""/>
        <dsp:cNvSpPr/>
      </dsp:nvSpPr>
      <dsp:spPr>
        <a:xfrm>
          <a:off x="2208609" y="1401990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208609" y="1501276"/>
        <a:ext cx="297058" cy="297859"/>
      </dsp:txXfrm>
    </dsp:sp>
    <dsp:sp modelId="{E6D8B58A-8661-6A4B-A3A1-AC06E1DDEDA5}">
      <dsp:nvSpPr>
        <dsp:cNvPr id="0" name=""/>
        <dsp:cNvSpPr/>
      </dsp:nvSpPr>
      <dsp:spPr>
        <a:xfrm>
          <a:off x="2809130" y="1049685"/>
          <a:ext cx="2001738" cy="12010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Осознанный выбор будущей профессии</a:t>
          </a:r>
        </a:p>
      </dsp:txBody>
      <dsp:txXfrm>
        <a:off x="2844307" y="1084862"/>
        <a:ext cx="1931384" cy="1130688"/>
      </dsp:txXfrm>
    </dsp:sp>
    <dsp:sp modelId="{D31069D8-C761-224B-A029-2362D9973F03}">
      <dsp:nvSpPr>
        <dsp:cNvPr id="0" name=""/>
        <dsp:cNvSpPr/>
      </dsp:nvSpPr>
      <dsp:spPr>
        <a:xfrm>
          <a:off x="5011042" y="1401990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5011042" y="1501276"/>
        <a:ext cx="297058" cy="297859"/>
      </dsp:txXfrm>
    </dsp:sp>
    <dsp:sp modelId="{6336DE22-BD01-BF43-9BB4-8D70C50AD49A}">
      <dsp:nvSpPr>
        <dsp:cNvPr id="0" name=""/>
        <dsp:cNvSpPr/>
      </dsp:nvSpPr>
      <dsp:spPr>
        <a:xfrm>
          <a:off x="5611564" y="1049685"/>
          <a:ext cx="2001738" cy="12010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в вуз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6741" y="1084862"/>
        <a:ext cx="1931384" cy="113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83464"/>
            <a:ext cx="6955790" cy="274320"/>
          </a:xfrm>
          <a:custGeom>
            <a:avLst/>
            <a:gdLst/>
            <a:ahLst/>
            <a:cxnLst/>
            <a:rect l="l" t="t" r="r" b="b"/>
            <a:pathLst>
              <a:path w="6955790" h="274320">
                <a:moveTo>
                  <a:pt x="6955535" y="0"/>
                </a:moveTo>
                <a:lnTo>
                  <a:pt x="0" y="0"/>
                </a:lnTo>
                <a:lnTo>
                  <a:pt x="0" y="274320"/>
                </a:lnTo>
                <a:lnTo>
                  <a:pt x="6955535" y="274320"/>
                </a:lnTo>
                <a:lnTo>
                  <a:pt x="6955535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7604" y="77723"/>
            <a:ext cx="1191768" cy="685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075676" y="283463"/>
            <a:ext cx="1068705" cy="274320"/>
          </a:xfrm>
          <a:custGeom>
            <a:avLst/>
            <a:gdLst/>
            <a:ahLst/>
            <a:cxnLst/>
            <a:rect l="l" t="t" r="r" b="b"/>
            <a:pathLst>
              <a:path w="1068704" h="274320">
                <a:moveTo>
                  <a:pt x="1068324" y="0"/>
                </a:moveTo>
                <a:lnTo>
                  <a:pt x="0" y="0"/>
                </a:lnTo>
                <a:lnTo>
                  <a:pt x="0" y="274320"/>
                </a:lnTo>
                <a:lnTo>
                  <a:pt x="1068324" y="274320"/>
                </a:lnTo>
                <a:lnTo>
                  <a:pt x="1068324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515611"/>
            <a:ext cx="9143999" cy="6278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68909"/>
            <a:ext cx="3206750" cy="410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08100"/>
            <a:chOff x="0" y="0"/>
            <a:chExt cx="9144000" cy="1308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3075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0241" y="206631"/>
              <a:ext cx="1613856" cy="92455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6920" y="4250435"/>
            <a:ext cx="9087485" cy="893444"/>
            <a:chOff x="56920" y="4250435"/>
            <a:chExt cx="9087485" cy="89344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0" y="4267199"/>
              <a:ext cx="4679139" cy="876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6764" y="4250435"/>
              <a:ext cx="4367235" cy="88544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3504" y="275843"/>
            <a:ext cx="818388" cy="8610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8148" y="268224"/>
            <a:ext cx="804672" cy="7543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81244" y="406908"/>
            <a:ext cx="850391" cy="562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908564-5D53-434F-A478-05CCBED229F9}"/>
              </a:ext>
            </a:extLst>
          </p:cNvPr>
          <p:cNvSpPr txBox="1"/>
          <p:nvPr/>
        </p:nvSpPr>
        <p:spPr>
          <a:xfrm>
            <a:off x="762000" y="1290827"/>
            <a:ext cx="7543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МЕТОДИЧЕСКИЕ РЕКОМЕНДАЦИИ</a:t>
            </a:r>
            <a:b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реализации комплекса мер, направленных на поступление лиц с инвалидностью на места, финансируемые за счет бюджетных ассигнований </a:t>
            </a:r>
          </a:p>
          <a:p>
            <a:pPr algn="ctr"/>
            <a:b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Прилепко Юлия Владимировна,</a:t>
            </a:r>
            <a:b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главный специалист РУМЦ СКФУ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308" y="285750"/>
            <a:ext cx="66587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4 этап проектирования индивидуальных траекторий профессиональной ориентации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66C3ED5-92EE-2E4A-9054-7314E7A108A1}"/>
              </a:ext>
            </a:extLst>
          </p:cNvPr>
          <p:cNvGrpSpPr/>
          <p:nvPr/>
        </p:nvGrpSpPr>
        <p:grpSpPr>
          <a:xfrm>
            <a:off x="76199" y="955960"/>
            <a:ext cx="8912469" cy="3657768"/>
            <a:chOff x="-170108" y="1632338"/>
            <a:chExt cx="12259243" cy="7422755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1FFCE99-51B3-064F-96A0-F0842B08F47E}"/>
                </a:ext>
              </a:extLst>
            </p:cNvPr>
            <p:cNvSpPr/>
            <p:nvPr/>
          </p:nvSpPr>
          <p:spPr>
            <a:xfrm>
              <a:off x="5598712" y="4651838"/>
              <a:ext cx="6490423" cy="3997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Результат: </a:t>
              </a:r>
            </a:p>
            <a:p>
              <a:pPr algn="just"/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осмысленное </a:t>
              </a:r>
              <a:r>
                <a:rPr lang="ru-RU" sz="135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профсамоопределение</a:t>
              </a:r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; </a:t>
              </a:r>
            </a:p>
            <a:p>
              <a:pPr marL="285750" indent="-285750" algn="just">
                <a:buFontTx/>
                <a:buChar char="-"/>
              </a:pPr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выбор подходящей профессии с учетом нозологии; </a:t>
              </a:r>
            </a:p>
            <a:p>
              <a:pPr marL="285750" indent="-285750" algn="just">
                <a:buFontTx/>
                <a:buChar char="-"/>
              </a:pPr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оптант сосредоточен на развитии качеств, необходимых ему в профессии (деятельности); </a:t>
              </a:r>
            </a:p>
            <a:p>
              <a:pPr algn="just"/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учеба ради получения знаний, а не диплома; </a:t>
              </a:r>
            </a:p>
            <a:p>
              <a:pPr algn="just"/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активная практическая деятельность в сфере своих профессиональных интересов (профессиональные пробы в конкурсах, на практике и т.д.)</a:t>
              </a:r>
              <a:endPara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EB6006E-615B-FA49-8CAA-225538CC6E00}"/>
                </a:ext>
              </a:extLst>
            </p:cNvPr>
            <p:cNvSpPr/>
            <p:nvPr/>
          </p:nvSpPr>
          <p:spPr>
            <a:xfrm>
              <a:off x="-170108" y="4651840"/>
              <a:ext cx="5768819" cy="4403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Инструменты: </a:t>
              </a:r>
            </a:p>
            <a:p>
              <a:pPr lvl="0" rtl="0"/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профессиональные пробы;</a:t>
              </a:r>
            </a:p>
            <a:p>
              <a:pPr algn="just"/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целенаправленное получение знаний, навыков и компетенций будущей трудовой деятельности; </a:t>
              </a:r>
              <a:endPara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обучить соотносить требования, предъявляемые профессией, с индивидуальными качествами; </a:t>
              </a:r>
              <a:endParaRPr lang="ru-RU" sz="13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sz="13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обучить анализировать личностные возможности и способности, путем формирования потребности в осознании и оценке качеств и возможностей своей личности</a:t>
              </a:r>
              <a:r>
                <a:rPr lang="ru-RU" sz="1350" dirty="0">
                  <a:effectLst/>
                </a:rPr>
                <a:t> </a:t>
              </a:r>
              <a:endParaRPr lang="ru-RU" sz="135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92F644D-2A3C-984B-A850-B9320B226352}"/>
                </a:ext>
              </a:extLst>
            </p:cNvPr>
            <p:cNvSpPr/>
            <p:nvPr/>
          </p:nvSpPr>
          <p:spPr>
            <a:xfrm>
              <a:off x="3183950" y="1751905"/>
              <a:ext cx="5781339" cy="2779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1" u="sng" dirty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Комплексное сопровождение профессионального самоопределения</a:t>
              </a:r>
            </a:p>
            <a:p>
              <a:pPr lvl="0" algn="ctr" rtl="0"/>
              <a:endParaRPr lang="ru-RU" sz="1100" b="1" i="1" u="sng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lvl="0" algn="ctr" rtl="0"/>
              <a:r>
                <a:rPr lang="ru-RU" sz="14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Цель этапа: </a:t>
              </a:r>
            </a:p>
            <a:p>
              <a:pPr algn="ctr"/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поддержать или скорректировать выбранное </a:t>
              </a:r>
              <a:r>
                <a:rPr lang="ru-RU" sz="1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профнамерение</a:t>
              </a: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B3CE251-4D30-CF4E-BF1B-549547082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760" y="1957061"/>
              <a:ext cx="3161363" cy="289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3FADC67C-8FB9-674F-BC5A-C8FCBC46D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047" y="1632338"/>
              <a:ext cx="2860429" cy="281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40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308" y="285750"/>
            <a:ext cx="65825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5 этап проектирования индивидуальных траекторий профессиональной ориентации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A726BA2-61CA-2944-8523-756CC67D7145}"/>
              </a:ext>
            </a:extLst>
          </p:cNvPr>
          <p:cNvGrpSpPr/>
          <p:nvPr/>
        </p:nvGrpSpPr>
        <p:grpSpPr>
          <a:xfrm>
            <a:off x="152400" y="911556"/>
            <a:ext cx="8839200" cy="3245459"/>
            <a:chOff x="316352" y="1623156"/>
            <a:chExt cx="11968908" cy="365324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6EB5068-3C6D-F047-A78B-D0738A543931}"/>
                </a:ext>
              </a:extLst>
            </p:cNvPr>
            <p:cNvSpPr/>
            <p:nvPr/>
          </p:nvSpPr>
          <p:spPr>
            <a:xfrm>
              <a:off x="7019100" y="4078746"/>
              <a:ext cx="5266160" cy="1073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Результат: </a:t>
              </a:r>
            </a:p>
            <a:p>
              <a:pPr algn="just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абитуриент поступил ВУЗ для получения выбранной профессии</a:t>
              </a:r>
              <a:r>
                <a:rPr lang="ru-RU" dirty="0">
                  <a:effectLst/>
                </a:rPr>
                <a:t> </a:t>
              </a:r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8C3725D-258D-AD48-9953-3AF530C7FA47}"/>
                </a:ext>
              </a:extLst>
            </p:cNvPr>
            <p:cNvSpPr/>
            <p:nvPr/>
          </p:nvSpPr>
          <p:spPr>
            <a:xfrm>
              <a:off x="316352" y="4202411"/>
              <a:ext cx="5266158" cy="1073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Инструменты: </a:t>
              </a:r>
            </a:p>
            <a:p>
              <a:pPr lvl="0" rtl="0"/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Мониторинг результатов приемной кампании</a:t>
              </a:r>
              <a:endParaRPr lang="ru-RU" sz="16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F64D209-8544-B14C-92F0-068B466D32B5}"/>
                </a:ext>
              </a:extLst>
            </p:cNvPr>
            <p:cNvSpPr/>
            <p:nvPr/>
          </p:nvSpPr>
          <p:spPr>
            <a:xfrm>
              <a:off x="3309264" y="1690688"/>
              <a:ext cx="5266158" cy="2078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Заключительный</a:t>
              </a:r>
            </a:p>
            <a:p>
              <a:pPr lvl="0" algn="ctr" rtl="0"/>
              <a:endParaRPr lang="ru-RU" sz="1600" b="1" i="1" u="sng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lvl="0" algn="ctr" rtl="0"/>
              <a:r>
                <a:rPr lang="ru-RU" sz="16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Цель этапа: </a:t>
              </a:r>
            </a:p>
            <a:p>
              <a:pPr algn="just"/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оценка результатов </a:t>
              </a:r>
              <a:r>
                <a:rPr lang="ru-RU" sz="16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профориентационной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работы путем</a:t>
              </a:r>
              <a:r>
                <a:rPr lang="ru-RU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уточнения выбора и перепроверки гипотезы о профессиональном выборе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A5C681EA-D6C3-4B4A-8DDD-282735C4D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673" y="1623156"/>
              <a:ext cx="2992227" cy="223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6">
            <a:extLst>
              <a:ext uri="{FF2B5EF4-FFF2-40B4-BE49-F238E27FC236}">
                <a16:creationId xmlns:a16="http://schemas.microsoft.com/office/drawing/2014/main" id="{52C8A4F2-1736-134D-B53F-BF85CE36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7" y="1164826"/>
            <a:ext cx="2179279" cy="17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6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308" y="285750"/>
            <a:ext cx="35345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Ожидаемый результат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7B2DA489-1C31-404A-BCBF-CD7421C44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164056"/>
              </p:ext>
            </p:extLst>
          </p:nvPr>
        </p:nvGraphicFramePr>
        <p:xfrm>
          <a:off x="838200" y="1047750"/>
          <a:ext cx="76200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89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4" y="552190"/>
            <a:ext cx="4114800" cy="553998"/>
          </a:xfrm>
        </p:spPr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СОВЕРШЕНСТВОВАНИЕ ПРОФОРИЕНТАЦИОННОЙ РАБОТЫ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670148" y="1581150"/>
            <a:ext cx="7756814" cy="2154621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effectLst/>
              <a:latin typeface="TimesNewRomanPS"/>
            </a:endParaRPr>
          </a:p>
          <a:p>
            <a:pPr algn="just"/>
            <a:r>
              <a:rPr lang="ru-RU" sz="1800" b="1" dirty="0">
                <a:effectLst/>
                <a:latin typeface="TimesNewRomanPS"/>
              </a:rPr>
              <a:t> </a:t>
            </a:r>
            <a:r>
              <a:rPr lang="ru-RU" sz="1800" i="1" dirty="0">
                <a:effectLst/>
                <a:latin typeface="TimesNewRomanPS"/>
              </a:rPr>
              <a:t>2. Реализация </a:t>
            </a:r>
            <a:r>
              <a:rPr lang="ru-RU" sz="1800" i="1" dirty="0" err="1">
                <a:effectLst/>
                <a:latin typeface="TimesNewRomanPS"/>
              </a:rPr>
              <a:t>профориентационных</a:t>
            </a:r>
            <a:r>
              <a:rPr lang="ru-RU" sz="1800" i="1" dirty="0">
                <a:effectLst/>
                <a:latin typeface="TimesNewRomanPS"/>
              </a:rPr>
              <a:t> мероприятий в рамках чемпионатного движения «</a:t>
            </a:r>
            <a:r>
              <a:rPr lang="ru-RU" sz="1800" i="1" dirty="0" err="1">
                <a:effectLst/>
                <a:latin typeface="TimesNewRomanPS"/>
              </a:rPr>
              <a:t>Абилимпикс</a:t>
            </a:r>
            <a:r>
              <a:rPr lang="ru-RU" sz="1800" i="1" dirty="0">
                <a:effectLst/>
                <a:latin typeface="TimesNewRomanPS"/>
              </a:rPr>
              <a:t>» с привлечением ресурсов вузов 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1800" i="1" dirty="0">
                <a:effectLst/>
                <a:latin typeface="TimesNewRomanPS"/>
              </a:rPr>
              <a:t>3. Разработка и ведение календаря </a:t>
            </a:r>
            <a:r>
              <a:rPr lang="ru-RU" sz="1800" i="1" dirty="0" err="1">
                <a:effectLst/>
                <a:latin typeface="TimesNewRomanPS"/>
              </a:rPr>
              <a:t>профориентационных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общероссийских</a:t>
            </a:r>
            <a:r>
              <a:rPr lang="ru-RU" sz="1800" i="1" dirty="0">
                <a:effectLst/>
                <a:latin typeface="TimesNewRomanPS"/>
              </a:rPr>
              <a:t> и региональных мероприятий, проводимых сетью РУМЦ ВО, по вопросам </a:t>
            </a:r>
            <a:r>
              <a:rPr lang="ru-RU" sz="1800" i="1" dirty="0" err="1">
                <a:effectLst/>
                <a:latin typeface="TimesNewRomanPS"/>
              </a:rPr>
              <a:t>профдиагностики</a:t>
            </a:r>
            <a:r>
              <a:rPr lang="ru-RU" sz="1800" i="1" dirty="0">
                <a:effectLst/>
                <a:latin typeface="TimesNewRomanPS"/>
              </a:rPr>
              <a:t>, </a:t>
            </a:r>
            <a:r>
              <a:rPr lang="ru-RU" sz="1800" i="1" dirty="0" err="1">
                <a:effectLst/>
                <a:latin typeface="TimesNewRomanPS"/>
              </a:rPr>
              <a:t>профконсультирования</a:t>
            </a:r>
            <a:r>
              <a:rPr lang="ru-RU" sz="1800" i="1" dirty="0">
                <a:effectLst/>
                <a:latin typeface="TimesNewRomanPS"/>
              </a:rPr>
              <a:t> и </a:t>
            </a:r>
            <a:r>
              <a:rPr lang="ru-RU" sz="1800" i="1" dirty="0" err="1">
                <a:effectLst/>
                <a:latin typeface="TimesNewRomanPS"/>
              </a:rPr>
              <a:t>профинформирования</a:t>
            </a:r>
            <a:r>
              <a:rPr lang="ru-RU" sz="1800" i="1" dirty="0">
                <a:effectLst/>
                <a:latin typeface="TimesNewRomanPS"/>
              </a:rPr>
              <a:t> лиц с инвалидностью и ОВЗ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4" y="552190"/>
            <a:ext cx="4114800" cy="553998"/>
          </a:xfrm>
        </p:spPr>
        <p:txBody>
          <a:bodyPr/>
          <a:lstStyle/>
          <a:p>
            <a:r>
              <a:rPr lang="ru-RU" sz="1800" b="1" i="1" dirty="0">
                <a:effectLst/>
                <a:latin typeface="TimesNewRomanPS"/>
              </a:rPr>
              <a:t>Календарь </a:t>
            </a:r>
            <a:r>
              <a:rPr lang="ru-RU" sz="1800" b="1" i="1" dirty="0" err="1">
                <a:effectLst/>
                <a:latin typeface="TimesNewRomanPS"/>
              </a:rPr>
              <a:t>профориентационных</a:t>
            </a:r>
            <a:r>
              <a:rPr lang="ru-RU" sz="1800" b="1" i="1" dirty="0">
                <a:effectLst/>
                <a:latin typeface="TimesNewRomanPS"/>
              </a:rPr>
              <a:t> мероприятий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670148" y="1581150"/>
            <a:ext cx="7756814" cy="215462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effectLst/>
              <a:latin typeface="TimesNewRomanPS"/>
            </a:endParaRPr>
          </a:p>
          <a:p>
            <a:pPr algn="just"/>
            <a:r>
              <a:rPr lang="ru-RU" sz="1800" b="1" dirty="0">
                <a:effectLst/>
                <a:latin typeface="TimesNewRomanPS"/>
              </a:rPr>
              <a:t> </a:t>
            </a:r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6A164-9B07-C846-AACC-C6D172FB22E6}"/>
              </a:ext>
            </a:extLst>
          </p:cNvPr>
          <p:cNvSpPr txBox="1"/>
          <p:nvPr/>
        </p:nvSpPr>
        <p:spPr>
          <a:xfrm>
            <a:off x="457200" y="1556087"/>
            <a:ext cx="8153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NewRomanPSMT"/>
              </a:rPr>
              <a:t>Календарь </a:t>
            </a:r>
            <a:r>
              <a:rPr lang="ru-RU" sz="1800" dirty="0" err="1">
                <a:effectLst/>
                <a:latin typeface="TimesNewRomanPSMT"/>
              </a:rPr>
              <a:t>профориентационных</a:t>
            </a:r>
            <a:r>
              <a:rPr lang="ru-RU" sz="1800" dirty="0">
                <a:effectLst/>
                <a:latin typeface="TimesNewRomanPSMT"/>
              </a:rPr>
              <a:t> мероприятий – это </a:t>
            </a:r>
            <a:r>
              <a:rPr lang="ru-RU" sz="1800" dirty="0" err="1">
                <a:effectLst/>
                <a:latin typeface="TimesNewRomanPSMT"/>
              </a:rPr>
              <a:t>структурированныи</a:t>
            </a:r>
            <a:r>
              <a:rPr lang="ru-RU" sz="1800" dirty="0">
                <a:effectLst/>
                <a:latin typeface="TimesNewRomanPSMT"/>
              </a:rPr>
              <a:t>̆ перечень событий для </a:t>
            </a:r>
            <a:r>
              <a:rPr lang="ru-RU" sz="1800" dirty="0" err="1">
                <a:effectLst/>
                <a:latin typeface="TimesNewRomanPSMT"/>
              </a:rPr>
              <a:t>потенциальнои</a:t>
            </a:r>
            <a:r>
              <a:rPr lang="ru-RU" sz="1800" dirty="0">
                <a:effectLst/>
                <a:latin typeface="TimesNewRomanPSMT"/>
              </a:rPr>
              <a:t>̆ аудитории, </a:t>
            </a:r>
            <a:r>
              <a:rPr lang="ru-RU" sz="1800" dirty="0" err="1">
                <a:effectLst/>
                <a:latin typeface="TimesNewRomanPSMT"/>
              </a:rPr>
              <a:t>облегчающии</a:t>
            </a:r>
            <a:r>
              <a:rPr lang="ru-RU" sz="1800" dirty="0">
                <a:effectLst/>
                <a:latin typeface="TimesNewRomanPSMT"/>
              </a:rPr>
              <a:t>̆ понимание содержания мероприятия, состава его участников, конкретных сроков и места их проведения. </a:t>
            </a:r>
          </a:p>
          <a:p>
            <a:r>
              <a:rPr lang="ru-RU" sz="1800" b="1" dirty="0">
                <a:effectLst/>
                <a:latin typeface="TimesNewRomanPS"/>
              </a:rPr>
              <a:t>Календарь </a:t>
            </a:r>
            <a:r>
              <a:rPr lang="ru-RU" sz="1800" b="1" dirty="0" err="1">
                <a:effectLst/>
                <a:latin typeface="TimesNewRomanPS"/>
              </a:rPr>
              <a:t>профориентационных</a:t>
            </a:r>
            <a:r>
              <a:rPr lang="ru-RU" sz="1800" b="1" dirty="0">
                <a:effectLst/>
                <a:latin typeface="TimesNewRomanPS"/>
              </a:rPr>
              <a:t> мероприятий (событий) включает в себя: </a:t>
            </a:r>
            <a:endParaRPr lang="ru-RU" dirty="0"/>
          </a:p>
          <a:p>
            <a:r>
              <a:rPr lang="ru-RU" sz="1800" i="1" dirty="0">
                <a:effectLst/>
                <a:latin typeface="TimesNewRomanPS"/>
              </a:rPr>
              <a:t>1. Определение цели и задач </a:t>
            </a:r>
            <a:r>
              <a:rPr lang="ru-RU" sz="1800" i="1" dirty="0" err="1">
                <a:effectLst/>
                <a:latin typeface="TimesNewRomanPS"/>
              </a:rPr>
              <a:t>профориентационных</a:t>
            </a:r>
            <a:r>
              <a:rPr lang="ru-RU" sz="1800" i="1" dirty="0">
                <a:effectLst/>
                <a:latin typeface="TimesNewRomanPS"/>
              </a:rPr>
              <a:t> событий </a:t>
            </a:r>
            <a:endParaRPr lang="ru-RU" dirty="0"/>
          </a:p>
          <a:p>
            <a:r>
              <a:rPr lang="ru-RU" sz="1800" i="1" dirty="0">
                <a:effectLst/>
                <a:latin typeface="TimesNewRomanPS"/>
              </a:rPr>
              <a:t>2. Определение площадок проведения </a:t>
            </a:r>
            <a:r>
              <a:rPr lang="ru-RU" sz="1800" i="1" dirty="0" err="1">
                <a:effectLst/>
                <a:latin typeface="TimesNewRomanPS"/>
              </a:rPr>
              <a:t>профориентационных</a:t>
            </a:r>
            <a:r>
              <a:rPr lang="ru-RU" sz="1800" i="1" dirty="0">
                <a:effectLst/>
                <a:latin typeface="TimesNewRomanPS"/>
              </a:rPr>
              <a:t> мероприятий </a:t>
            </a:r>
            <a:endParaRPr lang="ru-RU" dirty="0"/>
          </a:p>
          <a:p>
            <a:r>
              <a:rPr lang="ru-RU" sz="1800" i="1" dirty="0">
                <a:effectLst/>
                <a:latin typeface="TimesNewRomanPS"/>
              </a:rPr>
              <a:t>3.Определение форматов проведения </a:t>
            </a:r>
            <a:r>
              <a:rPr lang="ru-RU" sz="1800" i="1" dirty="0" err="1">
                <a:effectLst/>
                <a:latin typeface="TimesNewRomanPS"/>
              </a:rPr>
              <a:t>профориентационных</a:t>
            </a:r>
            <a:r>
              <a:rPr lang="ru-RU" sz="1800" i="1" dirty="0">
                <a:effectLst/>
                <a:latin typeface="TimesNewRomanPS"/>
              </a:rPr>
              <a:t> мероприятий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0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9C90-40FA-4947-8C56-A7E1B52C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14350"/>
            <a:ext cx="3959861" cy="615553"/>
          </a:xfrm>
        </p:spPr>
        <p:txBody>
          <a:bodyPr/>
          <a:lstStyle/>
          <a:p>
            <a:r>
              <a:rPr lang="ru-RU" sz="2000" b="1" i="1" dirty="0">
                <a:effectLst/>
                <a:latin typeface="TimesNewRomanPS"/>
              </a:rPr>
              <a:t>Календарь </a:t>
            </a:r>
            <a:r>
              <a:rPr lang="ru-RU" sz="2000" b="1" i="1" dirty="0" err="1">
                <a:effectLst/>
                <a:latin typeface="TimesNewRomanPS"/>
              </a:rPr>
              <a:t>профориентационных</a:t>
            </a:r>
            <a:r>
              <a:rPr lang="ru-RU" sz="2000" b="1" i="1" dirty="0">
                <a:effectLst/>
                <a:latin typeface="TimesNewRomanPS"/>
              </a:rPr>
              <a:t> мероприятий включает: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6D790-6891-D24A-934C-1C4F2906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046988"/>
          </a:xfrm>
        </p:spPr>
        <p:txBody>
          <a:bodyPr/>
          <a:lstStyle/>
          <a:p>
            <a:r>
              <a:rPr lang="ru-RU" sz="1800" dirty="0">
                <a:effectLst/>
                <a:latin typeface="TimesNewRomanPSMT"/>
              </a:rPr>
              <a:t>1. Место проведения мероприятия (регион, площадка вуза/</a:t>
            </a:r>
            <a:r>
              <a:rPr lang="ru-RU" sz="1800" dirty="0" err="1">
                <a:effectLst/>
                <a:latin typeface="TimesNewRomanPSMT"/>
              </a:rPr>
              <a:t>образовательнои</a:t>
            </a:r>
            <a:r>
              <a:rPr lang="ru-RU" sz="1800" dirty="0">
                <a:effectLst/>
                <a:latin typeface="TimesNewRomanPSMT"/>
              </a:rPr>
              <a:t>̆ организации).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2. Дата и время проведения мероприятия (с возможностью выбора часового пояса).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3. Категория участников (с указанием региона, населенного пункта и выборам вида </a:t>
            </a:r>
            <a:r>
              <a:rPr lang="ru-RU" sz="1800" dirty="0" err="1">
                <a:effectLst/>
                <a:latin typeface="TimesNewRomanPSMT"/>
              </a:rPr>
              <a:t>образовательнои</a:t>
            </a:r>
            <a:r>
              <a:rPr lang="ru-RU" sz="1800" dirty="0">
                <a:effectLst/>
                <a:latin typeface="TimesNewRomanPSMT"/>
              </a:rPr>
              <a:t>̆ организации).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3.1. </a:t>
            </a:r>
            <a:r>
              <a:rPr lang="ru-RU" sz="1800" dirty="0" err="1">
                <a:effectLst/>
                <a:latin typeface="TimesNewRomanPSMT"/>
              </a:rPr>
              <a:t>Обучающийся</a:t>
            </a:r>
            <a:r>
              <a:rPr lang="ru-RU" sz="1800" dirty="0">
                <a:effectLst/>
                <a:latin typeface="TimesNewRomanPSMT"/>
              </a:rPr>
              <a:t> (с указанием региона, населенного пункта и выборам вида </a:t>
            </a:r>
            <a:r>
              <a:rPr lang="ru-RU" sz="1800" dirty="0" err="1">
                <a:effectLst/>
                <a:latin typeface="TimesNewRomanPSMT"/>
              </a:rPr>
              <a:t>образовательнои</a:t>
            </a:r>
            <a:r>
              <a:rPr lang="ru-RU" sz="1800" dirty="0">
                <a:effectLst/>
                <a:latin typeface="TimesNewRomanPSMT"/>
              </a:rPr>
              <a:t>̆ организации):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3.1.1. </a:t>
            </a:r>
            <a:r>
              <a:rPr lang="ru-RU" sz="1800" dirty="0" err="1">
                <a:effectLst/>
                <a:latin typeface="TimesNewRomanPSMT"/>
              </a:rPr>
              <a:t>обучающийся</a:t>
            </a:r>
            <a:r>
              <a:rPr lang="ru-RU" sz="1800" dirty="0">
                <a:effectLst/>
                <a:latin typeface="TimesNewRomanPSMT"/>
              </a:rPr>
              <a:t> с инвалидностью;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>
                <a:effectLst/>
                <a:latin typeface="TimesNewRomanPSMT"/>
              </a:rPr>
              <a:t>3.1.2. </a:t>
            </a:r>
            <a:r>
              <a:rPr lang="ru-RU" sz="1800" dirty="0" err="1">
                <a:effectLst/>
                <a:latin typeface="TimesNewRomanPSMT"/>
              </a:rPr>
              <a:t>обучающийся</a:t>
            </a:r>
            <a:r>
              <a:rPr lang="ru-RU" sz="1800" dirty="0">
                <a:effectLst/>
                <a:latin typeface="TimesNewRomanPSMT"/>
              </a:rPr>
              <a:t> с ограниченными возможностями здоровья;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>
                <a:effectLst/>
                <a:latin typeface="TimesNewRomanPSMT"/>
              </a:rPr>
              <a:t>3.1.3. </a:t>
            </a:r>
            <a:r>
              <a:rPr lang="ru-RU" sz="1800" dirty="0" err="1">
                <a:effectLst/>
                <a:latin typeface="TimesNewRomanPSMT"/>
              </a:rPr>
              <a:t>обучающийся</a:t>
            </a:r>
            <a:r>
              <a:rPr lang="ru-RU" sz="1800" dirty="0">
                <a:effectLst/>
                <a:latin typeface="TimesNewRomanPSMT"/>
              </a:rPr>
              <a:t> не </a:t>
            </a:r>
            <a:r>
              <a:rPr lang="ru-RU" sz="1800" dirty="0" err="1">
                <a:effectLst/>
                <a:latin typeface="TimesNewRomanPSMT"/>
              </a:rPr>
              <a:t>имеющии</a:t>
            </a:r>
            <a:r>
              <a:rPr lang="ru-RU" sz="1800" dirty="0">
                <a:effectLst/>
                <a:latin typeface="TimesNewRomanPSMT"/>
              </a:rPr>
              <a:t>̆ инвалидности/ ограниченных </a:t>
            </a:r>
            <a:endParaRPr lang="ru-RU" dirty="0"/>
          </a:p>
          <a:p>
            <a:r>
              <a:rPr lang="ru-RU" sz="1800" dirty="0" err="1">
                <a:effectLst/>
                <a:latin typeface="TimesNewRomanPSMT"/>
              </a:rPr>
              <a:t>возможностеи</a:t>
            </a:r>
            <a:r>
              <a:rPr lang="ru-RU" sz="1800" dirty="0">
                <a:effectLst/>
                <a:latin typeface="TimesNewRomanPSMT"/>
              </a:rPr>
              <a:t>̆ здоровья; 3.1.4. другое.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68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9C90-40FA-4947-8C56-A7E1B52C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14350"/>
            <a:ext cx="3959861" cy="615553"/>
          </a:xfrm>
        </p:spPr>
        <p:txBody>
          <a:bodyPr/>
          <a:lstStyle/>
          <a:p>
            <a:r>
              <a:rPr lang="ru-RU" sz="2000" b="1" i="1" dirty="0">
                <a:effectLst/>
                <a:latin typeface="TimesNewRomanPS"/>
              </a:rPr>
              <a:t>Календарь </a:t>
            </a:r>
            <a:r>
              <a:rPr lang="ru-RU" sz="2000" b="1" i="1" dirty="0" err="1">
                <a:effectLst/>
                <a:latin typeface="TimesNewRomanPS"/>
              </a:rPr>
              <a:t>профориентационных</a:t>
            </a:r>
            <a:r>
              <a:rPr lang="ru-RU" sz="2000" b="1" i="1" dirty="0">
                <a:effectLst/>
                <a:latin typeface="TimesNewRomanPS"/>
              </a:rPr>
              <a:t> </a:t>
            </a:r>
            <a:r>
              <a:rPr lang="ru-RU" sz="2000" b="1" i="1" dirty="0">
                <a:latin typeface="TimesNewRomanPS"/>
              </a:rPr>
              <a:t>мероприятий включает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6D790-6891-D24A-934C-1C4F2906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046988"/>
          </a:xfrm>
        </p:spPr>
        <p:txBody>
          <a:bodyPr/>
          <a:lstStyle/>
          <a:p>
            <a:r>
              <a:rPr lang="ru-RU" sz="1800" dirty="0">
                <a:effectLst/>
                <a:latin typeface="TimesNewRomanPSMT"/>
              </a:rPr>
              <a:t>3.2. Родители/законные представители (с указанием региона, уровня образования);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3.3. Представители образовательных организаций (с указанием региона, места работы и должности):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– общеобразовательные организации;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>
                <a:effectLst/>
                <a:latin typeface="TimesNewRomanPSMT"/>
              </a:rPr>
              <a:t>– организации дополнительного образования;</a:t>
            </a:r>
            <a:br>
              <a:rPr lang="ru-RU" sz="1800" dirty="0">
                <a:effectLst/>
                <a:latin typeface="TimesNewRomanPSMT"/>
              </a:rPr>
            </a:br>
            <a:r>
              <a:rPr lang="ru-RU" sz="1800" dirty="0">
                <a:effectLst/>
                <a:latin typeface="TimesNewRomanPSMT"/>
              </a:rPr>
              <a:t>– организации среднего профессионального образования; – другое.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4. Другие участники мероприятия (с указанием региона, места работы, должности).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5. Аннотация о содержании мероприятия (объемом не более 1000 знаков);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6. Необходимость создания специальных условий для участников мероприятия (с возможностью описания </a:t>
            </a:r>
            <a:r>
              <a:rPr lang="ru-RU" sz="1800" dirty="0" err="1">
                <a:effectLst/>
                <a:latin typeface="TimesNewRomanPSMT"/>
              </a:rPr>
              <a:t>конкретнои</a:t>
            </a:r>
            <a:r>
              <a:rPr lang="ru-RU" sz="1800" dirty="0">
                <a:effectLst/>
                <a:latin typeface="TimesNewRomanPSMT"/>
              </a:rPr>
              <a:t>̆ информации о тех специальных условиях, которые необходимы).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4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9C90-40FA-4947-8C56-A7E1B52C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14350"/>
            <a:ext cx="3959861" cy="615553"/>
          </a:xfrm>
        </p:spPr>
        <p:txBody>
          <a:bodyPr/>
          <a:lstStyle/>
          <a:p>
            <a:r>
              <a:rPr lang="ru-RU" sz="2000" b="1" i="1" dirty="0">
                <a:effectLst/>
                <a:latin typeface="TimesNewRomanPS"/>
              </a:rPr>
              <a:t>Календарь </a:t>
            </a:r>
            <a:r>
              <a:rPr lang="ru-RU" sz="2000" b="1" i="1" dirty="0" err="1">
                <a:effectLst/>
                <a:latin typeface="TimesNewRomanPS"/>
              </a:rPr>
              <a:t>профориентационных</a:t>
            </a:r>
            <a:r>
              <a:rPr lang="ru-RU" sz="2000" b="1" i="1" dirty="0">
                <a:effectLst/>
                <a:latin typeface="TimesNewRomanPS"/>
              </a:rPr>
              <a:t> мероприятий включает: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6D790-6891-D24A-934C-1C4F2906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492990"/>
          </a:xfrm>
        </p:spPr>
        <p:txBody>
          <a:bodyPr/>
          <a:lstStyle/>
          <a:p>
            <a:r>
              <a:rPr lang="ru-RU" sz="1800" dirty="0">
                <a:effectLst/>
                <a:latin typeface="TimesNewRomanPSMT"/>
              </a:rPr>
              <a:t>7. Необходимость сопровождения мероприятия </a:t>
            </a:r>
            <a:r>
              <a:rPr lang="ru-RU" sz="1800" dirty="0" err="1">
                <a:effectLst/>
                <a:latin typeface="TimesNewRomanPSMT"/>
              </a:rPr>
              <a:t>сурдопереводом</a:t>
            </a:r>
            <a:r>
              <a:rPr lang="ru-RU" sz="1800" dirty="0">
                <a:effectLst/>
                <a:latin typeface="TimesNewRomanPSMT"/>
              </a:rPr>
              <a:t> (переводчик русского жестового языка).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8. Регистрация участников на </a:t>
            </a:r>
            <a:r>
              <a:rPr lang="ru-RU" sz="1800" dirty="0" err="1">
                <a:effectLst/>
                <a:latin typeface="TimesNewRomanPSMT"/>
              </a:rPr>
              <a:t>профориентационное</a:t>
            </a:r>
            <a:r>
              <a:rPr lang="ru-RU" sz="1800" dirty="0">
                <a:effectLst/>
                <a:latin typeface="TimesNewRomanPSMT"/>
              </a:rPr>
              <a:t> событие осуществляется на портале </a:t>
            </a:r>
            <a:r>
              <a:rPr lang="ru-RU" sz="1800" dirty="0" err="1">
                <a:effectLst/>
                <a:latin typeface="TimesNewRomanPSMT"/>
              </a:rPr>
              <a:t>инклюзивноеобразование.рф</a:t>
            </a:r>
            <a:r>
              <a:rPr lang="ru-RU" sz="1800" dirty="0">
                <a:effectLst/>
                <a:latin typeface="TimesNewRomanPSMT"/>
              </a:rPr>
              <a:t>. с указанием формата участия (</a:t>
            </a:r>
            <a:r>
              <a:rPr lang="ru-RU" sz="1800" dirty="0" err="1">
                <a:effectLst/>
                <a:latin typeface="TimesNewRomanPSMT"/>
              </a:rPr>
              <a:t>онлайн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оффлайн</a:t>
            </a:r>
            <a:r>
              <a:rPr lang="ru-RU" sz="1800" dirty="0">
                <a:effectLst/>
                <a:latin typeface="TimesNewRomanPSMT"/>
              </a:rPr>
              <a:t>).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9. Всем зарегистрированным участникам ссылка для подключения направляется на адреса </a:t>
            </a:r>
            <a:r>
              <a:rPr lang="ru-RU" sz="1800" dirty="0" err="1">
                <a:effectLst/>
                <a:latin typeface="TimesNewRomanPSMT"/>
              </a:rPr>
              <a:t>электроннои</a:t>
            </a:r>
            <a:r>
              <a:rPr lang="ru-RU" sz="1800" dirty="0">
                <a:effectLst/>
                <a:latin typeface="TimesNewRomanPSMT"/>
              </a:rPr>
              <a:t>̆ почты, </a:t>
            </a:r>
            <a:r>
              <a:rPr lang="ru-RU" sz="1800" dirty="0" err="1">
                <a:effectLst/>
                <a:latin typeface="TimesNewRomanPSMT"/>
              </a:rPr>
              <a:t>указаннои</a:t>
            </a:r>
            <a:r>
              <a:rPr lang="ru-RU" sz="1800" dirty="0">
                <a:effectLst/>
                <a:latin typeface="TimesNewRomanPSMT"/>
              </a:rPr>
              <a:t>̆ при регистрации.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10. Генерируется ссылка на </a:t>
            </a:r>
            <a:r>
              <a:rPr lang="ru-RU" sz="1800" dirty="0" err="1">
                <a:effectLst/>
                <a:latin typeface="TimesNewRomanPSMT"/>
              </a:rPr>
              <a:t>профориентационное</a:t>
            </a:r>
            <a:r>
              <a:rPr lang="ru-RU" sz="1800" dirty="0">
                <a:effectLst/>
                <a:latin typeface="TimesNewRomanPSMT"/>
              </a:rPr>
              <a:t> событие, которую организаторы могут распространять на </a:t>
            </a:r>
            <a:r>
              <a:rPr lang="ru-RU" sz="1800" dirty="0" err="1">
                <a:effectLst/>
                <a:latin typeface="TimesNewRomanPSMT"/>
              </a:rPr>
              <a:t>сайте</a:t>
            </a:r>
            <a:r>
              <a:rPr lang="ru-RU" sz="1800" dirty="0">
                <a:effectLst/>
                <a:latin typeface="TimesNewRomanPSMT"/>
              </a:rPr>
              <a:t> РУМЦ и страницах социальных </a:t>
            </a:r>
            <a:r>
              <a:rPr lang="ru-RU" sz="1800" dirty="0" err="1">
                <a:effectLst/>
                <a:latin typeface="TimesNewRomanPSMT"/>
              </a:rPr>
              <a:t>сетеи</a:t>
            </a:r>
            <a:r>
              <a:rPr lang="ru-RU" sz="1800" dirty="0">
                <a:effectLst/>
                <a:latin typeface="TimesNewRomanPSMT"/>
              </a:rPr>
              <a:t>̆.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20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4" y="552190"/>
            <a:ext cx="4680586" cy="830997"/>
          </a:xfrm>
        </p:spPr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ПОВЫШЕНИЕ ПРИВЛЕКАТЕЛЬНОСТИ ВЫСШЕГО ОБРАЗОВАНИЯ ДЛЯ ЛИЦ С ИНВАЛИДНОСТЬЮ И ОВЗ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670148" y="1581150"/>
            <a:ext cx="7756814" cy="2438400"/>
          </a:xfrm>
          <a:prstGeom prst="rect">
            <a:avLst/>
          </a:prstGeom>
        </p:spPr>
        <p:txBody>
          <a:bodyPr wrap="square" lIns="0" tIns="0" rIns="0" bIns="0"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effectLst/>
              <a:latin typeface="TimesNewRomanPS"/>
            </a:endParaRPr>
          </a:p>
          <a:p>
            <a:pPr algn="just"/>
            <a:r>
              <a:rPr lang="ru-RU" sz="1800" b="1" dirty="0">
                <a:effectLst/>
                <a:latin typeface="TimesNewRomanPS"/>
              </a:rPr>
              <a:t> </a:t>
            </a:r>
            <a:r>
              <a:rPr lang="ru-RU" sz="1800" b="1" i="1" dirty="0">
                <a:effectLst/>
                <a:latin typeface="TimesNewRomanPS"/>
              </a:rPr>
              <a:t>4. Совершенствование методики проведения анализа востребованности направлений подготовки и </a:t>
            </a:r>
            <a:r>
              <a:rPr lang="ru-RU" sz="1800" b="1" i="1" dirty="0" err="1">
                <a:effectLst/>
                <a:latin typeface="TimesNewRomanPS"/>
              </a:rPr>
              <a:t>специальностеи</a:t>
            </a:r>
            <a:r>
              <a:rPr lang="ru-RU" sz="1800" b="1" i="1" dirty="0">
                <a:effectLst/>
                <a:latin typeface="TimesNewRomanPS"/>
              </a:rPr>
              <a:t>̆ высшего образования в экономике региона, в том числе с учетом </a:t>
            </a:r>
            <a:r>
              <a:rPr lang="ru-RU" sz="1800" b="1" i="1" dirty="0" err="1">
                <a:effectLst/>
                <a:latin typeface="TimesNewRomanPS"/>
              </a:rPr>
              <a:t>возможностеи</a:t>
            </a:r>
            <a:r>
              <a:rPr lang="ru-RU" sz="1800" b="1" i="1" dirty="0">
                <a:effectLst/>
                <a:latin typeface="TimesNewRomanPS"/>
              </a:rPr>
              <a:t>̆ </a:t>
            </a:r>
            <a:r>
              <a:rPr lang="ru-RU" sz="1800" b="1" i="1" dirty="0" err="1">
                <a:effectLst/>
                <a:latin typeface="TimesNewRomanPS"/>
              </a:rPr>
              <a:t>дальнейшего</a:t>
            </a:r>
            <a:r>
              <a:rPr lang="ru-RU" sz="1800" b="1" i="1" dirty="0">
                <a:effectLst/>
                <a:latin typeface="TimesNewRomanPS"/>
              </a:rPr>
              <a:t> </a:t>
            </a:r>
            <a:r>
              <a:rPr lang="ru-RU" sz="1800" b="1" i="1" dirty="0" err="1">
                <a:effectLst/>
                <a:latin typeface="TimesNewRomanPS"/>
              </a:rPr>
              <a:t>трудоустройства</a:t>
            </a:r>
            <a:r>
              <a:rPr lang="ru-RU" sz="1800" b="1" i="1" dirty="0">
                <a:effectLst/>
                <a:latin typeface="TimesNewRomanPS"/>
              </a:rPr>
              <a:t> лиц с инвалидностью по </a:t>
            </a:r>
            <a:r>
              <a:rPr lang="ru-RU" sz="1800" b="1" i="1" dirty="0" err="1">
                <a:effectLst/>
                <a:latin typeface="TimesNewRomanPS"/>
              </a:rPr>
              <a:t>полученнои</a:t>
            </a:r>
            <a:r>
              <a:rPr lang="ru-RU" sz="1800" b="1" i="1" dirty="0">
                <a:effectLst/>
                <a:latin typeface="TimesNewRomanPS"/>
              </a:rPr>
              <a:t>̆ специальности, в том числе на квотируемые рабочие места и места, где возможна удаленная занятость </a:t>
            </a:r>
            <a:endParaRPr lang="ru-RU" dirty="0"/>
          </a:p>
          <a:p>
            <a:pPr algn="just"/>
            <a:endParaRPr lang="ru-RU" sz="1800" i="1" dirty="0">
              <a:effectLst/>
              <a:latin typeface="TimesNewRomanPS"/>
            </a:endParaRPr>
          </a:p>
          <a:p>
            <a:pPr algn="just"/>
            <a:endParaRPr lang="ru-RU" sz="2400" dirty="0"/>
          </a:p>
          <a:p>
            <a:r>
              <a:rPr lang="ru-RU" sz="1800" b="1" i="1" dirty="0">
                <a:effectLst/>
                <a:latin typeface="TimesNewRomanPS"/>
              </a:rPr>
              <a:t>5. Проведение анализа востребованных направлений подготовки и </a:t>
            </a:r>
            <a:r>
              <a:rPr lang="ru-RU" sz="1800" b="1" i="1" dirty="0" err="1">
                <a:effectLst/>
                <a:latin typeface="TimesNewRomanPS"/>
              </a:rPr>
              <a:t>специальностеи</a:t>
            </a:r>
            <a:r>
              <a:rPr lang="ru-RU" sz="1800" b="1" i="1" dirty="0">
                <a:effectLst/>
                <a:latin typeface="TimesNewRomanPS"/>
              </a:rPr>
              <a:t>̆ в экономике региона, в том числе с учетом </a:t>
            </a:r>
            <a:r>
              <a:rPr lang="ru-RU" sz="1800" b="1" i="1" dirty="0" err="1">
                <a:effectLst/>
                <a:latin typeface="TimesNewRomanPS"/>
              </a:rPr>
              <a:t>возможностеи</a:t>
            </a:r>
            <a:r>
              <a:rPr lang="ru-RU" sz="1800" b="1" i="1" dirty="0">
                <a:effectLst/>
                <a:latin typeface="TimesNewRomanPS"/>
              </a:rPr>
              <a:t>̆ </a:t>
            </a:r>
            <a:r>
              <a:rPr lang="ru-RU" sz="1800" b="1" i="1" dirty="0" err="1">
                <a:effectLst/>
                <a:latin typeface="TimesNewRomanPS"/>
              </a:rPr>
              <a:t>дальнейшего</a:t>
            </a:r>
            <a:r>
              <a:rPr lang="ru-RU" sz="1800" b="1" i="1" dirty="0">
                <a:effectLst/>
                <a:latin typeface="TimesNewRomanPS"/>
              </a:rPr>
              <a:t> </a:t>
            </a:r>
            <a:r>
              <a:rPr lang="ru-RU" sz="1800" b="1" i="1" dirty="0" err="1">
                <a:effectLst/>
                <a:latin typeface="TimesNewRomanPS"/>
              </a:rPr>
              <a:t>трудоустройства</a:t>
            </a:r>
            <a:r>
              <a:rPr lang="ru-RU" sz="1800" b="1" i="1" dirty="0">
                <a:effectLst/>
                <a:latin typeface="TimesNewRomanPS"/>
              </a:rPr>
              <a:t> лиц с инвалидностью по </a:t>
            </a:r>
            <a:r>
              <a:rPr lang="ru-RU" sz="1800" b="1" i="1" dirty="0" err="1">
                <a:effectLst/>
                <a:latin typeface="TimesNewRomanPS"/>
              </a:rPr>
              <a:t>полученнои</a:t>
            </a:r>
            <a:r>
              <a:rPr lang="ru-RU" sz="1800" b="1" i="1" dirty="0">
                <a:effectLst/>
                <a:latin typeface="TimesNewRomanPS"/>
              </a:rPr>
              <a:t>̆ специальности с учетом контрольных цифр приема в образовательных организациях высшего образования в рамках </a:t>
            </a:r>
            <a:r>
              <a:rPr lang="ru-RU" sz="1800" b="1" i="1" dirty="0" err="1">
                <a:effectLst/>
                <a:latin typeface="TimesNewRomanPS"/>
              </a:rPr>
              <a:t>особои</a:t>
            </a:r>
            <a:r>
              <a:rPr lang="ru-RU" sz="1800" b="1" i="1" dirty="0">
                <a:effectLst/>
                <a:latin typeface="TimesNewRomanPS"/>
              </a:rPr>
              <a:t>̆ квоты </a:t>
            </a:r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1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4" y="552190"/>
            <a:ext cx="4680586" cy="830997"/>
          </a:xfrm>
        </p:spPr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ПОВЫШЕНИЕ ПРИВЛЕКАТЕЛЬНОСТИ ВЫСШЕГО ОБРАЗОВАНИЯ ДЛЯ ЛИЦ С ИНВАЛИДНОСТЬЮ И ОВЗ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670148" y="1581150"/>
            <a:ext cx="7756814" cy="2590800"/>
          </a:xfrm>
          <a:prstGeom prst="rect">
            <a:avLst/>
          </a:prstGeom>
        </p:spPr>
        <p:txBody>
          <a:bodyPr wrap="square" lIns="0" tIns="0" rIns="0" bIns="0">
            <a:normAutofit fontScale="77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effectLst/>
              <a:latin typeface="TimesNewRomanPS"/>
            </a:endParaRPr>
          </a:p>
          <a:p>
            <a:pPr algn="just"/>
            <a:r>
              <a:rPr lang="ru-RU" sz="1800" b="1" dirty="0">
                <a:effectLst/>
                <a:latin typeface="TimesNewRomanPS"/>
              </a:rPr>
              <a:t> </a:t>
            </a:r>
            <a:r>
              <a:rPr lang="ru-RU" sz="1800" b="1" i="1" dirty="0">
                <a:effectLst/>
                <a:latin typeface="TimesNewRomanPS"/>
              </a:rPr>
              <a:t>6. Подготовка предложений по учету в индивидуальных достижениях поступающих на образовательные программы высшего образования лиц с инвалидностью и ОВЗ баллов за участие в мероприятиях по </a:t>
            </a:r>
            <a:r>
              <a:rPr lang="ru-RU" sz="1800" b="1" i="1" dirty="0" err="1">
                <a:effectLst/>
                <a:latin typeface="TimesNewRomanPS"/>
              </a:rPr>
              <a:t>профессиональнои</a:t>
            </a:r>
            <a:r>
              <a:rPr lang="ru-RU" sz="1800" b="1" i="1" dirty="0">
                <a:effectLst/>
                <a:latin typeface="TimesNewRomanPS"/>
              </a:rPr>
              <a:t>̆ ориентации, проводимых с привлечением ресурсов РУМЦ ВО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800" i="1" dirty="0">
              <a:effectLst/>
              <a:latin typeface="TimesNewRomanPS"/>
            </a:endParaRPr>
          </a:p>
          <a:p>
            <a:pPr algn="just"/>
            <a:endParaRPr lang="ru-RU" sz="2400" dirty="0"/>
          </a:p>
          <a:p>
            <a:r>
              <a:rPr lang="ru-RU" sz="1900" b="1" i="1" dirty="0">
                <a:latin typeface="TimesNewRomanPS"/>
              </a:rPr>
              <a:t>7. Разработка алгоритма </a:t>
            </a:r>
            <a:r>
              <a:rPr lang="ru-RU" sz="1900" b="1" i="1" dirty="0" err="1">
                <a:latin typeface="TimesNewRomanPS"/>
              </a:rPr>
              <a:t>взаимодействия</a:t>
            </a:r>
            <a:r>
              <a:rPr lang="ru-RU" sz="1900" b="1" i="1" dirty="0">
                <a:latin typeface="TimesNewRomanPS"/>
              </a:rPr>
              <a:t> общеобразовательных организаций, профессиональных образовательных организаций, реализующих инклюзивные практики, с вузами РУМЦ с целью выявления обучающихся с инвалидностью и ОВЗ, ориентированных на получение высшего образования, их </a:t>
            </a:r>
            <a:r>
              <a:rPr lang="ru-RU" sz="1900" b="1" i="1" dirty="0" err="1">
                <a:latin typeface="TimesNewRomanPS"/>
              </a:rPr>
              <a:t>профессиональнои</a:t>
            </a:r>
            <a:r>
              <a:rPr lang="ru-RU" sz="1900" b="1" i="1" dirty="0">
                <a:latin typeface="TimesNewRomanPS"/>
              </a:rPr>
              <a:t>̆ ориентации, обеспечения непрерывности и преемственности их инклюзивного образования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9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74" y="174401"/>
            <a:ext cx="4114800" cy="338554"/>
          </a:xfrm>
        </p:spPr>
        <p:txBody>
          <a:bodyPr/>
          <a:lstStyle/>
          <a:p>
            <a:r>
              <a:rPr 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76200" y="1448040"/>
            <a:ext cx="4114800" cy="838200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effectLst/>
                <a:latin typeface="TimesNewRomanPS"/>
              </a:rPr>
              <a:t>1. СОВЕРШЕНСТВОВАНИЕ ПРОФОРИЕНТАЦИОННОЙ РАБОТЫ</a:t>
            </a:r>
          </a:p>
          <a:p>
            <a:endParaRPr lang="ru-RU" sz="1800" b="1" dirty="0">
              <a:effectLst/>
              <a:latin typeface="TimesNewRomanPS"/>
            </a:endParaRPr>
          </a:p>
          <a:p>
            <a:pPr algn="just"/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CB2AC-12FD-3849-A16B-9DB4072C98FC}"/>
              </a:ext>
            </a:extLst>
          </p:cNvPr>
          <p:cNvSpPr txBox="1"/>
          <p:nvPr/>
        </p:nvSpPr>
        <p:spPr>
          <a:xfrm>
            <a:off x="4548555" y="1448040"/>
            <a:ext cx="457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effectLst/>
                <a:latin typeface="TimesNewRomanPS"/>
              </a:rPr>
              <a:t>2. ПОВЫШЕНИЕ ПРИВЛЕКАТЕЛЬНОСТИ ВЫСШЕГО ОБРАЗОВАНИЯ ДЛЯ ЛИЦ С ИНВАЛИДНОСТЬЮ И ОВЗ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C9D88-E43D-134E-BB3C-2A41DB482AF4}"/>
              </a:ext>
            </a:extLst>
          </p:cNvPr>
          <p:cNvSpPr txBox="1"/>
          <p:nvPr/>
        </p:nvSpPr>
        <p:spPr>
          <a:xfrm>
            <a:off x="2072092" y="3010497"/>
            <a:ext cx="4611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NewRomanPS"/>
              </a:rPr>
              <a:t>3. СОВЕРШЕНСТВОВАНИЕ ДЕЯТЕЛЬНОСТИ ПОДГОТОВИТЕЛЬНЫХ ОТДЕЛЕНИЙ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42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4" y="552190"/>
            <a:ext cx="4680586" cy="830997"/>
          </a:xfrm>
        </p:spPr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ПОВЫШЕНИЕ ПРИВЛЕКАТЕЛЬНОСТИ ВЫСШЕГО ОБРАЗОВАНИЯ ДЛЯ ЛИЦ С ИНВАЛИДНОСТЬЮ И ОВЗ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670148" y="1581150"/>
            <a:ext cx="7756814" cy="2590800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effectLst/>
              <a:latin typeface="TimesNewRomanPS"/>
            </a:endParaRPr>
          </a:p>
          <a:p>
            <a:r>
              <a:rPr lang="ru-RU" sz="1800" b="1" dirty="0">
                <a:effectLst/>
                <a:latin typeface="TimesNewRomanPS"/>
              </a:rPr>
              <a:t> </a:t>
            </a:r>
            <a:r>
              <a:rPr lang="ru-RU" sz="1800" b="1" i="1" dirty="0">
                <a:effectLst/>
                <a:latin typeface="TimesNewRomanPS"/>
              </a:rPr>
              <a:t>8. Разработка алгоритма информирования социально ориентированных некоммерческих организаций, в </a:t>
            </a:r>
            <a:r>
              <a:rPr lang="ru-RU" sz="1800" b="1" i="1" dirty="0" err="1">
                <a:effectLst/>
                <a:latin typeface="TimesNewRomanPS"/>
              </a:rPr>
              <a:t>т.ч</a:t>
            </a:r>
            <a:r>
              <a:rPr lang="ru-RU" sz="1800" b="1" i="1" dirty="0">
                <a:effectLst/>
                <a:latin typeface="TimesNewRomanPS"/>
              </a:rPr>
              <a:t>. общественных организаций инвалидов и </a:t>
            </a:r>
            <a:r>
              <a:rPr lang="ru-RU" sz="1800" b="1" i="1" dirty="0" err="1">
                <a:effectLst/>
                <a:latin typeface="TimesNewRomanPS"/>
              </a:rPr>
              <a:t>родителеи</a:t>
            </a:r>
            <a:r>
              <a:rPr lang="ru-RU" sz="1800" b="1" i="1" dirty="0">
                <a:effectLst/>
                <a:latin typeface="TimesNewRomanPS"/>
              </a:rPr>
              <a:t>̆ </a:t>
            </a:r>
            <a:r>
              <a:rPr lang="ru-RU" sz="1800" b="1" i="1" dirty="0" err="1">
                <a:effectLst/>
                <a:latin typeface="TimesNewRomanPS"/>
              </a:rPr>
              <a:t>детеи</a:t>
            </a:r>
            <a:r>
              <a:rPr lang="ru-RU" sz="1800" b="1" i="1" dirty="0">
                <a:effectLst/>
                <a:latin typeface="TimesNewRomanPS"/>
              </a:rPr>
              <a:t>̆ с инвалидностью и ОВЗ о возможностях получения инклюзивного высшего образовани</a:t>
            </a:r>
            <a:r>
              <a:rPr lang="ru-RU" b="1" i="1" dirty="0">
                <a:latin typeface="TimesNewRomanPS"/>
              </a:rPr>
              <a:t>я</a:t>
            </a:r>
            <a:endParaRPr lang="ru-RU" dirty="0"/>
          </a:p>
          <a:p>
            <a:pPr algn="just"/>
            <a:endParaRPr lang="ru-RU" sz="1800" i="1" dirty="0">
              <a:effectLst/>
              <a:latin typeface="TimesNewRomanPS"/>
            </a:endParaRPr>
          </a:p>
          <a:p>
            <a:pPr algn="just"/>
            <a:endParaRPr lang="ru-RU" sz="2400" dirty="0"/>
          </a:p>
          <a:p>
            <a:r>
              <a:rPr lang="ru-RU" sz="1800" b="1" i="1" dirty="0">
                <a:effectLst/>
                <a:latin typeface="TimesNewRomanPS"/>
              </a:rPr>
              <a:t>9. Разработка алгоритма информирования лиц с инвалидностью, получивших инвалидность после получения профессионального образования, о возможностях получения второго высшего образования за счет бюджетных ассигнований </a:t>
            </a: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8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4" y="552190"/>
            <a:ext cx="4680586" cy="830997"/>
          </a:xfrm>
        </p:spPr>
        <p:txBody>
          <a:bodyPr/>
          <a:lstStyle/>
          <a:p>
            <a:r>
              <a:rPr lang="ru-RU" sz="1800" b="1" dirty="0">
                <a:effectLst/>
                <a:latin typeface="TimesNewRomanPS"/>
              </a:rPr>
              <a:t>СОВЕРШЕНСТВОВАНИЕ ДЕЯТЕЛЬНОСТИ ПОДГОТОВИТЕЛЬНЫХ ОТДЕЛЕНИЙ </a:t>
            </a:r>
            <a:endParaRPr lang="ru-RU" sz="1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670148" y="1358274"/>
            <a:ext cx="7940452" cy="3042275"/>
          </a:xfrm>
          <a:prstGeom prst="rect">
            <a:avLst/>
          </a:prstGeom>
        </p:spPr>
        <p:txBody>
          <a:bodyPr wrap="square" lIns="0" tIns="0" rIns="0" bIns="0"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effectLst/>
              <a:latin typeface="TimesNewRomanPS"/>
            </a:endParaRPr>
          </a:p>
          <a:p>
            <a:r>
              <a:rPr lang="ru-RU" sz="1800" b="1" dirty="0">
                <a:effectLst/>
                <a:latin typeface="TimesNewRomanPS"/>
              </a:rPr>
              <a:t> </a:t>
            </a:r>
            <a:r>
              <a:rPr lang="ru-RU" sz="1800" b="1" i="1" dirty="0">
                <a:effectLst/>
                <a:latin typeface="TimesNewRomanPS"/>
              </a:rPr>
              <a:t>10. Анализ деятельности подготовительных отделений образовательных организаций высшего образования в части приема и обучения лиц с инвалидностью </a:t>
            </a:r>
            <a:endParaRPr lang="ru-RU" sz="1800" i="1" dirty="0">
              <a:effectLst/>
              <a:latin typeface="TimesNewRomanPS"/>
            </a:endParaRPr>
          </a:p>
          <a:p>
            <a:pPr algn="just"/>
            <a:endParaRPr lang="ru-RU" sz="2400" dirty="0"/>
          </a:p>
          <a:p>
            <a:r>
              <a:rPr lang="ru-RU" sz="1800" b="1" i="1" dirty="0">
                <a:effectLst/>
                <a:latin typeface="TimesNewRomanPS"/>
              </a:rPr>
              <a:t>11. Подготовка предложений по совершенствованию деятельности подготовительных отделений, в </a:t>
            </a:r>
            <a:r>
              <a:rPr lang="ru-RU" sz="1800" b="1" i="1" dirty="0" err="1">
                <a:effectLst/>
                <a:latin typeface="TimesNewRomanPS"/>
              </a:rPr>
              <a:t>т.ч</a:t>
            </a:r>
            <a:r>
              <a:rPr lang="ru-RU" sz="1800" b="1" i="1" dirty="0">
                <a:effectLst/>
                <a:latin typeface="TimesNewRomanPS"/>
              </a:rPr>
              <a:t>. по внесению изменений в </a:t>
            </a:r>
            <a:r>
              <a:rPr lang="ru-RU" sz="1800" b="1" i="1" dirty="0" err="1">
                <a:effectLst/>
                <a:latin typeface="TimesNewRomanPS"/>
              </a:rPr>
              <a:t>Федеральныи</a:t>
            </a:r>
            <a:r>
              <a:rPr lang="ru-RU" sz="1800" b="1" i="1" dirty="0">
                <a:effectLst/>
                <a:latin typeface="TimesNewRomanPS"/>
              </a:rPr>
              <a:t>̆ закон от 29 декабря 2012 года </a:t>
            </a:r>
            <a:r>
              <a:rPr lang="en" sz="1800" b="1" i="1" dirty="0">
                <a:effectLst/>
                <a:latin typeface="TimesNewRomanPS"/>
              </a:rPr>
              <a:t>No 273-</a:t>
            </a:r>
            <a:r>
              <a:rPr lang="ru-RU" sz="1800" b="1" i="1" dirty="0">
                <a:effectLst/>
                <a:latin typeface="TimesNewRomanPS"/>
              </a:rPr>
              <a:t>ФЗ «Об образовании в </a:t>
            </a:r>
            <a:r>
              <a:rPr lang="ru-RU" sz="1800" b="1" i="1" dirty="0" err="1">
                <a:effectLst/>
                <a:latin typeface="TimesNewRomanPS"/>
              </a:rPr>
              <a:t>Российскои</a:t>
            </a:r>
            <a:r>
              <a:rPr lang="ru-RU" sz="1800" b="1" i="1" dirty="0">
                <a:effectLst/>
                <a:latin typeface="TimesNewRomanPS"/>
              </a:rPr>
              <a:t>̆ Федерации» (статья 71, часть 7) в части приема на подготовительные отделения инвалидов со всеми группами и причинами инвалидности и предоставления им возможности проходить обучение на подготовительном отделении в период освоения ими образовательных программ среднего общего или среднего профессионального образования </a:t>
            </a:r>
          </a:p>
          <a:p>
            <a:endParaRPr lang="ru-RU" sz="1800" b="1" i="1" dirty="0">
              <a:effectLst/>
              <a:latin typeface="TimesNewRomanPS"/>
            </a:endParaRPr>
          </a:p>
          <a:p>
            <a:r>
              <a:rPr lang="ru-RU" sz="1800" b="1" i="1" dirty="0">
                <a:effectLst/>
                <a:latin typeface="TimesNewRomanPS"/>
              </a:rPr>
              <a:t>12. Разработка рекомендаций для подготовительных отделений образовательных организаций высшего образования в части создания специальных условий инклюзивного образования в соответствии с особыми образовательными потребностями обучающихся с инвалидностью с учетом нозологий 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36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308" y="285750"/>
            <a:ext cx="65825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E00EFCA-DF03-0C46-94E7-F323F0B4087E}"/>
              </a:ext>
            </a:extLst>
          </p:cNvPr>
          <p:cNvSpPr txBox="1">
            <a:spLocks/>
          </p:cNvSpPr>
          <p:nvPr/>
        </p:nvSpPr>
        <p:spPr>
          <a:xfrm>
            <a:off x="1113692" y="1047750"/>
            <a:ext cx="7725508" cy="3071813"/>
          </a:xfrm>
          <a:prstGeom prst="rect">
            <a:avLst/>
          </a:prstGeom>
        </p:spPr>
        <p:txBody>
          <a:bodyPr wrap="square" lIns="0" tIns="0" rIns="0" bIns="0"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i="1" dirty="0">
                <a:latin typeface="Times New Roman" charset="0"/>
                <a:ea typeface="Times New Roman" charset="0"/>
                <a:cs typeface="Times New Roman" charset="0"/>
              </a:rPr>
              <a:t>Благодарим за внимание!</a:t>
            </a:r>
          </a:p>
          <a:p>
            <a:pPr algn="ctr"/>
            <a:endParaRPr lang="ru-RU" sz="4400" b="1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учебно-методический центр по обучению лиц с инвалидностью и ОВЗ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Северо-Кавказского федерального университета</a:t>
            </a:r>
          </a:p>
          <a:p>
            <a:pPr algn="ctr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8-800-707-84-67 </a:t>
            </a:r>
          </a:p>
          <a:p>
            <a:pPr algn="ctr"/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rumc_skfo@ncfu.ru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8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4" y="579068"/>
            <a:ext cx="4114800" cy="492443"/>
          </a:xfrm>
        </p:spPr>
        <p:txBody>
          <a:bodyPr/>
          <a:lstStyle/>
          <a:p>
            <a:r>
              <a:rPr lang="ru-RU" sz="1600" b="1" dirty="0">
                <a:effectLst/>
                <a:latin typeface="TimesNewRomanPS"/>
              </a:rPr>
              <a:t>СОВЕРШЕНСТВОВАНИЕ ПРОФОРИЕНТАЦИОННОЙ РАБОТЫ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634971" y="1243351"/>
            <a:ext cx="7485806" cy="2056912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effectLst/>
              <a:latin typeface="TimesNewRomanPS"/>
            </a:endParaRPr>
          </a:p>
          <a:p>
            <a:pPr algn="just"/>
            <a:r>
              <a:rPr lang="ru-RU" sz="1800" b="1" dirty="0">
                <a:effectLst/>
                <a:latin typeface="TimesNewRomanPS"/>
              </a:rPr>
              <a:t> </a:t>
            </a:r>
            <a:r>
              <a:rPr lang="ru-RU" sz="1800" i="1" dirty="0">
                <a:effectLst/>
                <a:latin typeface="TimesNewRomanPS"/>
              </a:rPr>
              <a:t>1. Разработка и апробация алгоритма формирования индивидуальных траекторий </a:t>
            </a:r>
            <a:r>
              <a:rPr lang="ru-RU" sz="1800" i="1" dirty="0" err="1">
                <a:effectLst/>
                <a:latin typeface="TimesNewRomanPS"/>
              </a:rPr>
              <a:t>профессиональнои</a:t>
            </a:r>
            <a:r>
              <a:rPr lang="ru-RU" sz="1800" i="1" dirty="0">
                <a:effectLst/>
                <a:latin typeface="TimesNewRomanPS"/>
              </a:rPr>
              <a:t>̆ ориентации выпускников общеобразовательных организаций и среднего профессионального образования из числа лиц с инвалидностью и ограниченными возможностями здоровья на основе средств </a:t>
            </a:r>
            <a:r>
              <a:rPr lang="ru-RU" sz="1800" i="1" dirty="0" err="1">
                <a:effectLst/>
                <a:latin typeface="TimesNewRomanPS"/>
              </a:rPr>
              <a:t>профессиональнои</a:t>
            </a:r>
            <a:r>
              <a:rPr lang="ru-RU" sz="1800" i="1" dirty="0">
                <a:effectLst/>
                <a:latin typeface="TimesNewRomanPS"/>
              </a:rPr>
              <a:t>̆ диагностики с учетом нозологий</a:t>
            </a:r>
          </a:p>
          <a:p>
            <a:pPr algn="just"/>
            <a:r>
              <a:rPr lang="ru-RU" sz="1800" i="1" dirty="0">
                <a:effectLst/>
                <a:latin typeface="TimesNewRomanPS"/>
              </a:rPr>
              <a:t> </a:t>
            </a:r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708754-50CA-DB4C-ABE9-DDC2BB8D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74" y="174401"/>
            <a:ext cx="4114800" cy="677108"/>
          </a:xfrm>
        </p:spPr>
        <p:txBody>
          <a:bodyPr/>
          <a:lstStyle/>
          <a:p>
            <a:r>
              <a:rPr 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Индивидуальная траектория профессиональной ориентации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2EC31D-0C7C-D842-BDE7-D528E1C431F0}"/>
              </a:ext>
            </a:extLst>
          </p:cNvPr>
          <p:cNvSpPr txBox="1">
            <a:spLocks/>
          </p:cNvSpPr>
          <p:nvPr/>
        </p:nvSpPr>
        <p:spPr>
          <a:xfrm>
            <a:off x="196214" y="579068"/>
            <a:ext cx="2971800" cy="1288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721FE7A-2F2A-E549-A7D4-883D8601C91B}"/>
              </a:ext>
            </a:extLst>
          </p:cNvPr>
          <p:cNvSpPr txBox="1">
            <a:spLocks/>
          </p:cNvSpPr>
          <p:nvPr/>
        </p:nvSpPr>
        <p:spPr>
          <a:xfrm>
            <a:off x="391954" y="967200"/>
            <a:ext cx="3857040" cy="33129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проектируемая программа персонального профессионального пути реализации личностного потенциала, определяющегося индивидуальными особенностями и выстраиваемая на основе 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профстандартов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A607E8C-3455-634B-972B-8E0C2D5EB4FC}"/>
              </a:ext>
            </a:extLst>
          </p:cNvPr>
          <p:cNvSpPr txBox="1">
            <a:spLocks/>
          </p:cNvSpPr>
          <p:nvPr/>
        </p:nvSpPr>
        <p:spPr>
          <a:xfrm>
            <a:off x="4724401" y="942288"/>
            <a:ext cx="4191000" cy="645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проектирования индивидуальной траектории профессиональной ориентации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D6DB274-AF28-6241-8C71-8982AE80E107}"/>
              </a:ext>
            </a:extLst>
          </p:cNvPr>
          <p:cNvSpPr txBox="1">
            <a:spLocks/>
          </p:cNvSpPr>
          <p:nvPr/>
        </p:nvSpPr>
        <p:spPr>
          <a:xfrm>
            <a:off x="4595446" y="1733550"/>
            <a:ext cx="4352340" cy="275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профориентационная поддержка профессионального самоопределения выпускников общеобразовательных организаций (ООО) и организаций среднего профессионального образования (ОО СПО)</a:t>
            </a:r>
          </a:p>
        </p:txBody>
      </p:sp>
    </p:spTree>
    <p:extLst>
      <p:ext uri="{BB962C8B-B14F-4D97-AF65-F5344CB8AC3E}">
        <p14:creationId xmlns:p14="http://schemas.microsoft.com/office/powerpoint/2010/main" val="101465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77" y="209407"/>
            <a:ext cx="6477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Алгоритм проектирования индивидуальных траекторий профессиональной ориентации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4F133AAB-4A2A-5D43-8F9E-EFB0A285A70C}"/>
              </a:ext>
            </a:extLst>
          </p:cNvPr>
          <p:cNvSpPr/>
          <p:nvPr/>
        </p:nvSpPr>
        <p:spPr>
          <a:xfrm>
            <a:off x="272561" y="1285667"/>
            <a:ext cx="3048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тветственный за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профориентационную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работу в вузе</a:t>
            </a:r>
            <a:endParaRPr lang="ru-RU" sz="1600" dirty="0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9273EC6A-7554-8F4B-87AB-841CFCE0C87E}"/>
              </a:ext>
            </a:extLst>
          </p:cNvPr>
          <p:cNvSpPr/>
          <p:nvPr/>
        </p:nvSpPr>
        <p:spPr>
          <a:xfrm>
            <a:off x="193431" y="2282629"/>
            <a:ext cx="3048000" cy="5782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рофбригада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ED7A2469-0988-C148-B076-3CE278407BC9}"/>
              </a:ext>
            </a:extLst>
          </p:cNvPr>
          <p:cNvSpPr/>
          <p:nvPr/>
        </p:nvSpPr>
        <p:spPr>
          <a:xfrm>
            <a:off x="178776" y="3105150"/>
            <a:ext cx="3141785" cy="7526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Информационная база выпускников ООО и ОО СПО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B46290E1-CEA0-4141-999A-91DFAE9FB7E8}"/>
              </a:ext>
            </a:extLst>
          </p:cNvPr>
          <p:cNvSpPr/>
          <p:nvPr/>
        </p:nvSpPr>
        <p:spPr>
          <a:xfrm>
            <a:off x="3653203" y="1603655"/>
            <a:ext cx="2743200" cy="17511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Информационная профориентационная кампания на базе ООО и ОО СПО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563043EA-85CC-B246-84A4-F9EAC4224D98}"/>
              </a:ext>
            </a:extLst>
          </p:cNvPr>
          <p:cNvSpPr/>
          <p:nvPr/>
        </p:nvSpPr>
        <p:spPr>
          <a:xfrm>
            <a:off x="6723183" y="1383209"/>
            <a:ext cx="2344617" cy="21920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Индивидуальные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профоринетационые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мероприятия на базе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вузов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консультирование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85750"/>
            <a:ext cx="66587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алгоритма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 проектирования индивидуальных траекторий профессиональной ориентации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55A5EEF-C006-264D-8267-3BFCF0E7A178}"/>
              </a:ext>
            </a:extLst>
          </p:cNvPr>
          <p:cNvGrpSpPr/>
          <p:nvPr/>
        </p:nvGrpSpPr>
        <p:grpSpPr>
          <a:xfrm>
            <a:off x="380999" y="1123950"/>
            <a:ext cx="7924801" cy="3269789"/>
            <a:chOff x="709246" y="2048241"/>
            <a:chExt cx="10644556" cy="4479098"/>
          </a:xfrm>
        </p:grpSpPr>
        <p:sp>
          <p:nvSpPr>
            <p:cNvPr id="4" name="Скругленный прямоугольник 3">
              <a:extLst>
                <a:ext uri="{FF2B5EF4-FFF2-40B4-BE49-F238E27FC236}">
                  <a16:creationId xmlns:a16="http://schemas.microsoft.com/office/drawing/2014/main" id="{683E4AEF-7B48-3745-AEFD-2227159A2A63}"/>
                </a:ext>
              </a:extLst>
            </p:cNvPr>
            <p:cNvSpPr/>
            <p:nvPr/>
          </p:nvSpPr>
          <p:spPr>
            <a:xfrm>
              <a:off x="2016366" y="2091286"/>
              <a:ext cx="3695586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Профориентационное информирование</a:t>
              </a:r>
            </a:p>
          </p:txBody>
        </p:sp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324DFD96-EE74-0A49-A230-C6D01A5EABFB}"/>
                </a:ext>
              </a:extLst>
            </p:cNvPr>
            <p:cNvSpPr/>
            <p:nvPr/>
          </p:nvSpPr>
          <p:spPr>
            <a:xfrm>
              <a:off x="2047081" y="3191972"/>
              <a:ext cx="3661469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Комплексная профориентационная диагностика</a:t>
              </a:r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AA21A8A9-3EF3-634A-B750-56931A65DA0A}"/>
                </a:ext>
              </a:extLst>
            </p:cNvPr>
            <p:cNvSpPr/>
            <p:nvPr/>
          </p:nvSpPr>
          <p:spPr>
            <a:xfrm>
              <a:off x="1992571" y="4292658"/>
              <a:ext cx="3776858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Серия </a:t>
              </a:r>
              <a:r>
                <a:rPr lang="ru-RU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профориентационных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консультаций</a:t>
              </a: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3A14048E-8233-E24E-90EB-544B21DF4DE0}"/>
                </a:ext>
              </a:extLst>
            </p:cNvPr>
            <p:cNvSpPr/>
            <p:nvPr/>
          </p:nvSpPr>
          <p:spPr>
            <a:xfrm>
              <a:off x="1964671" y="5393343"/>
              <a:ext cx="3804758" cy="113399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Комплексное сопровождение профессионального самоопределения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F195D344-D139-DB47-991B-8C0EBB69E320}"/>
                </a:ext>
              </a:extLst>
            </p:cNvPr>
            <p:cNvSpPr/>
            <p:nvPr/>
          </p:nvSpPr>
          <p:spPr>
            <a:xfrm>
              <a:off x="7133494" y="2048242"/>
              <a:ext cx="4220308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Дни открытых дверей,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профориентационные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беседы и т.д.</a:t>
              </a:r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35F80938-1014-5E49-A4A1-C7B5079E9B6E}"/>
                </a:ext>
              </a:extLst>
            </p:cNvPr>
            <p:cNvSpPr/>
            <p:nvPr/>
          </p:nvSpPr>
          <p:spPr>
            <a:xfrm>
              <a:off x="7133493" y="3191972"/>
              <a:ext cx="4220308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картины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профессиоанльных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интересов, способностей, возможностей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925A02B3-77AE-3140-B30E-E1B94311F02A}"/>
                </a:ext>
              </a:extLst>
            </p:cNvPr>
            <p:cNvSpPr/>
            <p:nvPr/>
          </p:nvSpPr>
          <p:spPr>
            <a:xfrm>
              <a:off x="7133493" y="4264081"/>
              <a:ext cx="4220306" cy="105764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Индивидуальная консультация по результатам </a:t>
              </a:r>
              <a:r>
                <a:rPr lang="ru-RU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профдиагностики</a:t>
              </a: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работа с Атласом профессий; вовлечение родителей; индивидуальная консультация по подбору вуза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71823D60-0884-2343-800A-1889DD15C13C}"/>
                </a:ext>
              </a:extLst>
            </p:cNvPr>
            <p:cNvSpPr/>
            <p:nvPr/>
          </p:nvSpPr>
          <p:spPr>
            <a:xfrm rot="16200000">
              <a:off x="-996462" y="3941519"/>
              <a:ext cx="3997569" cy="58615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Выпускник ООО и ОО СПО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Открывающая фигурная скобка 11">
              <a:extLst>
                <a:ext uri="{FF2B5EF4-FFF2-40B4-BE49-F238E27FC236}">
                  <a16:creationId xmlns:a16="http://schemas.microsoft.com/office/drawing/2014/main" id="{1E93C970-B393-7740-9D48-B969C7ED88B2}"/>
                </a:ext>
              </a:extLst>
            </p:cNvPr>
            <p:cNvSpPr/>
            <p:nvPr/>
          </p:nvSpPr>
          <p:spPr>
            <a:xfrm>
              <a:off x="1500554" y="2048241"/>
              <a:ext cx="354740" cy="4444633"/>
            </a:xfrm>
            <a:prstGeom prst="leftBrace">
              <a:avLst>
                <a:gd name="adj1" fmla="val 8333"/>
                <a:gd name="adj2" fmla="val 49736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5A57ADE2-A52B-0247-8F5A-8F908F6BC8FC}"/>
                </a:ext>
              </a:extLst>
            </p:cNvPr>
            <p:cNvSpPr/>
            <p:nvPr/>
          </p:nvSpPr>
          <p:spPr>
            <a:xfrm>
              <a:off x="7098635" y="5435233"/>
              <a:ext cx="4255165" cy="105764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</a:rPr>
                <a:t>Вовлечение в профессиональные пробы; </a:t>
              </a: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целенаправленное получение знаний, навыков и компетенций, которые могут пригодиться в будущей трудовой деятельности и т.д.</a:t>
              </a:r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A83D7428-754D-1C4C-AAAB-E903D6017DDD}"/>
                </a:ext>
              </a:extLst>
            </p:cNvPr>
            <p:cNvSpPr/>
            <p:nvPr/>
          </p:nvSpPr>
          <p:spPr>
            <a:xfrm>
              <a:off x="5862120" y="2306170"/>
              <a:ext cx="978409" cy="484631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6DBD4E1A-04B4-4841-A110-22061AD953B4}"/>
                </a:ext>
              </a:extLst>
            </p:cNvPr>
            <p:cNvSpPr/>
            <p:nvPr/>
          </p:nvSpPr>
          <p:spPr>
            <a:xfrm>
              <a:off x="5900338" y="3406857"/>
              <a:ext cx="978409" cy="484631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>
              <a:extLst>
                <a:ext uri="{FF2B5EF4-FFF2-40B4-BE49-F238E27FC236}">
                  <a16:creationId xmlns:a16="http://schemas.microsoft.com/office/drawing/2014/main" id="{F7B55BCB-B5F1-A247-9796-A0C89DE0ABC3}"/>
                </a:ext>
              </a:extLst>
            </p:cNvPr>
            <p:cNvSpPr/>
            <p:nvPr/>
          </p:nvSpPr>
          <p:spPr>
            <a:xfrm>
              <a:off x="5929560" y="4550587"/>
              <a:ext cx="978409" cy="484631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85C08D5A-8011-0645-82DD-DF004D565836}"/>
                </a:ext>
              </a:extLst>
            </p:cNvPr>
            <p:cNvSpPr/>
            <p:nvPr/>
          </p:nvSpPr>
          <p:spPr>
            <a:xfrm>
              <a:off x="5944828" y="5748749"/>
              <a:ext cx="978409" cy="484631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4B6E21A-EDAD-7F41-8BCA-F632BC02663D}"/>
              </a:ext>
            </a:extLst>
          </p:cNvPr>
          <p:cNvSpPr/>
          <p:nvPr/>
        </p:nvSpPr>
        <p:spPr>
          <a:xfrm rot="16200000">
            <a:off x="7329147" y="2498694"/>
            <a:ext cx="2918268" cy="4426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Абитуриент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ВУЗа </a:t>
            </a:r>
          </a:p>
        </p:txBody>
      </p:sp>
      <p:sp>
        <p:nvSpPr>
          <p:cNvPr id="19" name="Закрывающая фигурная скобка 18">
            <a:extLst>
              <a:ext uri="{FF2B5EF4-FFF2-40B4-BE49-F238E27FC236}">
                <a16:creationId xmlns:a16="http://schemas.microsoft.com/office/drawing/2014/main" id="{F14A4F97-2B1C-5447-8220-7E48F4351176}"/>
              </a:ext>
            </a:extLst>
          </p:cNvPr>
          <p:cNvSpPr/>
          <p:nvPr/>
        </p:nvSpPr>
        <p:spPr>
          <a:xfrm>
            <a:off x="8398282" y="971550"/>
            <a:ext cx="76200" cy="34221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2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308" y="285750"/>
            <a:ext cx="66587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1 этап проектирования индивидуальных траекторий профессиональной ориентации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8FC263D-1302-FD4A-8B31-0DF2E9A2028D}"/>
              </a:ext>
            </a:extLst>
          </p:cNvPr>
          <p:cNvGrpSpPr/>
          <p:nvPr/>
        </p:nvGrpSpPr>
        <p:grpSpPr>
          <a:xfrm>
            <a:off x="253185" y="1047750"/>
            <a:ext cx="8547915" cy="3151863"/>
            <a:chOff x="174596" y="1879269"/>
            <a:chExt cx="11606782" cy="441475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EB241BD-2171-7642-B6F6-D1DE830CA947}"/>
                </a:ext>
              </a:extLst>
            </p:cNvPr>
            <p:cNvSpPr/>
            <p:nvPr/>
          </p:nvSpPr>
          <p:spPr>
            <a:xfrm>
              <a:off x="174596" y="4095433"/>
              <a:ext cx="5447004" cy="2198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Инструменты: </a:t>
              </a:r>
            </a:p>
            <a:p>
              <a:pPr algn="just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презентации профессий; групповая консультация; лекторий; групповая и индивидуальная беседа; профессионально – ориентационные беседы; экскурсии на предприятия, в профессиональные учебные учреждения, в службу занятости; встречи со специалистами; участие в «днях открытых дверей»; использование средств массовой агитации</a:t>
              </a:r>
              <a:r>
                <a:rPr lang="ru-RU" sz="1200" dirty="0">
                  <a:effectLst/>
                </a:rPr>
                <a:t>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0B427C2-B106-4F4B-B234-FD01D45B9BC6}"/>
                </a:ext>
              </a:extLst>
            </p:cNvPr>
            <p:cNvSpPr/>
            <p:nvPr/>
          </p:nvSpPr>
          <p:spPr>
            <a:xfrm>
              <a:off x="2898098" y="1879269"/>
              <a:ext cx="6096000" cy="21985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1200" b="1" i="1" u="sng" dirty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Подготовительный этап:</a:t>
              </a:r>
            </a:p>
            <a:p>
              <a:pPr algn="ctr"/>
              <a:r>
                <a:rPr lang="ru-RU" sz="1200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актуализация темы профессионального выбора</a:t>
              </a:r>
            </a:p>
            <a:p>
              <a:pPr algn="ctr"/>
              <a:r>
                <a:rPr lang="ru-RU" sz="1200" b="1" dirty="0">
                  <a:solidFill>
                    <a:srgbClr val="0070C0"/>
                  </a:solidFill>
                  <a:effectLst/>
                </a:rPr>
                <a:t> </a:t>
              </a:r>
              <a:r>
                <a:rPr lang="ru-RU" sz="12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Цель этапа: </a:t>
              </a:r>
            </a:p>
            <a:p>
              <a:pPr algn="just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сформировать у лиц с инвалидностью и ОВЗ сведения о: </a:t>
              </a:r>
            </a:p>
            <a:p>
              <a:pPr algn="just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мире доступных им профессий; </a:t>
              </a:r>
            </a:p>
            <a:p>
              <a:pPr marL="285750" indent="-285750" algn="just">
                <a:buFontTx/>
                <a:buChar char="-"/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качествах, необходимые для выбранной профессии; </a:t>
              </a:r>
            </a:p>
            <a:p>
              <a:pPr marL="285750" indent="-285750" algn="just">
                <a:buFontTx/>
                <a:buChar char="-"/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учебных заведениях;</a:t>
              </a:r>
            </a:p>
            <a:p>
              <a:pPr marL="285750" indent="-285750" algn="just">
                <a:buFontTx/>
                <a:buChar char="-"/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потребности общества в кадрах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Изображение 2">
              <a:extLst>
                <a:ext uri="{FF2B5EF4-FFF2-40B4-BE49-F238E27FC236}">
                  <a16:creationId xmlns:a16="http://schemas.microsoft.com/office/drawing/2014/main" id="{DA469D4F-C2F1-C240-94EF-B63CB0BC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415" y="2099397"/>
              <a:ext cx="2445896" cy="1832989"/>
            </a:xfrm>
            <a:prstGeom prst="rect">
              <a:avLst/>
            </a:prstGeom>
          </p:spPr>
        </p:pic>
        <p:pic>
          <p:nvPicPr>
            <p:cNvPr id="7" name="Изображение 7">
              <a:extLst>
                <a:ext uri="{FF2B5EF4-FFF2-40B4-BE49-F238E27FC236}">
                  <a16:creationId xmlns:a16="http://schemas.microsoft.com/office/drawing/2014/main" id="{DFB75E44-87F6-3B4B-977F-417BE8CC7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9885" y="2163484"/>
              <a:ext cx="2631493" cy="1863003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8A39E4-485D-E340-BDDC-8718F1878291}"/>
              </a:ext>
            </a:extLst>
          </p:cNvPr>
          <p:cNvSpPr/>
          <p:nvPr/>
        </p:nvSpPr>
        <p:spPr>
          <a:xfrm>
            <a:off x="4724400" y="2625745"/>
            <a:ext cx="4166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u="sng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Результат: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осознает необходимость выбора профессии в соответствии со своими индивидуальными критериями выбора и нозологией;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сформированы представления о доступных профессиях, с учетом нозологии;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сформированы представления о вузах, где можно получить выбранную профессию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8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308" y="285750"/>
            <a:ext cx="67349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2 этап проектирования индивидуальных траекторий профессиональной ориентации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B982D78-7C40-3646-B435-8DA222A0B54C}"/>
              </a:ext>
            </a:extLst>
          </p:cNvPr>
          <p:cNvGrpSpPr/>
          <p:nvPr/>
        </p:nvGrpSpPr>
        <p:grpSpPr>
          <a:xfrm>
            <a:off x="215085" y="1076227"/>
            <a:ext cx="8395514" cy="3319050"/>
            <a:chOff x="174596" y="1753656"/>
            <a:chExt cx="11399846" cy="538474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1AB964F-DFEC-8E42-9182-D7040BA47E31}"/>
                </a:ext>
              </a:extLst>
            </p:cNvPr>
            <p:cNvSpPr/>
            <p:nvPr/>
          </p:nvSpPr>
          <p:spPr>
            <a:xfrm>
              <a:off x="6586541" y="4616515"/>
              <a:ext cx="4815110" cy="848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Результат: </a:t>
              </a:r>
            </a:p>
            <a:p>
              <a:pPr lvl="0" algn="ctr" rtl="0">
                <a:spcAft>
                  <a:spcPts val="0"/>
                </a:spcAft>
              </a:pPr>
              <a:r>
                <a:rPr lang="ru-RU" sz="1400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charset="0"/>
                  <a:cs typeface="Times New Roman" charset="0"/>
                </a:rPr>
                <a:t>п</a:t>
              </a:r>
              <a:r>
                <a:rPr lang="ru-RU" sz="1400" kern="12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рофессиональный профиль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B45D428-4F39-A341-A049-2BF72706C711}"/>
                </a:ext>
              </a:extLst>
            </p:cNvPr>
            <p:cNvSpPr/>
            <p:nvPr/>
          </p:nvSpPr>
          <p:spPr>
            <a:xfrm>
              <a:off x="174596" y="4541892"/>
              <a:ext cx="5447005" cy="2596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Инструменты: </a:t>
              </a:r>
            </a:p>
            <a:p>
              <a:pPr lvl="0" algn="just" rtl="0"/>
              <a:r>
                <a:rPr lang="ru-RU" sz="1400" kern="12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объективные тесты с выбором ответа; тесты-опросники; методики субъективного </a:t>
              </a:r>
              <a:r>
                <a:rPr lang="ru-RU" sz="1400" kern="120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шкалирования</a:t>
              </a:r>
              <a:r>
                <a:rPr lang="ru-RU" sz="1400" kern="12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и самооценки; интерактивные методики (проф. игры); проективные методики; стандартизированное аналитическое наблюдение; приборные и психофизиологические методики</a:t>
              </a:r>
              <a:endParaRPr lang="ru-RU" sz="1400" kern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704ACAF-5F85-1442-8178-9684A9D8F5DC}"/>
                </a:ext>
              </a:extLst>
            </p:cNvPr>
            <p:cNvSpPr/>
            <p:nvPr/>
          </p:nvSpPr>
          <p:spPr>
            <a:xfrm>
              <a:off x="2898098" y="1879268"/>
              <a:ext cx="6096000" cy="24467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rtl="0"/>
              <a:r>
                <a:rPr lang="ru-RU" sz="1400" b="1" i="1" u="sng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Комплексная  профориентационная диагностика:</a:t>
              </a:r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lvl="0" algn="ctr" rtl="0"/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психолого-педагогическая и социально-психологическая</a:t>
              </a:r>
              <a:r>
                <a:rPr lang="ru-RU" sz="1400" b="1" dirty="0">
                  <a:effectLst/>
                </a:rPr>
                <a:t> </a:t>
              </a:r>
            </a:p>
            <a:p>
              <a:pPr algn="ctr"/>
              <a:r>
                <a:rPr lang="ru-RU" sz="14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Цель этапа: </a:t>
              </a:r>
            </a:p>
            <a:p>
              <a:pPr lvl="0" algn="ctr" rtl="0">
                <a:lnSpc>
                  <a:spcPct val="100000"/>
                </a:lnSpc>
                <a:spcAft>
                  <a:spcPts val="0"/>
                </a:spcAft>
              </a:pPr>
              <a:r>
                <a:rPr lang="ru-RU" sz="1200" kern="12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определить профессиональную направленность путем соотнесения результатов диагностики интересов, склонностей, возможностей и свойств личности с типами профессий. 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A29CAB-4C06-D54E-9B9E-D2705AC5B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85" y="1780237"/>
              <a:ext cx="2227070" cy="2759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0366A70-651D-A44C-95CE-A887362EE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5080" y="1753656"/>
              <a:ext cx="2069362" cy="2761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56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308" y="285750"/>
            <a:ext cx="65063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cs typeface="Times New Roman" charset="0"/>
              </a:rPr>
              <a:t>3 этап проектирования индивидуальных траекторий профессиональной ориентации</a:t>
            </a:r>
            <a:endParaRPr sz="2000" spc="-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E36D3C3-D071-714A-ABA3-9360E637C8D1}"/>
              </a:ext>
            </a:extLst>
          </p:cNvPr>
          <p:cNvGrpSpPr/>
          <p:nvPr/>
        </p:nvGrpSpPr>
        <p:grpSpPr>
          <a:xfrm>
            <a:off x="140981" y="942302"/>
            <a:ext cx="8945261" cy="3503875"/>
            <a:chOff x="-613083" y="1077805"/>
            <a:chExt cx="13054416" cy="37083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94E1903-9489-3946-B375-574D41B6504D}"/>
                </a:ext>
              </a:extLst>
            </p:cNvPr>
            <p:cNvSpPr/>
            <p:nvPr/>
          </p:nvSpPr>
          <p:spPr>
            <a:xfrm>
              <a:off x="8882813" y="2902625"/>
              <a:ext cx="3558520" cy="1465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Результат: </a:t>
              </a:r>
            </a:p>
            <a:p>
              <a:pPr algn="just"/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ru-RU" sz="1400" b="0" i="0" kern="12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</a:t>
              </a: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пределение профессионального выбора и переход к получению высшего образования по выбранной профессии</a:t>
              </a:r>
              <a:endParaRPr lang="ru-RU" sz="14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3449D0C-5007-684F-B3EA-BCDA215B4831}"/>
                </a:ext>
              </a:extLst>
            </p:cNvPr>
            <p:cNvSpPr/>
            <p:nvPr/>
          </p:nvSpPr>
          <p:spPr>
            <a:xfrm>
              <a:off x="6298214" y="1208780"/>
              <a:ext cx="5675220" cy="16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Инструменты: </a:t>
              </a:r>
            </a:p>
            <a:p>
              <a:pPr lvl="0" rtl="0"/>
              <a:r>
                <a:rPr lang="ru-RU" sz="1400" b="1" i="1" kern="1200" dirty="0">
                  <a:solidFill>
                    <a:prstClr val="black"/>
                  </a:solidFill>
                  <a:latin typeface="Times New Roman" charset="0"/>
                  <a:cs typeface="Times New Roman" charset="0"/>
                </a:rPr>
                <a:t>- </a:t>
              </a: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индивидуальная консультация по результатам </a:t>
              </a:r>
              <a:r>
                <a:rPr lang="ru-RU" sz="1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профдиагностики</a:t>
              </a: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lvl="0" rtl="0"/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работа с Атласом профессий; </a:t>
              </a:r>
            </a:p>
            <a:p>
              <a:pPr lvl="0" rtl="0"/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индивидуальная консультация по выбору образовательного учреждения и подбору образовательных программ </a:t>
              </a:r>
              <a:endParaRPr lang="ru-RU" sz="1400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85E3AF1-0CE2-3D4C-AA33-AAEB8FB25C53}"/>
                </a:ext>
              </a:extLst>
            </p:cNvPr>
            <p:cNvSpPr/>
            <p:nvPr/>
          </p:nvSpPr>
          <p:spPr>
            <a:xfrm>
              <a:off x="-485215" y="1077805"/>
              <a:ext cx="7059789" cy="325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i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Серия </a:t>
              </a:r>
              <a:r>
                <a:rPr lang="ru-RU" sz="1400" b="1" i="1" u="sng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профориентационных</a:t>
              </a:r>
              <a:r>
                <a:rPr lang="ru-RU" sz="1400" b="1" i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консультаций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64135A5-C3A0-774C-B8DB-26EFCEC8D0E2}"/>
                </a:ext>
              </a:extLst>
            </p:cNvPr>
            <p:cNvSpPr/>
            <p:nvPr/>
          </p:nvSpPr>
          <p:spPr>
            <a:xfrm>
              <a:off x="-613083" y="1433364"/>
              <a:ext cx="6466482" cy="3224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0"/>
              <a:r>
                <a:rPr lang="ru-RU" sz="1200" b="1" i="1" u="sng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Цели этапа: </a:t>
              </a:r>
            </a:p>
            <a:p>
              <a:pPr lvl="0" algn="just">
                <a:lnSpc>
                  <a:spcPct val="100000"/>
                </a:lnSpc>
                <a:spcAft>
                  <a:spcPts val="0"/>
                </a:spcAft>
              </a:pPr>
              <a:r>
                <a:rPr lang="ru-RU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 основе результатов </a:t>
              </a:r>
              <a:r>
                <a:rPr lang="ru-RU" sz="1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профдиагностики</a:t>
              </a:r>
              <a:r>
                <a:rPr lang="ru-RU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соотнести профессиональный выбор с профессиональным типом для определения получения возможных профессий;</a:t>
              </a:r>
            </a:p>
            <a:p>
              <a:pPr lvl="0" algn="just">
                <a:lnSpc>
                  <a:spcPct val="100000"/>
                </a:lnSpc>
                <a:spcAft>
                  <a:spcPts val="0"/>
                </a:spcAft>
              </a:pPr>
              <a:r>
                <a:rPr lang="ru-RU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информировать о возможностях и условиях доступного обучения в образовательных организациях высшего образования по рекомендованным профессиям: подобрать вуз с учетом доступности инфраструктуры образовательной организации, наличия бюджетных мест, в том числе в рамках особой квоты, определить возможную образовательную программу высшего образования (направлений подготовки/специальностей);</a:t>
              </a:r>
            </a:p>
            <a:p>
              <a:pPr lvl="0" algn="just">
                <a:lnSpc>
                  <a:spcPct val="100000"/>
                </a:lnSpc>
                <a:spcAft>
                  <a:spcPts val="0"/>
                </a:spcAft>
              </a:pPr>
              <a:r>
                <a:rPr lang="ru-RU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оценить востребованность рекомендованных профессий на региональном рынке труда;</a:t>
              </a:r>
            </a:p>
            <a:p>
              <a:pPr lvl="0" algn="just">
                <a:lnSpc>
                  <a:spcPct val="100000"/>
                </a:lnSpc>
                <a:spcAft>
                  <a:spcPts val="0"/>
                </a:spcAft>
              </a:pPr>
              <a:r>
                <a:rPr lang="ru-RU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оценить возможности дальнейшего трудоустройства после получения профессионального образования на конкретном предприятии/организации.</a:t>
              </a:r>
              <a:endParaRPr lang="ru-RU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A4BD705-A8D3-9143-B0B1-9F80DFE64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090" y="3079222"/>
              <a:ext cx="3048000" cy="170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78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1721</Words>
  <Application>Microsoft Macintosh PowerPoint</Application>
  <PresentationFormat>Экран (16:9)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TimesNewRomanPS</vt:lpstr>
      <vt:lpstr>TimesNewRomanPSMT</vt:lpstr>
      <vt:lpstr>Office Theme</vt:lpstr>
      <vt:lpstr>Презентация PowerPoint</vt:lpstr>
      <vt:lpstr>Содержание</vt:lpstr>
      <vt:lpstr>СОВЕРШЕНСТВОВАНИЕ ПРОФОРИЕНТАЦИОННОЙ РАБОТЫ</vt:lpstr>
      <vt:lpstr>Индивидуальная траектория профессиональной ориентации </vt:lpstr>
      <vt:lpstr>Алгоритм проектирования индивидуальных траекторий профессиональной ориентации</vt:lpstr>
      <vt:lpstr>Блок-схема алгоритма проектирования индивидуальных траекторий профессиональной ориентации</vt:lpstr>
      <vt:lpstr>1 этап проектирования индивидуальных траекторий профессиональной ориентации</vt:lpstr>
      <vt:lpstr>2 этап проектирования индивидуальных траекторий профессиональной ориентации</vt:lpstr>
      <vt:lpstr>3 этап проектирования индивидуальных траекторий профессиональной ориентации</vt:lpstr>
      <vt:lpstr>4 этап проектирования индивидуальных траекторий профессиональной ориентации</vt:lpstr>
      <vt:lpstr>5 этап проектирования индивидуальных траекторий профессиональной ориентации</vt:lpstr>
      <vt:lpstr>Ожидаемый результат</vt:lpstr>
      <vt:lpstr>СОВЕРШЕНСТВОВАНИЕ ПРОФОРИЕНТАЦИОННОЙ РАБОТЫ</vt:lpstr>
      <vt:lpstr>Календарь профориентационных мероприятий</vt:lpstr>
      <vt:lpstr>Календарь профориентационных мероприятий включает:</vt:lpstr>
      <vt:lpstr>Календарь профориентационных мероприятий включает</vt:lpstr>
      <vt:lpstr>Календарь профориентационных мероприятий включает:</vt:lpstr>
      <vt:lpstr>ПОВЫШЕНИЕ ПРИВЛЕКАТЕЛЬНОСТИ ВЫСШЕГО ОБРАЗОВАНИЯ ДЛЯ ЛИЦ С ИНВАЛИДНОСТЬЮ И ОВЗ </vt:lpstr>
      <vt:lpstr>ПОВЫШЕНИЕ ПРИВЛЕКАТЕЛЬНОСТИ ВЫСШЕГО ОБРАЗОВАНИЯ ДЛЯ ЛИЦ С ИНВАЛИДНОСТЬЮ И ОВЗ </vt:lpstr>
      <vt:lpstr>ПОВЫШЕНИЕ ПРИВЛЕКАТЕЛЬНОСТИ ВЫСШЕГО ОБРАЗОВАНИЯ ДЛЯ ЛИЦ С ИНВАЛИДНОСТЬЮ И ОВЗ </vt:lpstr>
      <vt:lpstr>СОВЕРШЕНСТВОВАНИЕ ДЕЯТЕЛЬНОСТИ ПОДГОТОВИТЕЛЬНЫХ ОТДЕЛЕНИЙ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Microsoft Office User</cp:lastModifiedBy>
  <cp:revision>20</cp:revision>
  <dcterms:created xsi:type="dcterms:W3CDTF">2023-12-07T06:49:07Z</dcterms:created>
  <dcterms:modified xsi:type="dcterms:W3CDTF">2024-03-14T07:19:59Z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2023-12-07T00:00:00Z</vt:filetime>
  </property>
  <property fmtid="{D5CDD505-2E9C-101B-9397-08002B2CF9AE}" pid="5" name="Producer">
    <vt:lpwstr>Microsoft® PowerPoint® LTSC</vt:lpwstr>
  </property>
</Properties>
</file>