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6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D4A4037-DBF9-BB4E-BD83-7B009FFAFF5B}">
          <p14:sldIdLst>
            <p14:sldId id="256"/>
            <p14:sldId id="259"/>
            <p14:sldId id="266"/>
            <p14:sldId id="262"/>
            <p14:sldId id="263"/>
            <p14:sldId id="264"/>
            <p14:sldId id="265"/>
          </p14:sldIdLst>
        </p14:section>
        <p14:section name="Раздел без заголовка" id="{B069429F-0697-1348-8666-5692DA88470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51"/>
    <p:restoredTop sz="93713"/>
  </p:normalViewPr>
  <p:slideViewPr>
    <p:cSldViewPr snapToGrid="0" snapToObjects="1">
      <p:cViewPr varScale="1">
        <p:scale>
          <a:sx n="72" d="100"/>
          <a:sy n="72" d="100"/>
        </p:scale>
        <p:origin x="216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CFB77A-19D6-F84A-97CF-30DC8754F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EEDA05B-1437-0848-B006-3DA9FDE87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78D50-A8C4-7645-AF7E-35FAEC84C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052667-A3B0-7E41-B73A-14C9458BF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3B67BC-8A56-E441-85D3-6EFAE8D8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58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5A00C-E407-274D-854A-195C60DC6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FF42079-7870-124E-83ED-8D6CA792D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B1F1ED-91C4-2E4E-BA2D-21B978EF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CE3058-E56B-3D4E-9AF3-31A47E27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405D70-116D-7444-A43D-DE0878D1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86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588973D-A04B-A44D-8378-258190715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02F8C8-9F8D-2C44-808D-3E3DAC29D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F57EE0-4E5F-1446-B6D5-D3FEA5D82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444DB0-DD77-4E4E-9CAB-602BC7F59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D50055-0DF7-0A4F-A236-1ECEDFB4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7E251-AF3F-E549-A03C-B05F5D772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E79169-7282-524C-B9F0-10814CB7D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45F90F-A088-F544-9EDB-F92F9A1A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F9AAFE-915A-D741-A730-2C578D91F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BBA883-A008-5241-BC4A-F59ABC09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01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2A764-A14A-6241-82DC-BDE7FCD51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3A2D7D-59B6-7E40-B742-2416BC88C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036BF3-0A4D-474C-9D8B-45E9A0DF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1EEC2F-A3D2-0E4D-AD0E-3EF2DA913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0E9230-2E41-354C-B0A0-C529655DA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98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7800C-282A-C846-B2A2-785836D5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CEF5C9-F1EF-B848-8781-B0820F29C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65493D-C754-7447-8B3A-5A2768681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209664-8A8E-B84F-9BD1-4BCB3C0F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675ECB-EF01-9E46-BE30-4D0D4A15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F10E08-E295-EA42-BD92-8D444303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55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D7B6F-2AEB-9743-BF4E-4ABDC4BAC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34F8A6-1B29-9A40-8BD2-D60DF2108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B45380-D6F3-CD43-BEBC-009F039C0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0A4593A-03F7-9D4E-8E88-4BB11FC4E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94723AA-5FC8-7E41-89EC-4EF08164A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8757AD3-04FE-A244-8BEB-7DED13B76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F43EE3E-8F05-F54C-9873-1F2D35E2C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0D15102-80D5-A741-A200-B3401D8C6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8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EB27A-082D-284E-B92E-F29427AE5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2C9CBF-2612-7F47-A30F-8085CB5A6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C08E5E4-2CB0-E14A-A2FA-FF8A6BF63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443B25D-DC18-7741-8A3A-430DA23DD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04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6315F51-9D4F-A844-9876-480CE6C8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1D2E5F-9A07-D540-8527-64C03D50F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2C5021-A747-004A-B4FE-C10CCBC9C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059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BA1C2-27FD-6447-A3AF-F595D7F8B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B6D180-3F39-BE4A-BAA1-C26BB5FA8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AE586DC-4380-B54B-A562-F3BC63F30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002C58-E440-7E48-A625-B49C1D55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82172D-9F39-7E4E-AD77-8FF11617B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F6AD7C-94D1-1348-AE9B-DD1957A6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16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BFA1D-59FC-5A42-848A-822279161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BAD178-DC34-A449-9F34-EC46576CF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5FA396-F4F9-F046-9CFB-2FBC8853F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68DA9D-A5C8-C240-A5A9-4796596E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A11120-6E0C-464D-A2E1-739168EF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A8E30B-D560-E94C-8C2A-5B9FC316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82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0F861-9B64-7D44-93AB-56B025AEC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6AC27A-4514-D549-B39F-E4DDEC7AE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64A506-72E1-2846-976C-38EA76CF33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0B60-8D09-E942-AC3E-C603A1976531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EE7581-05A8-9F4F-A3D4-DD8DCAC11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2045AC-7B90-9D4C-82D0-C6DACA112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B8BD-B883-9641-9961-3C967E8DA2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67267C4-2780-334F-B96B-32C9DD30243E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26305-4499-B94D-BB24-DD7FBDDD2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3246739"/>
            <a:ext cx="12039600" cy="1532923"/>
          </a:xfrm>
        </p:spPr>
        <p:txBody>
          <a:bodyPr>
            <a:noAutofit/>
          </a:bodyPr>
          <a:lstStyle/>
          <a:p>
            <a:pPr algn="l"/>
            <a:r>
              <a:rPr lang="ru-RU" sz="3400" spc="-50" dirty="0">
                <a:latin typeface="Book Antiqua" panose="02040602050305030304" pitchFamily="18" charset="0"/>
              </a:rPr>
              <a:t>Роль родительских общественных организаций и НКО в развитии региональной системы помощи детям с РАС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92E0BA0-A93D-6344-977F-77AB3E802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8688" y="5795318"/>
            <a:ext cx="3928533" cy="892630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</a:pPr>
            <a:r>
              <a:rPr lang="ru-RU" sz="2800" dirty="0">
                <a:latin typeface="Book Antiqua" panose="02040602050305030304" pitchFamily="18" charset="0"/>
                <a:ea typeface="+mj-ea"/>
                <a:cs typeface="+mj-cs"/>
              </a:rPr>
              <a:t>27 апреля 2022 года</a:t>
            </a:r>
          </a:p>
          <a:p>
            <a:pPr>
              <a:lnSpc>
                <a:spcPct val="60000"/>
              </a:lnSpc>
            </a:pPr>
            <a:r>
              <a:rPr lang="ru-RU" sz="2800" dirty="0">
                <a:latin typeface="Book Antiqua" panose="02040602050305030304" pitchFamily="18" charset="0"/>
                <a:ea typeface="+mj-ea"/>
                <a:cs typeface="+mj-cs"/>
              </a:rPr>
              <a:t>г. Ставрополь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23B6F2-870B-E849-BE06-745472C72B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-1" y="197708"/>
            <a:ext cx="4670855" cy="304903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3E7794-7A31-8B4D-AA7C-5BB7A7C16E45}"/>
              </a:ext>
            </a:extLst>
          </p:cNvPr>
          <p:cNvSpPr txBox="1"/>
          <p:nvPr/>
        </p:nvSpPr>
        <p:spPr>
          <a:xfrm>
            <a:off x="5181599" y="737941"/>
            <a:ext cx="67303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Book Antiqua" panose="02040602050305030304" pitchFamily="18" charset="0"/>
              </a:rPr>
              <a:t>Научно-практическая конференция «Современные подходы  в образовании лиц с инвалидностью и ОВЗ»</a:t>
            </a:r>
          </a:p>
          <a:p>
            <a:pPr algn="ctr"/>
            <a:r>
              <a:rPr lang="ru-RU" sz="2400" dirty="0">
                <a:latin typeface="Book Antiqua" panose="02040602050305030304" pitchFamily="18" charset="0"/>
              </a:rPr>
              <a:t>ФГАОУ ВО</a:t>
            </a:r>
          </a:p>
          <a:p>
            <a:pPr algn="ctr"/>
            <a:r>
              <a:rPr lang="ru-RU" sz="2400" dirty="0">
                <a:latin typeface="Book Antiqua" panose="02040602050305030304" pitchFamily="18" charset="0"/>
              </a:rPr>
              <a:t>«Северо-Кавказский федеральный университет»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86B1C7D3-C285-F14C-81C8-706AC62B0E1C}"/>
              </a:ext>
            </a:extLst>
          </p:cNvPr>
          <p:cNvSpPr txBox="1">
            <a:spLocks/>
          </p:cNvSpPr>
          <p:nvPr/>
        </p:nvSpPr>
        <p:spPr>
          <a:xfrm>
            <a:off x="9338200" y="4779662"/>
            <a:ext cx="3388344" cy="7211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spc="-50" dirty="0">
                <a:latin typeface="Book Antiqua" panose="02040602050305030304" pitchFamily="18" charset="0"/>
              </a:rPr>
              <a:t>Ю. Ильченко</a:t>
            </a:r>
          </a:p>
        </p:txBody>
      </p:sp>
    </p:spTree>
    <p:extLst>
      <p:ext uri="{BB962C8B-B14F-4D97-AF65-F5344CB8AC3E}">
        <p14:creationId xmlns:p14="http://schemas.microsoft.com/office/powerpoint/2010/main" val="419398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1FCC5DD-8695-244E-BF0E-A9661864C038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21E422-BEB9-B548-B96E-7028A9CABD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433584" y="268226"/>
            <a:ext cx="3119780" cy="203652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E87865C-53D8-4441-B5DF-A3ECB1CD9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2099" y="-1"/>
            <a:ext cx="4866317" cy="2302933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74B1EC26-978F-704F-87F1-31FD2147F9FC}"/>
              </a:ext>
            </a:extLst>
          </p:cNvPr>
          <p:cNvSpPr txBox="1">
            <a:spLocks/>
          </p:cNvSpPr>
          <p:nvPr/>
        </p:nvSpPr>
        <p:spPr>
          <a:xfrm>
            <a:off x="433584" y="2527161"/>
            <a:ext cx="10857471" cy="901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latin typeface="Book Antiqua" panose="02040602050305030304" pitchFamily="18" charset="0"/>
              </a:rPr>
              <a:t>Образовательная модель «Ресурсный класс»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59BE35-652E-8C45-9E2E-03EF810681D9}"/>
              </a:ext>
            </a:extLst>
          </p:cNvPr>
          <p:cNvSpPr txBox="1"/>
          <p:nvPr/>
        </p:nvSpPr>
        <p:spPr>
          <a:xfrm>
            <a:off x="433584" y="3475876"/>
            <a:ext cx="11324832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100" dirty="0">
                <a:latin typeface="Book Antiqua" panose="02040602050305030304" pitchFamily="18" charset="0"/>
                <a:ea typeface="+mj-ea"/>
                <a:cs typeface="+mj-cs"/>
              </a:rPr>
              <a:t>2019 г. - МБОУ СОШ № 50 </a:t>
            </a:r>
            <a:r>
              <a:rPr lang="ru-RU" sz="3100" dirty="0">
                <a:latin typeface="Book Antiqua" panose="02040602050305030304" pitchFamily="18" charset="0"/>
              </a:rPr>
              <a:t>г. Ставрополя</a:t>
            </a:r>
          </a:p>
          <a:p>
            <a:r>
              <a:rPr lang="ru-RU" sz="3100" dirty="0">
                <a:latin typeface="Book Antiqua" panose="02040602050305030304" pitchFamily="18" charset="0"/>
              </a:rPr>
              <a:t>2020 г. - МБОУ гимназия № 11 г. Пятигорска</a:t>
            </a:r>
          </a:p>
          <a:p>
            <a:r>
              <a:rPr lang="ru-RU" sz="3100" dirty="0">
                <a:latin typeface="Book Antiqua" panose="02040602050305030304" pitchFamily="18" charset="0"/>
              </a:rPr>
              <a:t>             - МБОУ СОШ №1 г. Ессентуки</a:t>
            </a:r>
          </a:p>
          <a:p>
            <a:r>
              <a:rPr lang="ru-RU" sz="3100" dirty="0">
                <a:latin typeface="Book Antiqua" panose="02040602050305030304" pitchFamily="18" charset="0"/>
                <a:ea typeface="+mj-ea"/>
                <a:cs typeface="+mj-cs"/>
              </a:rPr>
              <a:t>2021 г. - Гимназия №12 имени Белоконя В. Э. г. Ставрополя</a:t>
            </a:r>
          </a:p>
          <a:p>
            <a:r>
              <a:rPr lang="ru-RU" sz="3100" dirty="0">
                <a:latin typeface="Book Antiqua" panose="02040602050305030304" pitchFamily="18" charset="0"/>
                <a:ea typeface="+mj-ea"/>
                <a:cs typeface="+mj-cs"/>
              </a:rPr>
              <a:t>2021 г. - </a:t>
            </a:r>
            <a:r>
              <a:rPr lang="ru-RU" sz="3100" dirty="0">
                <a:latin typeface="Book Antiqua" panose="02040602050305030304" pitchFamily="18" charset="0"/>
              </a:rPr>
              <a:t>МБОУ гимназия № 11 г. Пятигорска</a:t>
            </a:r>
            <a:endParaRPr lang="ru-RU" sz="3100" dirty="0">
              <a:latin typeface="Book Antiqua" panose="02040602050305030304" pitchFamily="18" charset="0"/>
              <a:ea typeface="+mj-ea"/>
              <a:cs typeface="+mj-cs"/>
            </a:endParaRPr>
          </a:p>
          <a:p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EB71AE3-0981-E9E7-D86D-28AE7BC54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811" y="585427"/>
            <a:ext cx="3388154" cy="1355262"/>
          </a:xfrm>
          <a:prstGeom prst="rect">
            <a:avLst/>
          </a:prstGeom>
          <a:effectLst>
            <a:softEdge rad="142852"/>
          </a:effectLst>
        </p:spPr>
      </p:pic>
    </p:spTree>
    <p:extLst>
      <p:ext uri="{BB962C8B-B14F-4D97-AF65-F5344CB8AC3E}">
        <p14:creationId xmlns:p14="http://schemas.microsoft.com/office/powerpoint/2010/main" val="276852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1FCC5DD-8695-244E-BF0E-A9661864C038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B21E422-BEB9-B548-B96E-7028A9CABD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433584" y="268226"/>
            <a:ext cx="3119780" cy="203652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BCDCB99-8800-5745-AF4C-8ACF79A243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3232" y="253840"/>
            <a:ext cx="1529035" cy="179436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E87865C-53D8-4441-B5DF-A3ECB1CD9C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2099" y="-1"/>
            <a:ext cx="4866317" cy="2302933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74B1EC26-978F-704F-87F1-31FD2147F9FC}"/>
              </a:ext>
            </a:extLst>
          </p:cNvPr>
          <p:cNvSpPr txBox="1">
            <a:spLocks/>
          </p:cNvSpPr>
          <p:nvPr/>
        </p:nvSpPr>
        <p:spPr>
          <a:xfrm>
            <a:off x="433584" y="2527160"/>
            <a:ext cx="10857471" cy="20365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latin typeface="Book Antiqua" panose="02040602050305030304" pitchFamily="18" charset="0"/>
              </a:rPr>
              <a:t>Ресурсный класс – возможность адаптации детей с расстройствами аутистического спектра в общем образовании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59BE35-652E-8C45-9E2E-03EF810681D9}"/>
              </a:ext>
            </a:extLst>
          </p:cNvPr>
          <p:cNvSpPr txBox="1"/>
          <p:nvPr/>
        </p:nvSpPr>
        <p:spPr>
          <a:xfrm>
            <a:off x="433584" y="4921558"/>
            <a:ext cx="1132483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Book Antiqua" panose="02040602050305030304" pitchFamily="18" charset="0"/>
                <a:ea typeface="+mj-ea"/>
                <a:cs typeface="+mj-cs"/>
              </a:rPr>
              <a:t>- МБОУ СОШ № 50 </a:t>
            </a:r>
            <a:r>
              <a:rPr lang="ru-RU" sz="3200" dirty="0">
                <a:latin typeface="Book Antiqua" panose="02040602050305030304" pitchFamily="18" charset="0"/>
              </a:rPr>
              <a:t>г. Ставрополя</a:t>
            </a:r>
          </a:p>
          <a:p>
            <a:r>
              <a:rPr lang="ru-RU" sz="3200" dirty="0">
                <a:latin typeface="Book Antiqua" panose="02040602050305030304" pitchFamily="18" charset="0"/>
                <a:ea typeface="+mj-ea"/>
                <a:cs typeface="+mj-cs"/>
              </a:rPr>
              <a:t>- Гимназия №12 имени Белоконя В. Э. г. Ставрополя</a:t>
            </a:r>
          </a:p>
          <a:p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04B35D-4D2A-3042-9311-FDE6B5601006}"/>
              </a:ext>
            </a:extLst>
          </p:cNvPr>
          <p:cNvSpPr txBox="1"/>
          <p:nvPr/>
        </p:nvSpPr>
        <p:spPr>
          <a:xfrm>
            <a:off x="4247862" y="2096273"/>
            <a:ext cx="25932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СТАВРОПОЛЬСКОГО КРАЯ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5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0B653E-008C-5E4F-8B89-2298FE12B80A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E4075B-D78D-AB4B-B809-18BD7E685C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66101" y="132762"/>
            <a:ext cx="1787237" cy="1166669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34870D99-DD0A-A44F-AC1D-9F39F50FF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87" y="1299431"/>
            <a:ext cx="11112083" cy="5425807"/>
          </a:xfrm>
        </p:spPr>
        <p:txBody>
          <a:bodyPr>
            <a:noAutofit/>
          </a:bodyPr>
          <a:lstStyle/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A940AA-C458-114F-AE5B-9801EBA77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004" y="530088"/>
            <a:ext cx="6115612" cy="61951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6888E0-3CED-6242-9E7C-00C70C2281A6}"/>
              </a:ext>
            </a:extLst>
          </p:cNvPr>
          <p:cNvSpPr txBox="1"/>
          <p:nvPr/>
        </p:nvSpPr>
        <p:spPr>
          <a:xfrm>
            <a:off x="3406953" y="191534"/>
            <a:ext cx="4369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Взаимодействие и связи в ресурсном классе</a:t>
            </a:r>
          </a:p>
        </p:txBody>
      </p:sp>
    </p:spTree>
    <p:extLst>
      <p:ext uri="{BB962C8B-B14F-4D97-AF65-F5344CB8AC3E}">
        <p14:creationId xmlns:p14="http://schemas.microsoft.com/office/powerpoint/2010/main" val="289651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0B653E-008C-5E4F-8B89-2298FE12B80A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E4075B-D78D-AB4B-B809-18BD7E685C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66101" y="132762"/>
            <a:ext cx="1787237" cy="1166669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34870D99-DD0A-A44F-AC1D-9F39F50FF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88" y="1299431"/>
            <a:ext cx="10491598" cy="5425807"/>
          </a:xfrm>
        </p:spPr>
        <p:txBody>
          <a:bodyPr>
            <a:noAutofit/>
          </a:bodyPr>
          <a:lstStyle/>
          <a:p>
            <a:pPr marL="0" indent="490538" algn="ctr"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Команда ресурсного класса</a:t>
            </a:r>
          </a:p>
          <a:p>
            <a:pPr marL="342900" indent="-342900" algn="just">
              <a:spcBef>
                <a:spcPts val="0"/>
              </a:spcBef>
              <a:buAutoNum type="arabicPeriod"/>
            </a:pPr>
            <a:r>
              <a:rPr lang="ru-RU" sz="1600" b="1" dirty="0" err="1">
                <a:latin typeface="Book Antiqua" panose="02040602050305030304" pitchFamily="18" charset="0"/>
                <a:ea typeface="+mj-ea"/>
                <a:cs typeface="+mj-cs"/>
              </a:rPr>
              <a:t>Тьютор</a:t>
            </a: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выполняет индивидуальную часть образовательной программы ребенка;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выполняет поведенческую программу ребенка;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сопровождает ребенка на уроках в общеобразовательном (регулярном) классе и на групповых занятиях в ресурсном классе;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сопровождает ребенка в режимных моментах школьной жизни;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организует совместную деятельность ученика ресурсного класса с одноклассниками из общеобразовательного класса;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ведёт учёт и запись результатов наблюдения за поведением ученика;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ведёт сбор данных о выполнении учебных и поведенческих программ ребенка.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2. </a:t>
            </a: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Учитель (педагог) ресурсного класса: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составляет и корректирует индивидуальную часть образовательной программы ребенка;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участвует в составлении и реализации адаптированной образовательной программы ребенка совместно с учителем общеобразовательного класса;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составляет и своевременно корректирует планы-конспекты по формированию новых навыков ученика;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участвует в организации процесса обучения ребенка с РАС в условиях регулярного (общеобразовательного) класса совместно с учителем общеобразовательного класса;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ведёт мониторинг усвоения учеником программы;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анализирует данные по результатам работы с поведением, мешающим адаптации ребенка в школе;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организует и проводит фронтальные (групповые) уроки в ресурсном классе;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обучает и корректирует работу </a:t>
            </a:r>
            <a:r>
              <a:rPr lang="ru-RU" sz="1600" dirty="0" err="1">
                <a:latin typeface="Book Antiqua" panose="02040602050305030304" pitchFamily="18" charset="0"/>
                <a:ea typeface="+mj-ea"/>
                <a:cs typeface="+mj-cs"/>
              </a:rPr>
              <a:t>тьюторов</a:t>
            </a: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 ресурсного класса;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составляет отчетную документацию.</a:t>
            </a:r>
          </a:p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5732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0B653E-008C-5E4F-8B89-2298FE12B80A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E4075B-D78D-AB4B-B809-18BD7E685C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66101" y="132762"/>
            <a:ext cx="1787237" cy="1166669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34870D99-DD0A-A44F-AC1D-9F39F50FF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88" y="1299431"/>
            <a:ext cx="10491598" cy="5425807"/>
          </a:xfrm>
        </p:spPr>
        <p:txBody>
          <a:bodyPr>
            <a:noAutofit/>
          </a:bodyPr>
          <a:lstStyle/>
          <a:p>
            <a:pPr marL="0" indent="490538" algn="ctr"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Команда ресурсного класса</a:t>
            </a: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3. Младший супервизор (куратор) 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оказывает методическую помощь специалистам класса (учителю и </a:t>
            </a:r>
            <a:r>
              <a:rPr lang="ru-RU" sz="1600" b="1" i="1" dirty="0" err="1">
                <a:latin typeface="Book Antiqua" panose="02040602050305030304" pitchFamily="18" charset="0"/>
                <a:ea typeface="+mj-ea"/>
                <a:cs typeface="+mj-cs"/>
              </a:rPr>
              <a:t>тьюторам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) на основе прикладного анализа поведения (АВА), имеет сертификат в области прикладного анализа поведения (АВА): </a:t>
            </a:r>
          </a:p>
          <a:p>
            <a:pPr algn="just">
              <a:lnSpc>
                <a:spcPct val="87000"/>
              </a:lnSpc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осуществляет помощь в составлении и корректировке адаптированной образовательной программы ученика, индивидуальной части образовательной программы, поведенческой программы, планов-конспектов;</a:t>
            </a:r>
          </a:p>
          <a:p>
            <a:pPr algn="just">
              <a:lnSpc>
                <a:spcPct val="87000"/>
              </a:lnSpc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оказывает помощь в анализе результатов мониторинга выполнения образовательной программы и результатов наблюдений за поведением учеников, посещающих ресурсный класс;</a:t>
            </a:r>
          </a:p>
          <a:p>
            <a:pPr algn="just">
              <a:lnSpc>
                <a:spcPct val="87000"/>
              </a:lnSpc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консультирует педагога ресурсного класса по сложным случаям, возникающим в процессе обучения детей с РАС;</a:t>
            </a:r>
          </a:p>
          <a:p>
            <a:pPr algn="just">
              <a:lnSpc>
                <a:spcPct val="87000"/>
              </a:lnSpc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осуществляет помощь в организации совместной работы специалистов ресурсного класса и учителей общеобразовательных классов;</a:t>
            </a:r>
          </a:p>
          <a:p>
            <a:pPr algn="just">
              <a:lnSpc>
                <a:spcPct val="87000"/>
              </a:lnSpc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оказывает методическую поддержку и проведение обучающих мероприятий для специалистов образовательных учреждений.</a:t>
            </a: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4. Супервизор ресурсного класса 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обладает знанием прикладного анализа поведения (АВА) на уровне ВСВА с правом проведения </a:t>
            </a:r>
            <a:r>
              <a:rPr lang="ru-RU" sz="1600" b="1" i="1" dirty="0" err="1">
                <a:latin typeface="Book Antiqua" panose="02040602050305030304" pitchFamily="18" charset="0"/>
                <a:ea typeface="+mj-ea"/>
                <a:cs typeface="+mj-cs"/>
              </a:rPr>
              <a:t>супервизий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 в соответствии с международным стандартом и иметь опыт работы с детьми с РАС. Супервизор является главным научным руководителем специалистов ресурсного класса. Это человек, который обладает наибольшим опытом, теоретическими знаниями и практическими навыками в АВА. По сути, супервизор — это старший методист-практик. Помимо сертификата международного образца он обязательно должен обладать практическими навыками в организации ресурсного класса, в обучении академическим навыкам и коррекции поведения. Ведь супервизор — это человек, который помогает учителю ресурсного класса и учителю обще- образовательного класса справляться с возникающими трудностями, с которыми эти специалисты не могут справиться самостоятельно.</a:t>
            </a:r>
          </a:p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329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0B653E-008C-5E4F-8B89-2298FE12B80A}"/>
              </a:ext>
            </a:extLst>
          </p:cNvPr>
          <p:cNvSpPr/>
          <p:nvPr/>
        </p:nvSpPr>
        <p:spPr>
          <a:xfrm>
            <a:off x="4753232" y="0"/>
            <a:ext cx="7438768" cy="6858000"/>
          </a:xfrm>
          <a:prstGeom prst="rect">
            <a:avLst/>
          </a:prstGeom>
          <a:gradFill flip="none" rotWithShape="1">
            <a:gsLst>
              <a:gs pos="95996">
                <a:schemeClr val="accent2"/>
              </a:gs>
              <a:gs pos="0">
                <a:schemeClr val="accent2">
                  <a:lumMod val="0"/>
                  <a:lumOff val="100000"/>
                </a:schemeClr>
              </a:gs>
              <a:gs pos="74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EE4075B-D78D-AB4B-B809-18BD7E685C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84" t="21733" r="12628" b="22973"/>
          <a:stretch/>
        </p:blipFill>
        <p:spPr>
          <a:xfrm>
            <a:off x="66101" y="132762"/>
            <a:ext cx="1787237" cy="1166669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34870D99-DD0A-A44F-AC1D-9F39F50FF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88" y="1299431"/>
            <a:ext cx="10491598" cy="5425807"/>
          </a:xfrm>
        </p:spPr>
        <p:txBody>
          <a:bodyPr>
            <a:noAutofit/>
          </a:bodyPr>
          <a:lstStyle/>
          <a:p>
            <a:pPr marL="0" indent="490538" algn="ctr"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Команда ресурсного класса</a:t>
            </a:r>
          </a:p>
          <a:p>
            <a:pPr marL="0" indent="490538" algn="ctr">
              <a:spcBef>
                <a:spcPts val="0"/>
              </a:spcBef>
              <a:buNone/>
            </a:pPr>
            <a:endParaRPr lang="ru-RU" sz="1600" b="1" dirty="0"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5. Учитель общеобразовательного класса 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так же является членом команды. Ученики, даже проводя много времени в ресурсном классе, остаются в зоне ответственности учителя того класса, в который они зачислены. Учитель общеобразовательного класса работает в тесной взаимосвязи с </a:t>
            </a:r>
            <a:r>
              <a:rPr lang="ru-RU" sz="1600" b="1" i="1" dirty="0" err="1">
                <a:latin typeface="Book Antiqua" panose="02040602050305030304" pitchFamily="18" charset="0"/>
                <a:ea typeface="+mj-ea"/>
                <a:cs typeface="+mj-cs"/>
              </a:rPr>
              <a:t>тьюторами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 и педагогами ресурсного класса, сотрудничает с младшим супервизором (куратором). От профессионализма и личностных особенностей учителя во многом зависит то, насколько успешным будет процесс инклюзии детей с РАС в школе.</a:t>
            </a: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endParaRPr lang="ru-RU" sz="1600" i="1" dirty="0">
              <a:latin typeface="Book Antiqua" panose="02040602050305030304" pitchFamily="18" charset="0"/>
              <a:ea typeface="+mj-ea"/>
              <a:cs typeface="+mj-cs"/>
            </a:endParaRP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r>
              <a:rPr lang="ru-RU" sz="1600" b="1" dirty="0">
                <a:latin typeface="Book Antiqua" panose="02040602050305030304" pitchFamily="18" charset="0"/>
                <a:ea typeface="+mj-ea"/>
                <a:cs typeface="+mj-cs"/>
              </a:rPr>
              <a:t>6. Координатор по инклюзии – </a:t>
            </a:r>
            <a:r>
              <a:rPr lang="ru-RU" sz="1600" b="1" i="1" dirty="0">
                <a:latin typeface="Book Antiqua" panose="02040602050305030304" pitchFamily="18" charset="0"/>
                <a:ea typeface="+mj-ea"/>
                <a:cs typeface="+mj-cs"/>
              </a:rPr>
              <a:t>сотрудник образовательной организации, реализующей инклюзивную практику образования:</a:t>
            </a:r>
          </a:p>
          <a:p>
            <a:pPr algn="just">
              <a:lnSpc>
                <a:spcPct val="87000"/>
              </a:lnSpc>
              <a:spcBef>
                <a:spcPts val="0"/>
              </a:spcBef>
              <a:buFontTx/>
              <a:buChar char="-"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занимается организацией взаимодействия специалистов ресурсного и общеобразовательного классов, разработкой нормативной документации, регламентирующей это взаимодействие;</a:t>
            </a: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- составляет и утверждает расписания, по которому каждый ребенок посещает ресурсный и регулярный класс;</a:t>
            </a:r>
          </a:p>
          <a:p>
            <a:pPr marL="0" indent="0" algn="just">
              <a:lnSpc>
                <a:spcPct val="87000"/>
              </a:lnSpc>
              <a:spcBef>
                <a:spcPts val="0"/>
              </a:spcBef>
              <a:buNone/>
            </a:pPr>
            <a:r>
              <a:rPr lang="ru-RU" sz="1600" dirty="0">
                <a:latin typeface="Book Antiqua" panose="02040602050305030304" pitchFamily="18" charset="0"/>
                <a:ea typeface="+mj-ea"/>
                <a:cs typeface="+mj-cs"/>
              </a:rPr>
              <a:t>- осуществляет контроль деятельности команды ресурсного класса, педагогов школы и непедагогического коллектива в соответствии с утвержденными адаптированными образовательными программами учеников.</a:t>
            </a:r>
          </a:p>
          <a:p>
            <a:pPr marL="0" indent="490538">
              <a:spcBef>
                <a:spcPts val="0"/>
              </a:spcBef>
              <a:buNone/>
            </a:pPr>
            <a:endParaRPr lang="ru-RU" sz="1600" dirty="0">
              <a:latin typeface="Book Antiqua" panose="0204060205030503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75857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3315</TotalTime>
  <Words>728</Words>
  <Application>Microsoft Macintosh PowerPoint</Application>
  <PresentationFormat>Широкоэкранный</PresentationFormat>
  <Paragraphs>56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Calibri Light</vt:lpstr>
      <vt:lpstr>Times New Roman</vt:lpstr>
      <vt:lpstr>Тема Office</vt:lpstr>
      <vt:lpstr>Роль родительских общественных организаций и НКО в развитии региональной системы помощи детям с РАС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Ресурсный класс – возможность адаптации детей с расстройствами аутистического спектра в общем образовании</dc:title>
  <dc:creator>Юлия Ильченко</dc:creator>
  <cp:lastModifiedBy>Юлия Ильченко</cp:lastModifiedBy>
  <cp:revision>4</cp:revision>
  <dcterms:created xsi:type="dcterms:W3CDTF">2021-08-12T16:28:49Z</dcterms:created>
  <dcterms:modified xsi:type="dcterms:W3CDTF">2022-04-27T06:01:50Z</dcterms:modified>
</cp:coreProperties>
</file>