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78" r:id="rId9"/>
    <p:sldId id="267" r:id="rId10"/>
    <p:sldId id="269" r:id="rId11"/>
    <p:sldId id="270" r:id="rId12"/>
    <p:sldId id="277" r:id="rId13"/>
    <p:sldId id="276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A919C-A7AD-40A8-9EDD-21E1DD5A4E0D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530BC-FE47-4972-A9AF-AE4E38810B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50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AFB34-5913-4736-8D83-770B1AC039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9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AFB34-5913-4736-8D83-770B1AC0391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65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AFB34-5913-4736-8D83-770B1AC039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38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530BC-FE47-4972-A9AF-AE4E38810BA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497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AFB34-5913-4736-8D83-770B1AC0391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94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72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51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0D41F550-FD76-B943-8C5D-70CC6D4617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08750" y="2176353"/>
            <a:ext cx="2203269" cy="2507534"/>
          </a:xfrm>
          <a:custGeom>
            <a:avLst/>
            <a:gdLst>
              <a:gd name="connsiteX0" fmla="*/ 367219 w 2203269"/>
              <a:gd name="connsiteY0" fmla="*/ 0 h 2507534"/>
              <a:gd name="connsiteX1" fmla="*/ 1836050 w 2203269"/>
              <a:gd name="connsiteY1" fmla="*/ 0 h 2507534"/>
              <a:gd name="connsiteX2" fmla="*/ 2203269 w 2203269"/>
              <a:gd name="connsiteY2" fmla="*/ 367219 h 2507534"/>
              <a:gd name="connsiteX3" fmla="*/ 2203269 w 2203269"/>
              <a:gd name="connsiteY3" fmla="*/ 2140315 h 2507534"/>
              <a:gd name="connsiteX4" fmla="*/ 1836050 w 2203269"/>
              <a:gd name="connsiteY4" fmla="*/ 2507534 h 2507534"/>
              <a:gd name="connsiteX5" fmla="*/ 367219 w 2203269"/>
              <a:gd name="connsiteY5" fmla="*/ 2507534 h 2507534"/>
              <a:gd name="connsiteX6" fmla="*/ 0 w 2203269"/>
              <a:gd name="connsiteY6" fmla="*/ 2140315 h 2507534"/>
              <a:gd name="connsiteX7" fmla="*/ 0 w 2203269"/>
              <a:gd name="connsiteY7" fmla="*/ 367219 h 2507534"/>
              <a:gd name="connsiteX8" fmla="*/ 367219 w 2203269"/>
              <a:gd name="connsiteY8" fmla="*/ 0 h 25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3269" h="2507534">
                <a:moveTo>
                  <a:pt x="367219" y="0"/>
                </a:moveTo>
                <a:lnTo>
                  <a:pt x="1836050" y="0"/>
                </a:lnTo>
                <a:cubicBezTo>
                  <a:pt x="2038859" y="0"/>
                  <a:pt x="2203269" y="164410"/>
                  <a:pt x="2203269" y="367219"/>
                </a:cubicBezTo>
                <a:lnTo>
                  <a:pt x="2203269" y="2140315"/>
                </a:lnTo>
                <a:cubicBezTo>
                  <a:pt x="2203269" y="2343124"/>
                  <a:pt x="2038859" y="2507534"/>
                  <a:pt x="1836050" y="2507534"/>
                </a:cubicBezTo>
                <a:lnTo>
                  <a:pt x="367219" y="2507534"/>
                </a:lnTo>
                <a:cubicBezTo>
                  <a:pt x="164410" y="2507534"/>
                  <a:pt x="0" y="2343124"/>
                  <a:pt x="0" y="2140315"/>
                </a:cubicBezTo>
                <a:lnTo>
                  <a:pt x="0" y="367219"/>
                </a:lnTo>
                <a:cubicBezTo>
                  <a:pt x="0" y="164410"/>
                  <a:pt x="164410" y="0"/>
                  <a:pt x="3672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9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6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91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2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97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3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5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7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65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8CE4-9EBD-401A-9F11-4CF3D738B97F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EAC2-E0E5-4484-8DD6-16E911F96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5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Заголовок 5"/>
          <p:cNvSpPr txBox="1">
            <a:spLocks/>
          </p:cNvSpPr>
          <p:nvPr/>
        </p:nvSpPr>
        <p:spPr>
          <a:xfrm>
            <a:off x="111124" y="2295524"/>
            <a:ext cx="4632325" cy="2362201"/>
          </a:xfrm>
          <a:prstGeom prst="rect">
            <a:avLst/>
          </a:prstGeom>
        </p:spPr>
        <p:txBody>
          <a:bodyPr vert="horz" lIns="77920" tIns="38960" rIns="77920" bIns="3896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Neris Light" pitchFamily="2" charset="0"/>
              </a:rPr>
              <a:t>Управление воспитательной работы</a:t>
            </a:r>
            <a:endParaRPr lang="ru-RU" sz="4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350" y="605830"/>
            <a:ext cx="1364205" cy="5173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" y="605830"/>
            <a:ext cx="1549855" cy="53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37510" y="564593"/>
            <a:ext cx="11059656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Отдел физкультурно-спортивной работы</a:t>
            </a:r>
          </a:p>
          <a:p>
            <a:r>
              <a:rPr lang="ru-RU" sz="20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</a:t>
            </a:r>
            <a:r>
              <a:rPr lang="ru-RU" sz="20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сновные направления деятельности</a:t>
            </a:r>
            <a:endParaRPr lang="ru-RU" sz="20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33751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6559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Организация работы сборных команд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265208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446020" y="2000623"/>
            <a:ext cx="2538252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Вовлечение студентов в занятия физической культурой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496666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85709" y="2000623"/>
            <a:ext cx="2148515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Работа в команде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728123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00284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Реализация спортивных проектов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9614859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633908" y="2000623"/>
            <a:ext cx="2193447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Профессиональный спорт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8150" y="3000714"/>
            <a:ext cx="2066923" cy="222713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Участие сборных команд Студенческого спортивного клуба Северо-Кавказского федерального университета «Южный слон» во Всероссийских лигах 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Чемпионатах.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2726" y="3000714"/>
            <a:ext cx="2066923" cy="158080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Повышение охвата регулярно занимающихся физической культурой 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спортом среди обучающихся СКФУ. 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31282" y="3000714"/>
            <a:ext cx="2066923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Создание условий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для формирования у обучающихся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вуза управленческих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и менеджерских навыков в области организации и проведения физкультурно-оздоровительных и спортивно-массовых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мероприятий.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4907" y="2973364"/>
            <a:ext cx="2066923" cy="287347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Взаимодействие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и участие в проектах и чемпионатах Всероссийских студенческих лиг, таких как: Национальная студенческая футбольная лига (НСФЛ, Ассоциация студенческого баскетбола (АСБ) и т.д.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60432" y="2973364"/>
            <a:ext cx="2066923" cy="158080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Поддержка в развитии и профессиональном спортивном росте в рамках получения высшего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образования.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16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М</a:t>
            </a:r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ероприятия и реализуемые проекты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79321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9" y="1683995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Фестиваль </a:t>
            </a:r>
            <a:r>
              <a:rPr lang="ru-RU" sz="1600" b="1" dirty="0">
                <a:latin typeface="Neris Light" pitchFamily="2" charset="0"/>
              </a:rPr>
              <a:t>студенческого спорта «</a:t>
            </a:r>
            <a:r>
              <a:rPr lang="en-US" sz="1600" b="1" dirty="0" err="1">
                <a:latin typeface="Neris Light" pitchFamily="2" charset="0"/>
              </a:rPr>
              <a:t>UGSLON.Fest</a:t>
            </a:r>
            <a:r>
              <a:rPr lang="en-US" sz="1600" b="1" dirty="0" smtClean="0">
                <a:latin typeface="Neris Light" pitchFamily="2" charset="0"/>
              </a:rPr>
              <a:t>.</a:t>
            </a:r>
            <a:r>
              <a:rPr lang="ru-RU" sz="1600" b="1" dirty="0" smtClean="0">
                <a:latin typeface="Neris Light" pitchFamily="2" charset="0"/>
              </a:rPr>
              <a:t>» 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76731" y="32816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676730" y="1753520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676729" y="3471743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676729" y="5194201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14746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739" y="2038243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Чемпионат </a:t>
            </a:r>
            <a:r>
              <a:rPr lang="ru-RU" sz="1600" b="1" dirty="0">
                <a:latin typeface="Neris Light" pitchFamily="2" charset="0"/>
              </a:rPr>
              <a:t>по пилотированию </a:t>
            </a:r>
            <a:r>
              <a:rPr lang="ru-RU" sz="1600" b="1" dirty="0" err="1">
                <a:latin typeface="Neris Light" pitchFamily="2" charset="0"/>
              </a:rPr>
              <a:t>дронов</a:t>
            </a:r>
            <a:r>
              <a:rPr lang="ru-RU" sz="1600" b="1" dirty="0">
                <a:latin typeface="Neris Light" pitchFamily="2" charset="0"/>
              </a:rPr>
              <a:t> «Пилоты будущего» 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46638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9739" y="2357167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Всероссийские комплексные соревнования «Национальная студенческая футбольная лига».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97577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9739" y="2813096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«Ставропольский </a:t>
            </a:r>
            <a:r>
              <a:rPr lang="ru-RU" sz="1600" b="1" dirty="0">
                <a:latin typeface="Neris Light" pitchFamily="2" charset="0"/>
              </a:rPr>
              <a:t>полумарафон» в рамках Всероссийского полумарафона «</a:t>
            </a:r>
            <a:r>
              <a:rPr lang="ru-RU" sz="1600" b="1" dirty="0" err="1">
                <a:latin typeface="Neris Light" pitchFamily="2" charset="0"/>
              </a:rPr>
              <a:t>ЗаБег.РФ</a:t>
            </a:r>
            <a:r>
              <a:rPr lang="ru-RU" sz="1600" b="1" dirty="0" smtClean="0">
                <a:latin typeface="Neris Light" pitchFamily="2" charset="0"/>
              </a:rPr>
              <a:t>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85969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9739" y="3697014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Соревнования по </a:t>
            </a:r>
            <a:r>
              <a:rPr lang="ru-RU" sz="1600" b="1" dirty="0" err="1">
                <a:latin typeface="Neris Light" pitchFamily="2" charset="0"/>
              </a:rPr>
              <a:t>всестилевому</a:t>
            </a:r>
            <a:r>
              <a:rPr lang="ru-RU" sz="1600" b="1" dirty="0">
                <a:latin typeface="Neris Light" pitchFamily="2" charset="0"/>
              </a:rPr>
              <a:t> карате посвященные Герою Российской Федерации </a:t>
            </a:r>
            <a:r>
              <a:rPr lang="ru-RU" sz="1600" b="1" dirty="0" err="1">
                <a:latin typeface="Neris Light" pitchFamily="2" charset="0"/>
              </a:rPr>
              <a:t>Шикину</a:t>
            </a:r>
            <a:r>
              <a:rPr lang="ru-RU" sz="1600" b="1" dirty="0">
                <a:latin typeface="Neris Light" pitchFamily="2" charset="0"/>
              </a:rPr>
              <a:t> Максиму Игоревичу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56122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9739" y="3398550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Всероссийский проект </a:t>
            </a:r>
            <a:r>
              <a:rPr lang="ru-RU" sz="1600" b="1" dirty="0">
                <a:latin typeface="Neris Light" pitchFamily="2" charset="0"/>
              </a:rPr>
              <a:t>«</a:t>
            </a:r>
            <a:r>
              <a:rPr lang="ru-RU" sz="1600" b="1" dirty="0" err="1">
                <a:latin typeface="Neris Light" pitchFamily="2" charset="0"/>
              </a:rPr>
              <a:t>УниверЛига</a:t>
            </a:r>
            <a:r>
              <a:rPr lang="ru-RU" sz="1600" b="1" dirty="0">
                <a:latin typeface="Neris Light" pitchFamily="2" charset="0"/>
              </a:rPr>
              <a:t> </a:t>
            </a:r>
            <a:r>
              <a:rPr lang="ru-RU" sz="1600" b="1" dirty="0" smtClean="0">
                <a:latin typeface="Neris Light" pitchFamily="2" charset="0"/>
              </a:rPr>
              <a:t>ГТО»</a:t>
            </a:r>
            <a:endParaRPr lang="ru-RU" sz="1600" b="1" dirty="0">
              <a:latin typeface="Neris Light" pitchFamily="2" charset="0"/>
            </a:endParaRPr>
          </a:p>
        </p:txBody>
      </p:sp>
      <p:pic>
        <p:nvPicPr>
          <p:cNvPr id="4098" name="Picture 2" descr="https://sun9-57.userapi.com/s/v1/if2/yLo7wPbFBX9suZGVTfqpehRPOLkFVGOh3f-zQ7p91MXHdxs2GuZ3jYI7BlH9mVPnccXESbZvQQ-0VX86UmX9K0rr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1761619"/>
            <a:ext cx="2432088" cy="162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8.userapi.com/s/v1/if2/tn5bn2vRITFvGLUo-Jdg8Vf7pYGhdwloHj7y8cvIOYcjt5pRlJjafAfcYDpLRCGJ190xFJATBFDn3wo884euZyea.jpg?quality=95&amp;as=32x20,48x30,72x45,108x67,160x99,240x148,360x223,480x297,540x334,640x396,720x445,1080x668,1280x791,1440x890,2560x1583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9" y="32817"/>
            <a:ext cx="2411517" cy="156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88.userapi.com/s/v1/if2/c_oDVBmXUqqgnu-f0tfbFZKHVK2vAueCq7ce3a7f2TxW-r8XUJJfYwhN4R2NnzGaRbEhV16AzXaoo8FDuAOf4wXp.jpg?quality=95&amp;as=32x21,48x32,72x48,108x72,160x107,240x160,360x240,480x320,540x360,640x426,720x480,1080x720,1280x853&amp;from=bu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525" y="3482324"/>
            <a:ext cx="2430294" cy="164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77.userapi.com/s/v1/if2/4qdPlv11QPeT4uU8Sn5tDkSMxu0kNBBLfI4Wi671KEFiiD9bdHerAyb4khFt6ewd-RXi6BLi7RDxa35LAGK0HYon.jpg?quality=96&amp;as=32x20,48x30,72x44,108x66,160x98,240x148,360x221,480x295,540x332,640x393,720x443,1080x664,1280x787,1440x885,2456x1510&amp;from=bu&amp;cs=2456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5189966"/>
            <a:ext cx="2411516" cy="156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38842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9739" y="4225753"/>
            <a:ext cx="6129211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Участие представителей Студенческого спортивного клуба «Южный слон» в соревнованиях по </a:t>
            </a:r>
            <a:r>
              <a:rPr lang="ru-RU" sz="1600" b="1" dirty="0" smtClean="0">
                <a:latin typeface="Neris Light" pitchFamily="2" charset="0"/>
              </a:rPr>
              <a:t>различным видам спорта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08205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9739" y="4958082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Фестиваль студенческого спорта для образовательных организаций Ставропольского края «</a:t>
            </a:r>
            <a:r>
              <a:rPr lang="ru-RU" sz="1600" b="1" dirty="0" err="1" smtClean="0">
                <a:latin typeface="Neris Light" pitchFamily="2" charset="0"/>
              </a:rPr>
              <a:t>УниверСпорт</a:t>
            </a:r>
            <a:r>
              <a:rPr lang="ru-RU" sz="1600" b="1" dirty="0" smtClean="0">
                <a:latin typeface="Neris Light" pitchFamily="2" charset="0"/>
              </a:rPr>
              <a:t> 2025»</a:t>
            </a:r>
            <a:endParaRPr lang="ru-RU" sz="1600" b="1" dirty="0"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9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Спортивные секции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79321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9" y="1683995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Мужской баскетбольный клуб «Южный слон – СКФУ»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04586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739" y="1936643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Мужской волейбольный клуб «Южный слон – СКФУ»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31398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9739" y="2204767"/>
            <a:ext cx="73547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Вторая сборная мужского волейбольного клуба «Южный слон – СКФУ» 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59477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9739" y="2432096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Женский волейбольный клуб «Южный слон – СКФУ»</a:t>
            </a:r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05959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9739" y="2896914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Мужской мини-футбольный (</a:t>
            </a:r>
            <a:r>
              <a:rPr lang="ru-RU" sz="1600" b="1" dirty="0" err="1">
                <a:latin typeface="Neris Light" pitchFamily="2" charset="0"/>
              </a:rPr>
              <a:t>футзал</a:t>
            </a:r>
            <a:r>
              <a:rPr lang="ru-RU" sz="1600" b="1" dirty="0">
                <a:latin typeface="Neris Light" pitchFamily="2" charset="0"/>
              </a:rPr>
              <a:t>) клуб «Южный слон – СКФУ» 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82462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9739" y="2661950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Мужской футбольный клуб «Южный слон – СКФУ» 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29622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9739" y="3133553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Киберспортивный клуб «Южный слон – СКФУ» (мужчины/женщины) </a:t>
            </a:r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53265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9739" y="3408682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Шахматный клуб «Южный слон – СКФУ» (мужчины/женщины) 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772913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739" y="3648936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по плаванию (мужчины/женщины) 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029828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9739" y="3905851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по </a:t>
            </a:r>
            <a:r>
              <a:rPr lang="ru-RU" sz="1600" b="1" dirty="0" smtClean="0">
                <a:latin typeface="Neris Light" pitchFamily="2" charset="0"/>
              </a:rPr>
              <a:t>легкой атлетике </a:t>
            </a:r>
            <a:r>
              <a:rPr lang="ru-RU" sz="1600" b="1" dirty="0">
                <a:latin typeface="Neris Light" pitchFamily="2" charset="0"/>
              </a:rPr>
              <a:t>(мужчины/женщины) 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29322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9739" y="4169250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</a:t>
            </a:r>
            <a:r>
              <a:rPr lang="ru-RU" sz="1600" b="1" dirty="0" smtClean="0">
                <a:latin typeface="Neris Light" pitchFamily="2" charset="0"/>
              </a:rPr>
              <a:t>по </a:t>
            </a:r>
            <a:r>
              <a:rPr lang="ru-RU" sz="1600" b="1" dirty="0" err="1" smtClean="0">
                <a:latin typeface="Neris Light" pitchFamily="2" charset="0"/>
              </a:rPr>
              <a:t>чирлидингу</a:t>
            </a:r>
            <a:r>
              <a:rPr lang="ru-RU" sz="1600" b="1" dirty="0" smtClean="0">
                <a:latin typeface="Neris Light" pitchFamily="2" charset="0"/>
              </a:rPr>
              <a:t> </a:t>
            </a:r>
            <a:r>
              <a:rPr lang="ru-RU" sz="1600" b="1" dirty="0">
                <a:latin typeface="Neris Light" pitchFamily="2" charset="0"/>
              </a:rPr>
              <a:t>(женщины) 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52213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739" y="4423562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</a:t>
            </a:r>
            <a:r>
              <a:rPr lang="ru-RU" sz="1600" b="1" dirty="0" smtClean="0">
                <a:latin typeface="Neris Light" pitchFamily="2" charset="0"/>
              </a:rPr>
              <a:t>по вольной борьбе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77916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9739" y="4680588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по рукопашному бою (мужчины/женщины) 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05534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9739" y="4956764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</a:t>
            </a:r>
            <a:r>
              <a:rPr lang="ru-RU" sz="1600" b="1" dirty="0" smtClean="0">
                <a:latin typeface="Neris Light" pitchFamily="2" charset="0"/>
              </a:rPr>
              <a:t>по настольному </a:t>
            </a:r>
            <a:r>
              <a:rPr lang="ru-RU" sz="1600" b="1" dirty="0">
                <a:latin typeface="Neris Light" pitchFamily="2" charset="0"/>
              </a:rPr>
              <a:t>теннису (мужчины/женщины) </a:t>
            </a:r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29834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09739" y="5199763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Сборная </a:t>
            </a:r>
            <a:r>
              <a:rPr lang="ru-RU" sz="1600" b="1" dirty="0" smtClean="0">
                <a:latin typeface="Neris Light" pitchFamily="2" charset="0"/>
              </a:rPr>
              <a:t>«</a:t>
            </a:r>
            <a:r>
              <a:rPr lang="ru-RU" sz="1600" b="1" dirty="0">
                <a:latin typeface="Neris Light" pitchFamily="2" charset="0"/>
              </a:rPr>
              <a:t>Южный слон» по греко-римской борьбе </a:t>
            </a:r>
          </a:p>
        </p:txBody>
      </p:sp>
    </p:spTree>
    <p:extLst>
      <p:ext uri="{BB962C8B-B14F-4D97-AF65-F5344CB8AC3E}">
        <p14:creationId xmlns:p14="http://schemas.microsoft.com/office/powerpoint/2010/main" val="276978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429495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Южный слон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5543" y="5242560"/>
            <a:ext cx="3039291" cy="3744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07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37510" y="564593"/>
            <a:ext cx="11059656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Отдел социальной работы</a:t>
            </a:r>
          </a:p>
          <a:p>
            <a:r>
              <a:rPr lang="ru-RU" sz="20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</a:t>
            </a:r>
            <a:r>
              <a:rPr lang="ru-RU" sz="20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сновные направления деятельности</a:t>
            </a:r>
            <a:endParaRPr lang="ru-RU" sz="20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33751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6560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Социальная поддержка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265208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71134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Студенческие семьи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496666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85709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Поддержка льготных категорий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728123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00284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Кураторы академических групп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9614859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633908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Академическая стипендия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8150" y="3000714"/>
            <a:ext cx="2167566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Н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азначение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выплата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социальной стипендии и оказание материальной помощи</a:t>
            </a:r>
            <a:r>
              <a:rPr lang="en-US" sz="1400" b="1" dirty="0" smtClean="0">
                <a:solidFill>
                  <a:schemeClr val="bg1"/>
                </a:solidFill>
                <a:latin typeface="Neris Light" pitchFamily="2" charset="0"/>
              </a:rPr>
              <a:t>,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создание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равных возможностей для всех категорий обучающихся, вне зависимости от их социально-экономического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положения.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2726" y="3000714"/>
            <a:ext cx="2066923" cy="244258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Индивидуальная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и групповая работа со студенческими и молодыми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семьями, создание условий для их социальной адаптации, поддержки и всестороннего развития в высшем учебном заведении.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31282" y="3000714"/>
            <a:ext cx="2066923" cy="20116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О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рганизация </a:t>
            </a:r>
            <a:r>
              <a:rPr lang="ru-RU" sz="1400" b="1" dirty="0" err="1">
                <a:solidFill>
                  <a:schemeClr val="bg1"/>
                </a:solidFill>
                <a:latin typeface="Neris Light" pitchFamily="2" charset="0"/>
              </a:rPr>
              <a:t>внеучебных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 мероприятий со студентами льготной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категории, где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каждый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студент имеет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возможность для реализации своего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потенциала.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4907" y="2973364"/>
            <a:ext cx="2066923" cy="20116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Координация деятельности кураторов академических групп по реализации актуальных направлений воспитания студентов.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60432" y="2973364"/>
            <a:ext cx="2269643" cy="287347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Назначение повышенной академической стипендии обучающимся за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выдающиеся достижения в учебной / научно-исследовательской / общественной / культурно-творческой / спортивной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деятельностях.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4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М</a:t>
            </a:r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ероприятия и реализуемые проекты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8" y="530566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7" y="5196444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Фестиваль студенческих семей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76731" y="32816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676730" y="1753520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676729" y="3471743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676729" y="5194201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8" y="398376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9737" y="3874552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Международный конкурс социальной рекламы</a:t>
            </a:r>
          </a:p>
          <a:p>
            <a:r>
              <a:rPr lang="ru-RU" sz="1600" b="1" dirty="0">
                <a:latin typeface="Neris Light" pitchFamily="2" charset="0"/>
              </a:rPr>
              <a:t> «Время решать»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9" y="313929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738" y="3030080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Университетский чемпионат по бегу в ползунках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9" y="342453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9738" y="3315320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Новогоднее поздравление детей обучающихся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9" y="3707193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9738" y="3597976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Региональный круглый </a:t>
            </a:r>
            <a:r>
              <a:rPr lang="ru-RU" sz="1600" b="1" dirty="0" smtClean="0">
                <a:latin typeface="Neris Light" pitchFamily="2" charset="0"/>
              </a:rPr>
              <a:t>стол «Семья </a:t>
            </a:r>
            <a:r>
              <a:rPr lang="ru-RU" sz="1600" b="1" dirty="0">
                <a:latin typeface="Neris Light" pitchFamily="2" charset="0"/>
              </a:rPr>
              <a:t>– это </a:t>
            </a:r>
            <a:r>
              <a:rPr lang="ru-RU" sz="1600" b="1" dirty="0" smtClean="0">
                <a:latin typeface="Neris Light" pitchFamily="2" charset="0"/>
              </a:rPr>
              <a:t>место, где свет»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8" y="257035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9737" y="2461142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Организация летней оздоровительной </a:t>
            </a:r>
            <a:r>
              <a:rPr lang="ru-RU" sz="1600" b="1" dirty="0">
                <a:latin typeface="Neris Light" pitchFamily="2" charset="0"/>
              </a:rPr>
              <a:t>кампании «Студенческое </a:t>
            </a:r>
            <a:r>
              <a:rPr lang="ru-RU" sz="1600" b="1" dirty="0" smtClean="0">
                <a:latin typeface="Neris Light" pitchFamily="2" charset="0"/>
              </a:rPr>
              <a:t>лето»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9" y="1714963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9738" y="1605746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Университетский конкурс </a:t>
            </a:r>
            <a:r>
              <a:rPr lang="ru-RU" sz="1600" b="1" dirty="0">
                <a:latin typeface="Neris Light" pitchFamily="2" charset="0"/>
              </a:rPr>
              <a:t>«Куратор года»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8" y="447358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737" y="4364367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Проект </a:t>
            </a:r>
            <a:r>
              <a:rPr lang="ru-RU" sz="1600" b="1" dirty="0">
                <a:latin typeface="Neris Light" pitchFamily="2" charset="0"/>
              </a:rPr>
              <a:t>«Помоги маме учиться»</a:t>
            </a:r>
          </a:p>
        </p:txBody>
      </p:sp>
      <p:pic>
        <p:nvPicPr>
          <p:cNvPr id="3074" name="Picture 2" descr="https://sun9-28.userapi.com/s/v1/if2/-SGyFy1vQxE4qUuWZlx4Z7JOZc6YZDEV3T6COdCfaU--GH7zPr_weKMxPjHA2Ho6srret1rTbDls6f11Cg_tn6AB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32816"/>
            <a:ext cx="2387613" cy="15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6.userapi.com/s/v1/if2/XOi5KUVJ5C6HY9nx-0yyrcYMrnV9iK3AquK5oNCLU0MIpdsLpDYuPiDSA8d6_JPWbdfUIBP201JQNjcq6nLr4Qag.jpg?quality=96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1751766"/>
            <a:ext cx="2387614" cy="156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5.userapi.com/s/v1/if2/Rr9C87wpPHDXcVQDJeCDtW89zWV-ONbSZ4CAl42fWP0OocCV344_J8PhygW81UpEwnXd5XxEGMHGSUA-HNrqeQ2B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8" y="3474225"/>
            <a:ext cx="2387615" cy="156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53.userapi.com/s/v1/if2/IGQVeni9TnOraJickY6aSiDlw2tH24t8YI-ZZS1cr4_PvRmSyidNx5Wv-KSzV2bUNyECRF-I-ybXTSEJDnXCUK_5.jpg?quality=95&amp;as=32x21,48x32,72x48,108x72,160x107,240x160,360x240,480x320,540x360,640x427,720x480,1080x720,1280x853,1440x960,2000x1333&amp;from=bu&amp;cs=200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8" y="5194930"/>
            <a:ext cx="2387615" cy="159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8" y="4776528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9737" y="4667311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Семинар </a:t>
            </a:r>
            <a:r>
              <a:rPr lang="ru-RU" sz="1600" b="1" dirty="0">
                <a:latin typeface="Neris Light" pitchFamily="2" charset="0"/>
              </a:rPr>
              <a:t>развития лидерских и коммуникативных качеств участников студенческого клуба «</a:t>
            </a:r>
            <a:r>
              <a:rPr lang="ru-RU" sz="1600" b="1" dirty="0" err="1">
                <a:latin typeface="Neris Light" pitchFamily="2" charset="0"/>
              </a:rPr>
              <a:t>РяДОМ</a:t>
            </a:r>
            <a:r>
              <a:rPr lang="ru-RU" sz="1600" b="1" dirty="0">
                <a:latin typeface="Neris Light" pitchFamily="2" charset="0"/>
              </a:rPr>
              <a:t>»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59" y="208094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9738" y="1971728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Обучающий </a:t>
            </a:r>
            <a:r>
              <a:rPr lang="ru-RU" sz="1600" b="1" dirty="0">
                <a:latin typeface="Neris Light" pitchFamily="2" charset="0"/>
              </a:rPr>
              <a:t>семинар «</a:t>
            </a:r>
            <a:r>
              <a:rPr lang="ru-RU" sz="1600" b="1" dirty="0" err="1">
                <a:latin typeface="Neris Light" pitchFamily="2" charset="0"/>
              </a:rPr>
              <a:t>Control’ная</a:t>
            </a:r>
            <a:r>
              <a:rPr lang="ru-RU" sz="1600" b="1" dirty="0">
                <a:latin typeface="Neris Light" pitchFamily="2" charset="0"/>
              </a:rPr>
              <a:t> точка» для кураторов академических групп.</a:t>
            </a:r>
          </a:p>
        </p:txBody>
      </p:sp>
    </p:spTree>
    <p:extLst>
      <p:ext uri="{BB962C8B-B14F-4D97-AF65-F5344CB8AC3E}">
        <p14:creationId xmlns:p14="http://schemas.microsoft.com/office/powerpoint/2010/main" val="425021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xmlns="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Центр кратковременного пребывания детей «Академия малышей СКФУ»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41557" y="304538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734" y="1981076"/>
            <a:ext cx="6538241" cy="284269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 </a:t>
            </a:r>
            <a:r>
              <a:rPr lang="ru-RU" sz="1600" b="1" dirty="0">
                <a:latin typeface="Neris Light" pitchFamily="2" charset="0"/>
              </a:rPr>
              <a:t>Северо-Кавказском федеральном университете открылась совместно функционирующая комната матери и ребёнка и группы кратковременного пребывания детей.</a:t>
            </a:r>
          </a:p>
          <a:p>
            <a:endParaRPr lang="ru-RU" sz="1600" b="1" dirty="0">
              <a:latin typeface="Neris Light" pitchFamily="2" charset="0"/>
            </a:endParaRPr>
          </a:p>
          <a:p>
            <a:r>
              <a:rPr lang="ru-RU" sz="1600" b="1" dirty="0">
                <a:latin typeface="Neris Light" pitchFamily="2" charset="0"/>
              </a:rPr>
              <a:t>Проект создан для детей студентов, аспирантов и молодых преподавателей. Открытие прошло в рамках реализации федерального проекта «Помоги маме учиться» национального проекта «Семья».</a:t>
            </a:r>
          </a:p>
          <a:p>
            <a:endParaRPr lang="ru-RU" sz="1600" b="1" dirty="0">
              <a:latin typeface="Neris Light" pitchFamily="2" charset="0"/>
            </a:endParaRPr>
          </a:p>
          <a:p>
            <a:r>
              <a:rPr lang="ru-RU" sz="1600" b="1" dirty="0">
                <a:latin typeface="Neris Light" pitchFamily="2" charset="0"/>
              </a:rPr>
              <a:t>Комната матери и ребёнка располагается на территории кампуса «Север» во втором подъезде общежития №8.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180" y="1728038"/>
            <a:ext cx="2389014" cy="15920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729" y="3439659"/>
            <a:ext cx="2387615" cy="15920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728" y="5161558"/>
            <a:ext cx="2387615" cy="15920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728" y="11278"/>
            <a:ext cx="2387615" cy="15920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407" y="5163211"/>
            <a:ext cx="2385136" cy="15904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607" y="5161558"/>
            <a:ext cx="2387615" cy="1592054"/>
          </a:xfrm>
          <a:prstGeom prst="rect">
            <a:avLst/>
          </a:prstGeom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44688" y="205551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63600" y="428378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96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xmlns="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452355" y="2360908"/>
            <a:ext cx="5608811" cy="13954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Научная библиотека,</a:t>
            </a:r>
            <a:br>
              <a:rPr lang="ru-RU" sz="48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412 кабинет</a:t>
            </a:r>
            <a:endParaRPr lang="ru-RU" sz="48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E54C016-07EB-589B-0A87-F3896CB3A6F0}"/>
              </a:ext>
            </a:extLst>
          </p:cNvPr>
          <p:cNvSpPr/>
          <p:nvPr/>
        </p:nvSpPr>
        <p:spPr>
          <a:xfrm>
            <a:off x="8255182" y="2241088"/>
            <a:ext cx="36248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ru-RU" sz="1600" b="1" dirty="0" smtClean="0">
                <a:latin typeface="Neris Light" pitchFamily="2" charset="0"/>
              </a:rPr>
              <a:t>группа </a:t>
            </a:r>
            <a:r>
              <a:rPr lang="ru-RU" sz="1600" b="1" dirty="0" err="1" smtClean="0">
                <a:latin typeface="Neris Light" pitchFamily="2" charset="0"/>
              </a:rPr>
              <a:t>ВКонтакте</a:t>
            </a:r>
            <a:endParaRPr lang="ru-RU" sz="1600" b="1" dirty="0">
              <a:latin typeface="Neris Light" pitchFamily="2" charset="0"/>
            </a:endParaRPr>
          </a:p>
        </p:txBody>
      </p:sp>
      <p:pic>
        <p:nvPicPr>
          <p:cNvPr id="1026" name="Picture 2" descr="http://qrcoder.ru/code/?https%3A%2F%2Fvk.com%2Fuvr_ncfu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015" y="1628798"/>
            <a:ext cx="1464219" cy="146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елефонный звонок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351" y="3796937"/>
            <a:ext cx="585052" cy="58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E54C016-07EB-589B-0A87-F3896CB3A6F0}"/>
              </a:ext>
            </a:extLst>
          </p:cNvPr>
          <p:cNvSpPr/>
          <p:nvPr/>
        </p:nvSpPr>
        <p:spPr>
          <a:xfrm>
            <a:off x="8255182" y="3896756"/>
            <a:ext cx="36248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ru-RU" sz="1600" b="1" dirty="0">
                <a:latin typeface="Neris Light" pitchFamily="2" charset="0"/>
              </a:rPr>
              <a:t>(8652) </a:t>
            </a:r>
            <a:r>
              <a:rPr lang="ru-RU" sz="1600" b="1" dirty="0" smtClean="0">
                <a:latin typeface="Neris Light" pitchFamily="2" charset="0"/>
              </a:rPr>
              <a:t>95-68-00, 2371</a:t>
            </a:r>
            <a:endParaRPr lang="ru-RU" sz="1600" b="1" dirty="0">
              <a:latin typeface="Neris Light" pitchFamily="2" charset="0"/>
            </a:endParaRPr>
          </a:p>
        </p:txBody>
      </p:sp>
      <p:pic>
        <p:nvPicPr>
          <p:cNvPr id="1030" name="Picture 6" descr="Почта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708" y="5042365"/>
            <a:ext cx="609006" cy="6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E54C016-07EB-589B-0A87-F3896CB3A6F0}"/>
              </a:ext>
            </a:extLst>
          </p:cNvPr>
          <p:cNvSpPr/>
          <p:nvPr/>
        </p:nvSpPr>
        <p:spPr>
          <a:xfrm>
            <a:off x="8255182" y="4989651"/>
            <a:ext cx="362489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</a:pPr>
            <a:r>
              <a:rPr lang="ru-RU" sz="1600" b="1" dirty="0" smtClean="0">
                <a:latin typeface="Neris Light" pitchFamily="2" charset="0"/>
              </a:rPr>
              <a:t>для </a:t>
            </a:r>
            <a:r>
              <a:rPr lang="ru-RU" sz="1600" b="1" dirty="0">
                <a:latin typeface="Neris Light" pitchFamily="2" charset="0"/>
              </a:rPr>
              <a:t>входящей </a:t>
            </a:r>
            <a:r>
              <a:rPr lang="ru-RU" sz="1600" b="1" dirty="0" smtClean="0">
                <a:latin typeface="Neris Light" pitchFamily="2" charset="0"/>
              </a:rPr>
              <a:t>корреспонденции</a:t>
            </a:r>
            <a:endParaRPr lang="ru-RU" sz="1600" b="1" dirty="0">
              <a:latin typeface="Neris Light" pitchFamily="2" charset="0"/>
            </a:endParaRPr>
          </a:p>
          <a:p>
            <a:pPr marL="0" lvl="1">
              <a:spcBef>
                <a:spcPts val="600"/>
              </a:spcBef>
            </a:pPr>
            <a:r>
              <a:rPr lang="en-US" sz="1600" b="1" dirty="0">
                <a:latin typeface="Neris Light" pitchFamily="2" charset="0"/>
              </a:rPr>
              <a:t>info@ncfu.ru</a:t>
            </a:r>
            <a:endParaRPr lang="ru-RU" sz="1600" b="1" dirty="0"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4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8228090" y="0"/>
            <a:ext cx="3963910" cy="6858000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324081"/>
            <a:ext cx="3513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организация мероприятий, направленных на гражданско-патриотическое воспитание студентов</a:t>
            </a:r>
          </a:p>
        </p:txBody>
      </p:sp>
      <p:sp>
        <p:nvSpPr>
          <p:cNvPr id="18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254423" y="651949"/>
            <a:ext cx="3276642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>
                  <a:solidFill>
                    <a:srgbClr val="04246A"/>
                  </a:solidFill>
                </a:ln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ЦЕЛЬ УВР</a:t>
            </a:r>
            <a:endParaRPr lang="ru-RU" sz="3200" b="1" dirty="0">
              <a:ln>
                <a:solidFill>
                  <a:srgbClr val="04246A"/>
                </a:solidFill>
              </a:ln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785" y="2085542"/>
            <a:ext cx="43799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обеспечение </a:t>
            </a:r>
            <a:r>
              <a:rPr lang="ru-RU" b="1" dirty="0">
                <a:latin typeface="Neris Light" pitchFamily="2" charset="0"/>
              </a:rPr>
              <a:t>системного и эффективного развития студенческой молодежи посредством формирования единой, целенаправленной и гармоничной воспитательной среды, способствующей их всестороннему развитию, </a:t>
            </a:r>
            <a:r>
              <a:rPr lang="ru-RU" b="1" dirty="0" smtClean="0">
                <a:latin typeface="Neris Light" pitchFamily="2" charset="0"/>
              </a:rPr>
              <a:t>формированию гражданской идентичности, </a:t>
            </a:r>
            <a:r>
              <a:rPr lang="ru-RU" b="1" dirty="0">
                <a:latin typeface="Neris Light" pitchFamily="2" charset="0"/>
              </a:rPr>
              <a:t>профессиональному росту и личностной самореализации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750889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4881" y="73665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04880" y="1794369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304879" y="3512592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304879" y="5235050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1577710"/>
            <a:ext cx="351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проведение и организация спортивных мероприятий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1773686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2369674"/>
            <a:ext cx="351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популяризация и сохранение семейных ценностей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2565650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3161638"/>
            <a:ext cx="351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социальная зашита льготной категории обучающихся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3357614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3842868"/>
            <a:ext cx="351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координация деятельности кураторов академических групп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4038844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4523971"/>
            <a:ext cx="351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развитие личности и творческого потенциала студентов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4719947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01A4EBF1-9A72-CF44-BC9B-43AB089D3D95}"/>
              </a:ext>
            </a:extLst>
          </p:cNvPr>
          <p:cNvSpPr txBox="1"/>
          <p:nvPr/>
        </p:nvSpPr>
        <p:spPr>
          <a:xfrm>
            <a:off x="8678314" y="5221750"/>
            <a:ext cx="3513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Neris Light" pitchFamily="2" charset="0"/>
              </a:rPr>
              <a:t>о</a:t>
            </a:r>
            <a:r>
              <a:rPr lang="ru-RU" sz="1500" b="1" dirty="0" smtClean="0">
                <a:solidFill>
                  <a:schemeClr val="bg1"/>
                </a:solidFill>
                <a:latin typeface="Neris Light" pitchFamily="2" charset="0"/>
              </a:rPr>
              <a:t>рганизация работы по назначении повышенной академической стипендии за особые достижения</a:t>
            </a:r>
            <a:endParaRPr lang="ru-RU" sz="15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8390953" y="5417726"/>
            <a:ext cx="162046" cy="1620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pic>
        <p:nvPicPr>
          <p:cNvPr id="2050" name="Picture 2" descr="https://sun9-57.userapi.com/s/v1/if2/eTavBVJxb6V0BNd-BBSuHVhgHugXQVysBJj3NnLIEQ50c6X35oykO9B64hpNccGzpAO1kW64p03vazE8VJda3rk1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879" y="73665"/>
            <a:ext cx="2387615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5.userapi.com/s/v1/if2/oc43OJK0mjBtmQ3Eu-zosJy_D218WJvytNWVBmaU5O0kgrGPi3-DvNlxfYbgneAj3OmxYusCiZB-23Gt27I0LZIK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879" y="3485916"/>
            <a:ext cx="2387615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7.userapi.com/s/v1/if2/J0rSKMsPSD2ToCZGsXyLfVlSJ8Bnor80Bl4kxFV7-7gx-IuC3wE1UIVnYnGg7Xs3JjnfU4QTAZCctEJfmTmvC_WU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879" y="5235049"/>
            <a:ext cx="2387615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78.userapi.com/s/v1/if2/oqcS6VAPl5hIs1Cjmv1rWSUItr8O7PmZn9sd3gHDtyzUjD01rAWeCk-CCkdDmeVAGqxgWYm-MZtQ6lhgnT8Ikvgr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879" y="1794368"/>
            <a:ext cx="2387615" cy="159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1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254423" y="651949"/>
            <a:ext cx="5291612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>
                  <a:solidFill>
                    <a:srgbClr val="04246A"/>
                  </a:solidFill>
                </a:ln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СТРУКТУРА УПРАВЛЕНИЯ</a:t>
            </a:r>
            <a:endParaRPr lang="ru-RU" sz="3200" b="1" dirty="0">
              <a:ln>
                <a:solidFill>
                  <a:srgbClr val="04246A"/>
                </a:solidFill>
              </a:ln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560" y="2048934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433123" y="2048934"/>
            <a:ext cx="4379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Neris Light" pitchFamily="2" charset="0"/>
              </a:rPr>
              <a:t>Отдел гражданско-патриотического </a:t>
            </a:r>
            <a:r>
              <a:rPr lang="ru-RU" b="1" dirty="0" smtClean="0">
                <a:latin typeface="Neris Light" pitchFamily="2" charset="0"/>
              </a:rPr>
              <a:t>воспитания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33123" y="3135236"/>
            <a:ext cx="4379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Отдел культурно-эстетического воспитания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802321" y="2270105"/>
            <a:ext cx="4379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Отдел социальной работы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467056" y="4135157"/>
            <a:ext cx="4379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Отдел физкультурно-спортивной работы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812046" y="3013605"/>
            <a:ext cx="43799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Центр кратковременного пребывания детей «Академия малышей СКФУ»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799346" y="4173969"/>
            <a:ext cx="4379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Neris Light" pitchFamily="2" charset="0"/>
              </a:rPr>
              <a:t>Студия звукозаписи «Музыкальная лаборатория СКФУ»</a:t>
            </a:r>
            <a:endParaRPr lang="ru-RU" b="1" dirty="0">
              <a:latin typeface="Neris Light" pitchFamily="2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15484" y="3105359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7" y="3188962"/>
            <a:ext cx="574801" cy="5748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0" y="2129694"/>
            <a:ext cx="583914" cy="583914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6660474" y="2096306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851" y="2155855"/>
            <a:ext cx="638618" cy="638618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315484" y="4158852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7" y="4251995"/>
            <a:ext cx="559148" cy="559148"/>
          </a:xfrm>
          <a:prstGeom prst="rect">
            <a:avLst/>
          </a:prstGeom>
        </p:spPr>
      </p:pic>
      <p:sp>
        <p:nvSpPr>
          <p:cNvPr id="55" name="Прямоугольник 54"/>
          <p:cNvSpPr/>
          <p:nvPr/>
        </p:nvSpPr>
        <p:spPr>
          <a:xfrm>
            <a:off x="6636266" y="3130193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89" y="3185151"/>
            <a:ext cx="627528" cy="627528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6647774" y="4135496"/>
            <a:ext cx="755374" cy="745435"/>
          </a:xfrm>
          <a:prstGeom prst="rect">
            <a:avLst/>
          </a:prstGeom>
          <a:solidFill>
            <a:srgbClr val="04246A"/>
          </a:solidFill>
          <a:ln>
            <a:solidFill>
              <a:srgbClr val="042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65" y="4170613"/>
            <a:ext cx="675200" cy="6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37510" y="564593"/>
            <a:ext cx="11059656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Отдел гражданско-патриотического воспитания</a:t>
            </a:r>
          </a:p>
          <a:p>
            <a:r>
              <a:rPr lang="ru-RU" sz="20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</a:t>
            </a:r>
            <a:r>
              <a:rPr lang="ru-RU" sz="20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сновные направления деятельности</a:t>
            </a:r>
            <a:endParaRPr lang="ru-RU" sz="20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33751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6559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Гражданско-патриотическое воспитание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265208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71134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Военно-патриотическое воспитание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496666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85709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Взаимодействие с казачеством СКФО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728123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00284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Межкультурное взаимодействие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9614859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633908" y="2000623"/>
            <a:ext cx="2148515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Правовая культура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6206" y="3000714"/>
            <a:ext cx="2066923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Формирование у студентов чувства любви к Родине, уважения к ее истории и государственным символам, осознания своей гражданской ответственности и готовности к служению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Отечеству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96268" y="3000714"/>
            <a:ext cx="2066923" cy="287347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Формирование у студентов готовности к защите Отечества, уважения к Вооруженным Силам, понимания роли армии в истории 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современности, поддержка СВО, посредством сбора гуманитарной помощи.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31282" y="3000714"/>
            <a:ext cx="2066923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Установление и развитие партнерских отношений с казачьими организациями Северного Кавказа для интеграции казачьих традиций и ценностей в воспитательную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работу.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4907" y="2973364"/>
            <a:ext cx="2066923" cy="287347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Содействие развитию у студентов толерантности, уважения к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национальным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, культурным и религиозным традициям, формированию навыков межкультурной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коммуникации.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60432" y="2973364"/>
            <a:ext cx="2066923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Формирование у студентов глубоких знаний о правах и обязанностях граждан, законодательстве Российской Федерации, развитие уважительного отношения к закону и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правопорядку.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М</a:t>
            </a:r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ероприятия и реализуемые проекты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57413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994067" y="2226725"/>
            <a:ext cx="87182" cy="87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9" y="1464920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Мастерская </a:t>
            </a:r>
            <a:r>
              <a:rPr lang="ru-RU" sz="1600" b="1" dirty="0">
                <a:latin typeface="Neris Light" pitchFamily="2" charset="0"/>
              </a:rPr>
              <a:t>патриотических проектов СКФУ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84540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9739" y="1736183"/>
            <a:ext cx="68531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Городская молодежная </a:t>
            </a:r>
            <a:r>
              <a:rPr lang="ru-RU" sz="1600" b="1" dirty="0">
                <a:latin typeface="Neris Light" pitchFamily="2" charset="0"/>
              </a:rPr>
              <a:t>патриотическая акция ко Дню Великой Победы «Мы помним!»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33594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739" y="2226724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Военно-патриотической </a:t>
            </a:r>
            <a:r>
              <a:rPr lang="ru-RU" sz="1600" b="1" dirty="0">
                <a:latin typeface="Neris Light" pitchFamily="2" charset="0"/>
              </a:rPr>
              <a:t>игры «</a:t>
            </a:r>
            <a:r>
              <a:rPr lang="ru-RU" sz="1600" b="1" dirty="0" smtClean="0">
                <a:latin typeface="Neris Light" pitchFamily="2" charset="0"/>
              </a:rPr>
              <a:t>Зарница»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57957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739" y="2470362"/>
            <a:ext cx="7091236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Форум участников Специальной военной операции «</a:t>
            </a:r>
            <a:r>
              <a:rPr lang="ru-RU" sz="1600" b="1" dirty="0" err="1">
                <a:latin typeface="Neris Light" pitchFamily="2" charset="0"/>
              </a:rPr>
              <a:t>СВОя</a:t>
            </a:r>
            <a:r>
              <a:rPr lang="ru-RU" sz="1600" b="1" dirty="0">
                <a:latin typeface="Neris Light" pitchFamily="2" charset="0"/>
              </a:rPr>
              <a:t> Россия – </a:t>
            </a:r>
            <a:r>
              <a:rPr lang="ru-RU" sz="1600" b="1" dirty="0" err="1">
                <a:latin typeface="Neris Light" pitchFamily="2" charset="0"/>
              </a:rPr>
              <a:t>СВОя</a:t>
            </a:r>
            <a:r>
              <a:rPr lang="ru-RU" sz="1600" b="1" dirty="0">
                <a:latin typeface="Neris Light" pitchFamily="2" charset="0"/>
              </a:rPr>
              <a:t> Победа»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09774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739" y="2988528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Городской спортивно-патриотический турнир «СВОИ» 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40596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9739" y="3296743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Межрегиональная патриотическая акция по военно-спортивным казачьим играм «</a:t>
            </a:r>
            <a:r>
              <a:rPr lang="ru-RU" sz="1600" b="1" dirty="0" err="1">
                <a:latin typeface="Neris Light" pitchFamily="2" charset="0"/>
              </a:rPr>
              <a:t>Шермиции</a:t>
            </a:r>
            <a:r>
              <a:rPr lang="ru-RU" sz="1600" b="1" dirty="0">
                <a:latin typeface="Neris Light" pitchFamily="2" charset="0"/>
              </a:rPr>
              <a:t>»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92567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9739" y="3816458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Молодежный </a:t>
            </a:r>
            <a:r>
              <a:rPr lang="ru-RU" sz="1600" b="1" dirty="0">
                <a:latin typeface="Neris Light" pitchFamily="2" charset="0"/>
              </a:rPr>
              <a:t>форум Северного Кавказа и Донбасса «Семья Терека»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39136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739" y="4320249"/>
            <a:ext cx="72912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Молодежный </a:t>
            </a:r>
            <a:r>
              <a:rPr lang="ru-RU" sz="1600" b="1" dirty="0">
                <a:latin typeface="Neris Light" pitchFamily="2" charset="0"/>
              </a:rPr>
              <a:t>культурно-просветительский фестиваль «</a:t>
            </a:r>
            <a:r>
              <a:rPr lang="ru-RU" sz="1600" b="1" dirty="0" err="1">
                <a:latin typeface="Neris Light" pitchFamily="2" charset="0"/>
              </a:rPr>
              <a:t>Этнодеревня</a:t>
            </a:r>
            <a:r>
              <a:rPr lang="ru-RU" sz="1600" b="1" dirty="0">
                <a:latin typeface="Neris Light" pitchFamily="2" charset="0"/>
              </a:rPr>
              <a:t>»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71664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9739" y="4607430"/>
            <a:ext cx="7091236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Встречи студентов СКФУ с представителями национально-культурных объединений и органов национальной и </a:t>
            </a:r>
            <a:r>
              <a:rPr lang="ru-RU" sz="1600" b="1" dirty="0" smtClean="0">
                <a:latin typeface="Neris Light" pitchFamily="2" charset="0"/>
              </a:rPr>
              <a:t>молодежной </a:t>
            </a:r>
            <a:r>
              <a:rPr lang="ru-RU" sz="1600" b="1" dirty="0">
                <a:latin typeface="Neris Light" pitchFamily="2" charset="0"/>
              </a:rPr>
              <a:t>политики субъектов </a:t>
            </a:r>
            <a:r>
              <a:rPr lang="ru-RU" sz="1600" b="1" dirty="0" smtClean="0">
                <a:latin typeface="Neris Light" pitchFamily="2" charset="0"/>
              </a:rPr>
              <a:t>СКФО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76731" y="32816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676730" y="1753520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676729" y="3471743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676729" y="5194201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9-46.userapi.com/s/v1/if2/0OHc0yE9wn9pfY1B80eVYP2pIw_hnPDQPpsszNqiAM3FhjigWB8p0NKXnGp2HWDdGAbcRNI2GD2dDCHk6KCQNmeX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24342"/>
            <a:ext cx="2395234" cy="157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6.userapi.com/s/v1/if2/46eMscXLYC4IVI6rsWZc5dgkHIexU_h5nzHTHwWZb9B8z_BkJKjwEZQ2eaWYTmj413AORJw3eBE9D5gTJ6KJul-w.jpg?quality=96&amp;as=32x21,48x32,72x48,108x72,160x107,240x160,360x240,480x320,540x360,640x426,720x480,1080x719,1280x853,1440x959,1920x1279&amp;from=bu&amp;cs=192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9" y="3471744"/>
            <a:ext cx="2387615" cy="15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59.userapi.com/s/v1/if2/V3nUMDOGBCCgbkK8Iju-JmMnmF9i--ITd7Z46NGRha6kCzAq_dr1Dn6LTRWgsJWy216apw2wzR8YLH75LwATUvCr.jpg?quality=95&amp;as=32x21,48x32,72x48,108x72,160x107,240x160,360x240,480x320,540x360,640x427,720x481,1080x721,1280x854,1440x961,2560x1709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9" y="5194201"/>
            <a:ext cx="2395235" cy="166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31.userapi.com/s/v1/if2/kz4s98R8Vy2qmpuhfs-FKtCslBuAiwvyC6g4RXYFqtiQZ1ppB92lLdlzPl06gpLb-YN27xFwILrje8CH0n-2IyWn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30" y="1770093"/>
            <a:ext cx="2387614" cy="15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34764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9739" y="1238425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Правовая школа для иностранных обучающихся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48940" y="541697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2119" y="5307762"/>
            <a:ext cx="7441756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Встречи студентов СКФУ </a:t>
            </a:r>
            <a:r>
              <a:rPr lang="ru-RU" sz="1600" b="1" dirty="0" smtClean="0">
                <a:latin typeface="Neris Light" pitchFamily="2" charset="0"/>
              </a:rPr>
              <a:t>с </a:t>
            </a:r>
            <a:r>
              <a:rPr lang="ru-RU" sz="1600" b="1" dirty="0">
                <a:latin typeface="Neris Light" pitchFamily="2" charset="0"/>
              </a:rPr>
              <a:t>представителями органов </a:t>
            </a:r>
            <a:r>
              <a:rPr lang="ru-RU" sz="1600" b="1" dirty="0" smtClean="0">
                <a:latin typeface="Neris Light" pitchFamily="2" charset="0"/>
              </a:rPr>
              <a:t>публичной власти и Министерства Внутренних Дел, направленные на профилактику терроризма, экстремизма и </a:t>
            </a:r>
            <a:r>
              <a:rPr lang="ru-RU" sz="1600" b="1" dirty="0" err="1" smtClean="0">
                <a:latin typeface="Neris Light" pitchFamily="2" charset="0"/>
              </a:rPr>
              <a:t>девиантного</a:t>
            </a:r>
            <a:r>
              <a:rPr lang="ru-RU" sz="1600" b="1" dirty="0" smtClean="0">
                <a:latin typeface="Neris Light" pitchFamily="2" charset="0"/>
              </a:rPr>
              <a:t> поведения среди обучающихс</a:t>
            </a:r>
            <a:r>
              <a:rPr lang="ru-RU" sz="1600" b="1" dirty="0">
                <a:latin typeface="Neris Light" pitchFamily="2" charset="0"/>
              </a:rPr>
              <a:t>я</a:t>
            </a:r>
          </a:p>
        </p:txBody>
      </p:sp>
    </p:spTree>
    <p:extLst>
      <p:ext uri="{BB962C8B-B14F-4D97-AF65-F5344CB8AC3E}">
        <p14:creationId xmlns:p14="http://schemas.microsoft.com/office/powerpoint/2010/main" val="292210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37510" y="564593"/>
            <a:ext cx="11059656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Отдел культурно-эстетического воспитания</a:t>
            </a:r>
          </a:p>
          <a:p>
            <a:r>
              <a:rPr lang="ru-RU" sz="20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о</a:t>
            </a:r>
            <a:r>
              <a:rPr lang="ru-RU" sz="20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сновные направления деятельности</a:t>
            </a:r>
            <a:endParaRPr lang="ru-RU" sz="20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33751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6559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Концертная деятельность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265208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71134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Деятельность творческих студий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4966660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85709" y="2000623"/>
            <a:ext cx="2269644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Фестивали, конкурсы, творческие проекты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7281235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00284" y="2000623"/>
            <a:ext cx="2148515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Развитие командной работы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029BE03-E753-AE46-BA0B-E525DE6DF852}"/>
              </a:ext>
            </a:extLst>
          </p:cNvPr>
          <p:cNvSpPr/>
          <p:nvPr/>
        </p:nvSpPr>
        <p:spPr>
          <a:xfrm>
            <a:off x="9614859" y="2926290"/>
            <a:ext cx="2167565" cy="2920544"/>
          </a:xfrm>
          <a:prstGeom prst="rect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633908" y="2000623"/>
            <a:ext cx="2148515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ctr"/>
            <a:r>
              <a:rPr lang="ru-RU" sz="1600" b="1" dirty="0" smtClean="0">
                <a:latin typeface="Neris Light" pitchFamily="2" charset="0"/>
              </a:rPr>
              <a:t>Материально-техническое обеспечение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1692" y="3000714"/>
            <a:ext cx="2066923" cy="158080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Развитие художественно-эстетического вкуса и креативного мышления, демонстрация талантов.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6268" y="3000714"/>
            <a:ext cx="2066923" cy="265802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Поддержка студенческих инициатив, развитие творческих коллективов, создание благоприятной материально-технической базы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,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организация репетиционных процессов.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31282" y="3000714"/>
            <a:ext cx="2066923" cy="222713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Активная поддержка мероприятий различного уровня создает благоприятную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среду для раскрытия потенциала каждого студента и воспитания будущей элиты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страны.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4907" y="2973364"/>
            <a:ext cx="2066923" cy="287347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Создание эффективной платформы для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формирования и развития ключевых навыков командной работы, что является бесценным вкладом в личностное и профессиональное становление каждого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студента.</a:t>
            </a:r>
            <a:endParaRPr lang="ru-RU" sz="1400" b="1" dirty="0">
              <a:solidFill>
                <a:schemeClr val="bg1"/>
              </a:solidFill>
              <a:latin typeface="Neris Light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60432" y="2973364"/>
            <a:ext cx="2066923" cy="222713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В актовых залах </a:t>
            </a:r>
            <a:r>
              <a:rPr lang="ru-RU" sz="1400" b="1" dirty="0" smtClean="0">
                <a:solidFill>
                  <a:schemeClr val="bg1"/>
                </a:solidFill>
                <a:latin typeface="Neris Light" pitchFamily="2" charset="0"/>
              </a:rPr>
              <a:t>университета </a:t>
            </a:r>
            <a:r>
              <a:rPr lang="ru-RU" sz="1400" b="1" dirty="0">
                <a:solidFill>
                  <a:schemeClr val="bg1"/>
                </a:solidFill>
                <a:latin typeface="Neris Light" pitchFamily="2" charset="0"/>
              </a:rPr>
              <a:t>ежегодно проводится порядка 250 университетских, городских, краевых, российских и международных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36340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М</a:t>
            </a:r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ероприятия и реализуемые проекты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63645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994067" y="2289038"/>
            <a:ext cx="87182" cy="87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9" y="1527233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Фестиваль творчества «Студенческая весна СКФУ»</a:t>
            </a:r>
            <a:endParaRPr lang="ru-RU" sz="1600" b="1" dirty="0">
              <a:latin typeface="Neris Light" pitchFamily="2" charset="0"/>
            </a:endParaRPr>
          </a:p>
          <a:p>
            <a:r>
              <a:rPr lang="ru-RU" sz="1600" b="1" dirty="0" smtClean="0">
                <a:latin typeface="Neris Light" pitchFamily="2" charset="0"/>
              </a:rPr>
              <a:t> 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907713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9739" y="1798496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Конкурс среди студентов первого курса «Лучший среди первых»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39825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739" y="2289037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Конкурс студенческой самодеятельности «Творческий дебют»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90959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739" y="2800379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Конкурс патриотической песни «Солдатский конверт» 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21781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9739" y="3108594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Конкурс красоты, спорта и таланта «Мисс и Мистер СКФУ»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53660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9739" y="3427385"/>
            <a:ext cx="6129211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Всероссийский конкурс интеллекта, творчества и спорта «Молодые лица страны»</a:t>
            </a:r>
            <a:endParaRPr lang="ru-RU" sz="1600" b="1" dirty="0">
              <a:latin typeface="Neris Light" pitchFamily="2" charset="0"/>
            </a:endParaRPr>
          </a:p>
          <a:p>
            <a:r>
              <a:rPr lang="ru-RU" sz="1600" b="1" dirty="0" smtClean="0">
                <a:latin typeface="Neris Light" pitchFamily="2" charset="0"/>
              </a:rPr>
              <a:t>  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07310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739" y="3963883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Всероссийский молодежный форум «Машук»</a:t>
            </a:r>
            <a:endParaRPr lang="ru-RU" sz="1600" b="1" dirty="0">
              <a:latin typeface="Neris Light" pitchFamily="2" charset="0"/>
            </a:endParaRPr>
          </a:p>
          <a:p>
            <a:endParaRPr lang="ru-RU" sz="1600" b="1" dirty="0">
              <a:latin typeface="Neris Light" pitchFamily="2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36337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9739" y="4254159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Всероссийский </a:t>
            </a:r>
            <a:r>
              <a:rPr lang="ru-RU" sz="1600" b="1" dirty="0" smtClean="0">
                <a:latin typeface="Neris Light" pitchFamily="2" charset="0"/>
              </a:rPr>
              <a:t>фестиваль </a:t>
            </a:r>
            <a:r>
              <a:rPr lang="ru-RU" sz="1600" b="1" dirty="0">
                <a:latin typeface="Neris Light" pitchFamily="2" charset="0"/>
              </a:rPr>
              <a:t>«Российская студенческая весна»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676731" y="32816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676730" y="1753520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676729" y="3471743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676729" y="5194201"/>
            <a:ext cx="2387615" cy="156537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80390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9739" y="4694683"/>
            <a:ext cx="612921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Концертные программы, приуроченные к государственным праздникам и памятным датам</a:t>
            </a:r>
            <a:endParaRPr lang="ru-RU" sz="1600" b="1" dirty="0">
              <a:latin typeface="Neris Light" pitchFamily="2" charset="0"/>
            </a:endParaRPr>
          </a:p>
        </p:txBody>
      </p:sp>
      <p:pic>
        <p:nvPicPr>
          <p:cNvPr id="5122" name="Picture 2" descr="https://sun9-68.userapi.com/s/v1/if2/0KEeQf16VJDlCl9Xw7bq4lCUCfqJDGOEA19C7JZfj-0LLMifl-YPXiXfH7DtkU0q9KR56Kw-eK1zmAqrennTheJR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9" y="32816"/>
            <a:ext cx="2387615" cy="15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35.userapi.com/s/v1/if2/XTgRwhrZTTHpbiSapnL8tSE25UY-SYDPEzyc0RiP2s_mgCAZ0Www_GLTMER6pydjtJSv8EqSkdgUTAkt74mmPCw-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9" y="3471743"/>
            <a:ext cx="2387615" cy="156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58.userapi.com/s/v1/if2/1j0vXrfJqpsRS1YOqGQKHRX9gBl-CDK4MMiKeAO90J4pg1zfjD3NRoutk2Ojmoy_sHjcgp2zV1FhjmxmtCNnxOF9.jpg?quality=95&amp;as=32x21,48x32,72x48,108x72,160x107,240x160,360x240,480x320,540x360,640x426,720x480,1080x720,1280x853,1440x960,2560x1706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8" y="1751039"/>
            <a:ext cx="2387615" cy="158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65.userapi.com/s/v1/if2/GxYLvcyQh9DHHqiyQTwi9mL8zqbLmQWRVw33yne-Kw-B2MFcvG0uviIpSRyLVKohmlNMmgjIZXXDYvyJNGbHR_Dv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28" y="5203030"/>
            <a:ext cx="2387615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Овал 48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56563" y="591164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41562" y="544325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9739" y="5236656"/>
            <a:ext cx="6538241" cy="565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Организация и проведение Фестиваля </a:t>
            </a:r>
            <a:r>
              <a:rPr lang="ru-RU" sz="1600" b="1" dirty="0">
                <a:latin typeface="Neris Light" pitchFamily="2" charset="0"/>
              </a:rPr>
              <a:t>ставропольской краевой лиги КВН </a:t>
            </a:r>
            <a:r>
              <a:rPr lang="ru-RU" sz="1600" b="1" dirty="0" smtClean="0">
                <a:latin typeface="Neris Light" pitchFamily="2" charset="0"/>
              </a:rPr>
              <a:t>СКФУ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9739" y="5833202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Участие команд КВН СКФУ в </a:t>
            </a:r>
            <a:r>
              <a:rPr lang="ru-RU" sz="1600" b="1" dirty="0" smtClean="0">
                <a:latin typeface="Neris Light" pitchFamily="2" charset="0"/>
              </a:rPr>
              <a:t>Лиге </a:t>
            </a:r>
            <a:r>
              <a:rPr lang="ru-RU" sz="1600" b="1" dirty="0">
                <a:latin typeface="Neris Light" pitchFamily="2" charset="0"/>
              </a:rPr>
              <a:t>КВН Кавказ</a:t>
            </a:r>
          </a:p>
        </p:txBody>
      </p:sp>
    </p:spTree>
    <p:extLst>
      <p:ext uri="{BB962C8B-B14F-4D97-AF65-F5344CB8AC3E}">
        <p14:creationId xmlns:p14="http://schemas.microsoft.com/office/powerpoint/2010/main" val="128276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="" xmlns:a16="http://schemas.microsoft.com/office/drawing/2014/main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Творческие коллективы</a:t>
            </a:r>
            <a:endParaRPr lang="ru-RU" sz="3200" b="1" dirty="0">
              <a:solidFill>
                <a:srgbClr val="04246A"/>
              </a:solidFill>
              <a:latin typeface="Neris Light" pitchFamily="2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179321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739" y="1683995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Студия </a:t>
            </a:r>
            <a:r>
              <a:rPr lang="ru-RU" sz="1600" b="1" dirty="0">
                <a:latin typeface="Neris Light" pitchFamily="2" charset="0"/>
              </a:rPr>
              <a:t>кавказского танца «Горец»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04586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739" y="1936643"/>
            <a:ext cx="653824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Студия </a:t>
            </a:r>
            <a:r>
              <a:rPr lang="ru-RU" sz="1600" b="1" dirty="0">
                <a:latin typeface="Neris Light" pitchFamily="2" charset="0"/>
              </a:rPr>
              <a:t>современного танца «Максимум»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313984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9739" y="2204767"/>
            <a:ext cx="73547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Студия </a:t>
            </a:r>
            <a:r>
              <a:rPr lang="ru-RU" sz="1600" b="1" dirty="0">
                <a:latin typeface="Neris Light" pitchFamily="2" charset="0"/>
              </a:rPr>
              <a:t>народного танца «Казачья воля»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59477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9739" y="2432096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Танцевальное </a:t>
            </a:r>
            <a:r>
              <a:rPr lang="ru-RU" sz="1600" b="1" dirty="0">
                <a:latin typeface="Neris Light" pitchFamily="2" charset="0"/>
              </a:rPr>
              <a:t>объединение «ГРУВ»</a:t>
            </a:r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059590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9739" y="2896914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Танцевальное </a:t>
            </a:r>
            <a:r>
              <a:rPr lang="ru-RU" sz="1600" b="1" dirty="0">
                <a:latin typeface="Neris Light" pitchFamily="2" charset="0"/>
              </a:rPr>
              <a:t>объединение «Диссонанс»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282462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9739" y="2661950"/>
            <a:ext cx="612921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Танцевальное </a:t>
            </a:r>
            <a:r>
              <a:rPr lang="ru-RU" sz="1600" b="1" dirty="0">
                <a:latin typeface="Neris Light" pitchFamily="2" charset="0"/>
              </a:rPr>
              <a:t>объединение «Коннект»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29622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9739" y="3133553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Вокальная </a:t>
            </a:r>
            <a:r>
              <a:rPr lang="ru-RU" sz="1600" b="1" dirty="0">
                <a:latin typeface="Neris Light" pitchFamily="2" charset="0"/>
              </a:rPr>
              <a:t>студия «Рябушки»</a:t>
            </a:r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53265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9739" y="3408682"/>
            <a:ext cx="7786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Вокальная </a:t>
            </a:r>
            <a:r>
              <a:rPr lang="ru-RU" sz="1600" b="1" dirty="0">
                <a:latin typeface="Neris Light" pitchFamily="2" charset="0"/>
              </a:rPr>
              <a:t>студия «</a:t>
            </a:r>
            <a:r>
              <a:rPr lang="ru-RU" sz="1600" b="1" dirty="0" err="1">
                <a:latin typeface="Neris Light" pitchFamily="2" charset="0"/>
              </a:rPr>
              <a:t>Nota</a:t>
            </a:r>
            <a:r>
              <a:rPr lang="ru-RU" sz="1600" b="1" dirty="0">
                <a:latin typeface="Neris Light" pitchFamily="2" charset="0"/>
              </a:rPr>
              <a:t> </a:t>
            </a:r>
            <a:r>
              <a:rPr lang="ru-RU" sz="1600" b="1" dirty="0" err="1">
                <a:latin typeface="Neris Light" pitchFamily="2" charset="0"/>
              </a:rPr>
              <a:t>Bene</a:t>
            </a:r>
            <a:r>
              <a:rPr lang="ru-RU" sz="1600" b="1" dirty="0">
                <a:latin typeface="Neris Light" pitchFamily="2" charset="0"/>
              </a:rPr>
              <a:t>»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3772913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739" y="3648936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Вокальный </a:t>
            </a:r>
            <a:r>
              <a:rPr lang="ru-RU" sz="1600" b="1" dirty="0">
                <a:latin typeface="Neris Light" pitchFamily="2" charset="0"/>
              </a:rPr>
              <a:t>ансамбль «Созвездие</a:t>
            </a:r>
            <a:r>
              <a:rPr lang="ru-RU" sz="1600" b="1" dirty="0" smtClean="0">
                <a:latin typeface="Neris Light" pitchFamily="2" charset="0"/>
              </a:rPr>
              <a:t>» 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029828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9739" y="3905851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Музыкальная </a:t>
            </a:r>
            <a:r>
              <a:rPr lang="ru-RU" sz="1600" b="1" dirty="0">
                <a:latin typeface="Neris Light" pitchFamily="2" charset="0"/>
              </a:rPr>
              <a:t>студия «</a:t>
            </a:r>
            <a:r>
              <a:rPr lang="en-US" sz="1600" b="1" dirty="0" err="1">
                <a:latin typeface="Neris Light" pitchFamily="2" charset="0"/>
              </a:rPr>
              <a:t>Lumos</a:t>
            </a:r>
            <a:r>
              <a:rPr lang="en-US" sz="1600" b="1" dirty="0">
                <a:latin typeface="Neris Light" pitchFamily="2" charset="0"/>
              </a:rPr>
              <a:t>»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293227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9739" y="4169250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Творческое </a:t>
            </a:r>
            <a:r>
              <a:rPr lang="ru-RU" sz="1600" b="1" dirty="0">
                <a:latin typeface="Neris Light" pitchFamily="2" charset="0"/>
              </a:rPr>
              <a:t>объединение «</a:t>
            </a:r>
            <a:r>
              <a:rPr lang="ru-RU" sz="1600" b="1" dirty="0" err="1">
                <a:latin typeface="Neris Light" pitchFamily="2" charset="0"/>
              </a:rPr>
              <a:t>Неформат</a:t>
            </a:r>
            <a:r>
              <a:rPr lang="ru-RU" sz="1600" b="1" dirty="0">
                <a:latin typeface="Neris Light" pitchFamily="2" charset="0"/>
              </a:rPr>
              <a:t>»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52213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739" y="4423562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Театральная </a:t>
            </a:r>
            <a:r>
              <a:rPr lang="ru-RU" sz="1600" b="1" dirty="0">
                <a:latin typeface="Neris Light" pitchFamily="2" charset="0"/>
              </a:rPr>
              <a:t>студия «Мы»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4779165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9739" y="4680588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Музыкально-поэтический </a:t>
            </a:r>
            <a:r>
              <a:rPr lang="ru-RU" sz="1600" b="1" dirty="0">
                <a:latin typeface="Neris Light" pitchFamily="2" charset="0"/>
              </a:rPr>
              <a:t>клуб «Вдохновение»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055341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9739" y="4956764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Театральная </a:t>
            </a:r>
            <a:r>
              <a:rPr lang="ru-RU" sz="1600" b="1" dirty="0">
                <a:latin typeface="Neris Light" pitchFamily="2" charset="0"/>
              </a:rPr>
              <a:t>студия «Эра»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296376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739" y="5197799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Студия </a:t>
            </a:r>
            <a:r>
              <a:rPr lang="ru-RU" sz="1600" b="1" dirty="0" err="1">
                <a:latin typeface="Neris Light" pitchFamily="2" charset="0"/>
              </a:rPr>
              <a:t>эстрадно</a:t>
            </a:r>
            <a:r>
              <a:rPr lang="ru-RU" sz="1600" b="1" dirty="0">
                <a:latin typeface="Neris Light" pitchFamily="2" charset="0"/>
              </a:rPr>
              <a:t>-циркового искусства «Вертикаль»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="" xmlns:a16="http://schemas.microsoft.com/office/drawing/2014/main" id="{F4AD2571-F2E5-3F4D-B944-878E22890B8F}"/>
              </a:ext>
            </a:extLst>
          </p:cNvPr>
          <p:cNvSpPr/>
          <p:nvPr/>
        </p:nvSpPr>
        <p:spPr>
          <a:xfrm>
            <a:off x="356560" y="5538958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9739" y="5440381"/>
            <a:ext cx="9183561" cy="3189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 smtClean="0">
                <a:latin typeface="Neris Light" pitchFamily="2" charset="0"/>
              </a:rPr>
              <a:t>Студия </a:t>
            </a:r>
            <a:r>
              <a:rPr lang="ru-RU" sz="1600" b="1" dirty="0">
                <a:latin typeface="Neris Light" pitchFamily="2" charset="0"/>
              </a:rPr>
              <a:t>спортивного танца «Экстрим»</a:t>
            </a:r>
          </a:p>
        </p:txBody>
      </p:sp>
    </p:spTree>
    <p:extLst>
      <p:ext uri="{BB962C8B-B14F-4D97-AF65-F5344CB8AC3E}">
        <p14:creationId xmlns:p14="http://schemas.microsoft.com/office/powerpoint/2010/main" val="3644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xmlns="" id="{E582AFC1-52CF-1849-91EA-91CB387DD9C7}"/>
              </a:ext>
            </a:extLst>
          </p:cNvPr>
          <p:cNvSpPr txBox="1">
            <a:spLocks/>
          </p:cNvSpPr>
          <p:nvPr/>
        </p:nvSpPr>
        <p:spPr>
          <a:xfrm>
            <a:off x="356561" y="553320"/>
            <a:ext cx="8577890" cy="6877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4246A"/>
                </a:solidFill>
                <a:latin typeface="Neris Light" pitchFamily="2" charset="0"/>
                <a:ea typeface="+mn-ea"/>
                <a:cs typeface="+mn-cs"/>
              </a:rPr>
              <a:t>Студия звукозаписи «Музыкальная лаборатория СКФУ»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0" y="6384841"/>
            <a:ext cx="2596751" cy="339809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41557" y="3302559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734" y="1981076"/>
            <a:ext cx="6538241" cy="228869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ru-RU" sz="1600" b="1" dirty="0">
                <a:latin typeface="Neris Light" pitchFamily="2" charset="0"/>
              </a:rPr>
              <a:t>В Северо-Кавказском федеральном университете состоялось открытие современного студийного комплекса «</a:t>
            </a:r>
            <a:r>
              <a:rPr lang="ru-RU" sz="1600" b="1" dirty="0" err="1">
                <a:latin typeface="Neris Light" pitchFamily="2" charset="0"/>
              </a:rPr>
              <a:t>MusicLAB</a:t>
            </a:r>
            <a:r>
              <a:rPr lang="ru-RU" sz="1600" b="1" dirty="0">
                <a:latin typeface="Neris Light" pitchFamily="2" charset="0"/>
              </a:rPr>
              <a:t>», который станет новой точкой роста для творчества и профессионального развития в нашем вузе.</a:t>
            </a:r>
          </a:p>
          <a:p>
            <a:endParaRPr lang="ru-RU" sz="1600" b="1" dirty="0">
              <a:latin typeface="Neris Light" pitchFamily="2" charset="0"/>
            </a:endParaRPr>
          </a:p>
          <a:p>
            <a:r>
              <a:rPr lang="ru-RU" sz="1600" b="1" dirty="0">
                <a:latin typeface="Neris Light" pitchFamily="2" charset="0"/>
              </a:rPr>
              <a:t>Данная площадка, расположенная в учебном корпусе №20, создана для реализации самых смелых творческих идей; включает в себя презентационный зал, комнату для записи и </a:t>
            </a:r>
            <a:r>
              <a:rPr lang="ru-RU" sz="1600" b="1" dirty="0" smtClean="0">
                <a:latin typeface="Neris Light" pitchFamily="2" charset="0"/>
              </a:rPr>
              <a:t>звукооператорскую.</a:t>
            </a:r>
            <a:endParaRPr lang="ru-RU" sz="1600" b="1" dirty="0">
              <a:latin typeface="Neris Light" pitchFamily="2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F4AD2571-F2E5-3F4D-B944-878E22890B8F}"/>
              </a:ext>
            </a:extLst>
          </p:cNvPr>
          <p:cNvSpPr/>
          <p:nvPr/>
        </p:nvSpPr>
        <p:spPr>
          <a:xfrm>
            <a:off x="344688" y="2055512"/>
            <a:ext cx="162046" cy="162046"/>
          </a:xfrm>
          <a:prstGeom prst="ellipse">
            <a:avLst/>
          </a:prstGeom>
          <a:solidFill>
            <a:srgbClr val="04246A"/>
          </a:solidFill>
          <a:ln>
            <a:solidFill>
              <a:srgbClr val="36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accent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607" y="5161558"/>
            <a:ext cx="2387615" cy="15920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49" y="29458"/>
            <a:ext cx="2390094" cy="1593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928" y="5161558"/>
            <a:ext cx="2387615" cy="15920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49" y="5163298"/>
            <a:ext cx="2385005" cy="15903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50" y="1728038"/>
            <a:ext cx="2390094" cy="15937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49" y="3426618"/>
            <a:ext cx="2390094" cy="159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1371</Words>
  <Application>Microsoft Office PowerPoint</Application>
  <PresentationFormat>Широкоэкранный</PresentationFormat>
  <Paragraphs>166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Neris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Хачатурян Ангелина Левоновна</dc:creator>
  <cp:lastModifiedBy>Хачатурян Ангелина Левоновна</cp:lastModifiedBy>
  <cp:revision>22</cp:revision>
  <dcterms:created xsi:type="dcterms:W3CDTF">2026-08-18T09:41:59Z</dcterms:created>
  <dcterms:modified xsi:type="dcterms:W3CDTF">2026-08-28T13:31:55Z</dcterms:modified>
</cp:coreProperties>
</file>