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5" r:id="rId3"/>
    <p:sldId id="276" r:id="rId4"/>
    <p:sldId id="265" r:id="rId5"/>
    <p:sldId id="300" r:id="rId6"/>
    <p:sldId id="301" r:id="rId7"/>
    <p:sldId id="288" r:id="rId8"/>
    <p:sldId id="297" r:id="rId9"/>
    <p:sldId id="302" r:id="rId10"/>
    <p:sldId id="303" r:id="rId11"/>
    <p:sldId id="304" r:id="rId12"/>
    <p:sldId id="305" r:id="rId13"/>
    <p:sldId id="316" r:id="rId14"/>
    <p:sldId id="306" r:id="rId15"/>
    <p:sldId id="290" r:id="rId16"/>
    <p:sldId id="317" r:id="rId17"/>
    <p:sldId id="325" r:id="rId18"/>
    <p:sldId id="321" r:id="rId19"/>
    <p:sldId id="323" r:id="rId20"/>
    <p:sldId id="324" r:id="rId21"/>
    <p:sldId id="286" r:id="rId22"/>
    <p:sldId id="291" r:id="rId23"/>
    <p:sldId id="307" r:id="rId24"/>
    <p:sldId id="298" r:id="rId25"/>
    <p:sldId id="299" r:id="rId26"/>
    <p:sldId id="308" r:id="rId27"/>
    <p:sldId id="319" r:id="rId28"/>
    <p:sldId id="320" r:id="rId29"/>
    <p:sldId id="318" r:id="rId30"/>
    <p:sldId id="311" r:id="rId31"/>
    <p:sldId id="312" r:id="rId32"/>
    <p:sldId id="313" r:id="rId33"/>
    <p:sldId id="314" r:id="rId34"/>
    <p:sldId id="315" r:id="rId35"/>
    <p:sldId id="274" r:id="rId36"/>
    <p:sldId id="271" r:id="rId3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сн" id="{6CDC0CFF-7BA5-4471-87CF-0C0A43B2F0A7}">
          <p14:sldIdLst>
            <p14:sldId id="256"/>
            <p14:sldId id="275"/>
          </p14:sldIdLst>
        </p14:section>
        <p14:section name="Нормативная" id="{54A28208-3F8F-42C1-9480-7D798B9755A6}">
          <p14:sldIdLst>
            <p14:sldId id="276"/>
            <p14:sldId id="265"/>
            <p14:sldId id="300"/>
            <p14:sldId id="301"/>
            <p14:sldId id="288"/>
            <p14:sldId id="297"/>
            <p14:sldId id="302"/>
            <p14:sldId id="303"/>
            <p14:sldId id="304"/>
            <p14:sldId id="305"/>
            <p14:sldId id="316"/>
          </p14:sldIdLst>
        </p14:section>
        <p14:section name="Процесс согл.заявок ТРУ" id="{13AFB2F4-58C7-44C7-AB62-5CBBD1EA2250}">
          <p14:sldIdLst>
            <p14:sldId id="306"/>
            <p14:sldId id="290"/>
            <p14:sldId id="317"/>
            <p14:sldId id="325"/>
            <p14:sldId id="321"/>
            <p14:sldId id="323"/>
            <p14:sldId id="324"/>
            <p14:sldId id="286"/>
            <p14:sldId id="291"/>
          </p14:sldIdLst>
        </p14:section>
        <p14:section name="ЖД АВИА БРОНЬ ГОСТИНИЦ" id="{9C7407E6-E5AA-431D-9DE0-1A246C143843}">
          <p14:sldIdLst>
            <p14:sldId id="307"/>
            <p14:sldId id="298"/>
            <p14:sldId id="299"/>
          </p14:sldIdLst>
        </p14:section>
        <p14:section name="основные вопросы" id="{A81C7C17-6CF2-4760-A7D8-8129563A3792}">
          <p14:sldIdLst>
            <p14:sldId id="308"/>
            <p14:sldId id="319"/>
            <p14:sldId id="320"/>
            <p14:sldId id="318"/>
            <p14:sldId id="311"/>
            <p14:sldId id="312"/>
            <p14:sldId id="313"/>
            <p14:sldId id="314"/>
            <p14:sldId id="315"/>
            <p14:sldId id="274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Автор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BDC"/>
    <a:srgbClr val="4A5EE6"/>
    <a:srgbClr val="DCE0FC"/>
    <a:srgbClr val="FDF200"/>
    <a:srgbClr val="80FBE5"/>
    <a:srgbClr val="3CF3D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0"/>
    <p:restoredTop sz="94626"/>
  </p:normalViewPr>
  <p:slideViewPr>
    <p:cSldViewPr snapToGrid="0">
      <p:cViewPr varScale="1">
        <p:scale>
          <a:sx n="110" d="100"/>
          <a:sy n="110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66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8B9E520-E069-0742-BD97-ED28BB08EC53}" type="datetimeFigureOut">
              <a:rPr lang="ru-RU" smtClean="0"/>
              <a:t>16.09.2026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07B964BE-1CD1-1943-8CAA-B6D417321F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1F85F30-A497-F84E-BC49-B57AB2B760AA}" type="datetimeFigureOut">
              <a:rPr lang="ru-RU" smtClean="0"/>
              <a:t>16.09.2026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8D7D3E5B-4BED-B24C-9674-6B6454D0456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75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7D3E5B-4BED-B24C-9674-6B6454D0456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612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8309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235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504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744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982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4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5626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64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967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453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D7D3E5B-4BED-B24C-9674-6B6454D04561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146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7D3E5B-4BED-B24C-9674-6B6454D04561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358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7D3E5B-4BED-B24C-9674-6B6454D04561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" name="Рисунок 9" descr="Промежуток между двумя зданиями на фоне голубого неба">
            <a:extLst>
              <a:ext uri="{FF2B5EF4-FFF2-40B4-BE49-F238E27FC236}">
                <a16:creationId xmlns:a16="http://schemas.microsoft.com/office/drawing/2014/main" xmlns="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768" y="633753"/>
            <a:ext cx="7414940" cy="578325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2400" cap="all" spc="300" baseline="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8" y="1313284"/>
            <a:ext cx="6226593" cy="3427502"/>
          </a:xfrm>
        </p:spPr>
        <p:txBody>
          <a:bodyPr lIns="0" tIns="0" rIns="0" bIns="0" rtlCol="0" anchor="t">
            <a:noAutofit/>
          </a:bodyPr>
          <a:lstStyle>
            <a:lvl1pPr algn="l">
              <a:defRPr lang="ru-RU" sz="4500" cap="all" baseline="0"/>
            </a:lvl1pPr>
          </a:lstStyle>
          <a:p>
            <a:pPr rtl="0"/>
            <a:r>
              <a:rPr lang="ru-RU" dirty="0"/>
              <a:t>ЩЕЛКНИТЕ, ЧТОБЫ ИЗМЕНИТЬ СТИЛЬ ОБРАЗЦА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2" y="654637"/>
            <a:ext cx="4834517" cy="2774361"/>
          </a:xfrm>
        </p:spPr>
        <p:txBody>
          <a:bodyPr lIns="0" tIns="0" rIns="0" bIns="0" rtlCol="0" anchor="b">
            <a:noAutofit/>
          </a:bodyPr>
          <a:lstStyle>
            <a:lvl1pPr>
              <a:defRPr lang="ru-RU" sz="3600" cap="all" baseline="0"/>
            </a:lvl1pPr>
          </a:lstStyle>
          <a:p>
            <a:pPr rtl="0"/>
            <a:r>
              <a:rPr lang="ru-RU" dirty="0"/>
              <a:t>СТИЛЬ ОБРАЗЦА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429000"/>
            <a:ext cx="4834517" cy="277436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000" cap="all" baseline="0"/>
            </a:lvl1pPr>
            <a:lvl2pPr marL="457200" indent="0">
              <a:buNone/>
              <a:defRPr lang="ru-RU"/>
            </a:lvl2pPr>
            <a:lvl3pPr marL="914400" indent="0">
              <a:buNone/>
              <a:defRPr lang="ru-RU"/>
            </a:lvl3pPr>
            <a:lvl4pPr marL="1371600" indent="0">
              <a:buNone/>
              <a:defRPr lang="ru-RU"/>
            </a:lvl4pPr>
            <a:lvl5pPr marL="1828800" indent="0">
              <a:buNone/>
              <a:defRPr lang="ru-RU"/>
            </a:lvl5pPr>
          </a:lstStyle>
          <a:p>
            <a:pPr lvl="0" rtl="0"/>
            <a:r>
              <a:rPr lang="ru-RU" dirty="0"/>
              <a:t>ЩЕЛКНИТЕ, ЧТОБЫ ИЗМЕНИТЬ СТИЛИ ОБРАЗЦА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2" name="Заголовок 21">
            <a:extLst>
              <a:ext uri="{FF2B5EF4-FFF2-40B4-BE49-F238E27FC236}">
                <a16:creationId xmlns:a16="http://schemas.microsoft.com/office/drawing/2014/main" xmlns="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rtlCol="0" anchor="t">
            <a:noAutofit/>
          </a:bodyPr>
          <a:lstStyle>
            <a:lvl1pPr>
              <a:defRPr lang="ru-RU" sz="36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ЩЕЛКНИТЕ, ЧТОБЫ ИЗМЕНИТЬ СТИЛЬ ОБРАЗЦА ЗАГОЛОВКА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800">
                <a:solidFill>
                  <a:schemeClr val="tx1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AE3A22C8-6F2C-1CDE-8309-91BEE025D4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892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6CD6503F-0A61-068C-55A7-DCFF406FB3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CAB612C-940F-4C41-D28D-9328F15241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Изображение с аксессуаром&#10;&#10;Описание создано автоматически">
            <a:extLst>
              <a:ext uri="{FF2B5EF4-FFF2-40B4-BE49-F238E27FC236}">
                <a16:creationId xmlns:a16="http://schemas.microsoft.com/office/drawing/2014/main" xmlns="" id="{C36ADBF6-BB82-4096-70C0-7517A47A4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FA127B08-9EC5-3FDF-B7CC-DF3587255E18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898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0651D38D-DD64-4914-C669-30AA47A5A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445" y="2043946"/>
            <a:ext cx="6034216" cy="1439604"/>
          </a:xfrm>
        </p:spPr>
        <p:txBody>
          <a:bodyPr lIns="0" tIns="0" rIns="0" bIns="0" rtlCol="0" anchor="b">
            <a:noAutofit/>
          </a:bodyPr>
          <a:lstStyle>
            <a:lvl1pPr>
              <a:defRPr lang="ru-RU" sz="3600" cap="all" baseline="0"/>
            </a:lvl1pPr>
          </a:lstStyle>
          <a:p>
            <a:pPr rtl="0"/>
            <a:r>
              <a:rPr lang="ru-RU"/>
              <a:t>СТИЛЬ ОБРАЗЦА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xmlns="" id="{5A8DA7F4-A65E-7F16-9966-719CC1CE28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3445" y="3469262"/>
            <a:ext cx="6034216" cy="1085641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2000" cap="all" spc="0" baseline="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E21B6B04-886C-2862-3BD4-97071FCAD7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AE0F1657-AAC1-699F-C320-E5260E3806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 dirty="0"/>
              <a:t>НАЖМИТЕ, ЧТОБЫ ИЗМЕНИТЬ 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84902"/>
            <a:ext cx="4567228" cy="1877976"/>
          </a:xfrm>
        </p:spPr>
        <p:txBody>
          <a:bodyPr lIns="0" tIns="0" rIns="0" bIns="0" rtlCol="0">
            <a:noAutofit/>
          </a:bodyPr>
          <a:lstStyle>
            <a:lvl1pPr>
              <a:defRPr lang="ru-RU" sz="3600" baseline="0"/>
            </a:lvl1pPr>
          </a:lstStyle>
          <a:p>
            <a:pPr rtl="0"/>
            <a:r>
              <a:rPr lang="ru-RU" dirty="0"/>
              <a:t>ЩЕЛКНИТЕ, ЧТОБЫ ИЗМЕНИТЬ СТИЛЬ ОБРАЗЦА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2125" y="409576"/>
            <a:ext cx="5789913" cy="6067424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Полилиния 5" descr="Мужчина смотрит на небоскребы">
            <a:extLst>
              <a:ext uri="{FF2B5EF4-FFF2-40B4-BE49-F238E27FC236}">
                <a16:creationId xmlns:a16="http://schemas.microsoft.com/office/drawing/2014/main" xmlns="" id="{7BCB4311-6C5C-4FCF-5824-E1C8254AC360}"/>
              </a:ext>
            </a:extLst>
          </p:cNvPr>
          <p:cNvSpPr/>
          <p:nvPr userDrawn="1"/>
        </p:nvSpPr>
        <p:spPr>
          <a:xfrm rot="2329651">
            <a:off x="-532604" y="2895950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3B5704EA-7A65-5CC2-D428-F28396B06208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23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781357"/>
            <a:ext cx="5157787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ru-RU"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0" y="2605269"/>
            <a:ext cx="5157787" cy="3684588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2292" y="1781357"/>
            <a:ext cx="5183188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ru-RU"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2292" y="2605269"/>
            <a:ext cx="5183188" cy="3684588"/>
          </a:xfrm>
        </p:spPr>
        <p:txBody>
          <a:bodyPr lIns="0" tIns="0" rIns="0" bIns="0" rtlCol="0">
            <a:noAutofit/>
          </a:bodyPr>
          <a:lstStyle>
            <a:lvl1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2EEB52FD-12DF-7F90-E06C-0C83CEB26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EB5B760E-02DF-5B11-D744-D98DE8A01E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0CBFEC7-DD3B-F9AE-2192-83960534DE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 10">
            <a:extLst>
              <a:ext uri="{FF2B5EF4-FFF2-40B4-BE49-F238E27FC236}">
                <a16:creationId xmlns:a16="http://schemas.microsoft.com/office/drawing/2014/main" xmlns="" id="{AB86DE8E-78DF-CA66-5AED-C7FF0CCF03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817383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2" name="Рисунок 11" descr="Современный дом с кубическим дизайном">
            <a:extLst>
              <a:ext uri="{FF2B5EF4-FFF2-40B4-BE49-F238E27FC236}">
                <a16:creationId xmlns:a16="http://schemas.microsoft.com/office/drawing/2014/main" xmlns="" id="{FE966628-FEAF-3BD3-2DC4-23A466ABB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3487"/>
          <a:stretch/>
        </p:blipFill>
        <p:spPr>
          <a:xfrm>
            <a:off x="2531165" y="2125402"/>
            <a:ext cx="9279835" cy="47325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500" y="1155320"/>
            <a:ext cx="8244113" cy="970081"/>
          </a:xfrm>
        </p:spPr>
        <p:txBody>
          <a:bodyPr lIns="0" tIns="0" rIns="0" bIns="0" rtlCol="0" anchor="t">
            <a:noAutofit/>
          </a:bodyPr>
          <a:lstStyle>
            <a:lvl1pPr>
              <a:lnSpc>
                <a:spcPct val="100000"/>
              </a:lnSpc>
              <a:defRPr lang="ru-RU" sz="3000" b="0" i="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 dirty="0"/>
              <a:t>СТИЛЬ ОБРАЗЦА ЗАГОЛОВКА</a:t>
            </a: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304A311B-BF0E-4ABD-250E-58093E12E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8500" y="2229358"/>
            <a:ext cx="7044643" cy="559184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ru-RU" sz="1800" b="1" spc="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 здесь, чтобы изменить стиль образца подзаголовка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C310569-B083-466A-F24B-8C44360B4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5FB78C1-0CD8-FD34-E7BB-B8F6E296A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4227E488-456A-A645-EEF4-38AAED9C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 dirty="0"/>
              <a:t>НАЖМИТЕ, ЧТОБЫ ИЗМЕНИТЬ ОБРАЗЕЦ ЗАГОЛОВКА</a:t>
            </a:r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xmlns="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27" y="1747520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F4825303-FCCD-E705-1213-BF7CF16DF7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326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 dirty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xmlns="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5524" y="5567730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</a:p>
        </p:txBody>
      </p:sp>
      <p:sp>
        <p:nvSpPr>
          <p:cNvPr id="25" name="Рисунок 23">
            <a:extLst>
              <a:ext uri="{FF2B5EF4-FFF2-40B4-BE49-F238E27FC236}">
                <a16:creationId xmlns:a16="http://schemas.microsoft.com/office/drawing/2014/main" xmlns="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48996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xmlns="" id="{BF18F814-0B06-5B49-EC7F-2FFDDB498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8996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8" name="Текст 28">
            <a:extLst>
              <a:ext uri="{FF2B5EF4-FFF2-40B4-BE49-F238E27FC236}">
                <a16:creationId xmlns:a16="http://schemas.microsoft.com/office/drawing/2014/main" xmlns="" id="{518B0AC6-8555-9EC9-31D5-2D41E9278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1421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</a:p>
        </p:txBody>
      </p:sp>
      <p:sp>
        <p:nvSpPr>
          <p:cNvPr id="26" name="Рисунок 23">
            <a:extLst>
              <a:ext uri="{FF2B5EF4-FFF2-40B4-BE49-F238E27FC236}">
                <a16:creationId xmlns:a16="http://schemas.microsoft.com/office/drawing/2014/main" xmlns="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39567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8" name="Текст 37">
            <a:extLst>
              <a:ext uri="{FF2B5EF4-FFF2-40B4-BE49-F238E27FC236}">
                <a16:creationId xmlns:a16="http://schemas.microsoft.com/office/drawing/2014/main" xmlns="" id="{3A6E4A81-98BC-4A0B-637E-A8A4EF704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39567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xmlns="" id="{671F3A8D-7485-35BA-4D51-752E669CD51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0967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75515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xmlns="" id="{35068E76-B8E5-A95C-FAAC-7F43B2481D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5515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8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6" name="Текст 28">
            <a:extLst>
              <a:ext uri="{FF2B5EF4-FFF2-40B4-BE49-F238E27FC236}">
                <a16:creationId xmlns:a16="http://schemas.microsoft.com/office/drawing/2014/main" xmlns="" id="{5985B1DB-E488-ABA9-E8FB-18D2006DCE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90513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6FC1105-93C5-0E50-1656-271A54E5D97D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134F48D-1D23-34DB-1FB6-07EEB75269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1">
            <a:extLst>
              <a:ext uri="{FF2B5EF4-FFF2-40B4-BE49-F238E27FC236}">
                <a16:creationId xmlns:a16="http://schemas.microsoft.com/office/drawing/2014/main" xmlns="" id="{8D869122-E2BC-ED44-681B-43F70BEF81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xmlns="" id="{255CBD6C-C281-8722-27D4-3D2CC5788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0665" y="1650517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xmlns="" id="{F1774C4E-7344-8232-3750-E424576E1D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881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 dirty="0"/>
              <a:t>Имя</a:t>
            </a:r>
          </a:p>
        </p:txBody>
      </p:sp>
      <p:sp>
        <p:nvSpPr>
          <p:cNvPr id="30" name="Текст 28">
            <a:extLst>
              <a:ext uri="{FF2B5EF4-FFF2-40B4-BE49-F238E27FC236}">
                <a16:creationId xmlns:a16="http://schemas.microsoft.com/office/drawing/2014/main" xmlns="" id="{1CE5D490-4727-FFF1-4BFF-A3DED42ECA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5312" y="358765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</a:p>
        </p:txBody>
      </p:sp>
      <p:sp>
        <p:nvSpPr>
          <p:cNvPr id="18" name="Рисунок 23">
            <a:extLst>
              <a:ext uri="{FF2B5EF4-FFF2-40B4-BE49-F238E27FC236}">
                <a16:creationId xmlns:a16="http://schemas.microsoft.com/office/drawing/2014/main" xmlns="" id="{53802057-01C6-8655-30FA-091AC2692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38242" y="1656748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xmlns="" id="{69E47AF5-CB74-C3EB-76CA-1CA76678E2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362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6" name="Текст 28">
            <a:extLst>
              <a:ext uri="{FF2B5EF4-FFF2-40B4-BE49-F238E27FC236}">
                <a16:creationId xmlns:a16="http://schemas.microsoft.com/office/drawing/2014/main" xmlns="" id="{890DFA6A-3356-DE98-022D-0DA202FBFD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4201" y="358977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</a:p>
        </p:txBody>
      </p:sp>
      <p:sp>
        <p:nvSpPr>
          <p:cNvPr id="19" name="Рисунок 23">
            <a:extLst>
              <a:ext uri="{FF2B5EF4-FFF2-40B4-BE49-F238E27FC236}">
                <a16:creationId xmlns:a16="http://schemas.microsoft.com/office/drawing/2014/main" xmlns="" id="{4EB02CDB-488A-8142-CAF9-8E37FFF7C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5819" y="166297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xmlns="" id="{4F3265D0-915B-E319-A154-B81C7A2C5B9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83813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9" name="Текст 28">
            <a:extLst>
              <a:ext uri="{FF2B5EF4-FFF2-40B4-BE49-F238E27FC236}">
                <a16:creationId xmlns:a16="http://schemas.microsoft.com/office/drawing/2014/main" xmlns="" id="{CC0A1957-087D-BAC8-2FD3-C7879A14D6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3090" y="359400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</a:p>
        </p:txBody>
      </p:sp>
      <p:sp>
        <p:nvSpPr>
          <p:cNvPr id="17" name="Рисунок 23">
            <a:extLst>
              <a:ext uri="{FF2B5EF4-FFF2-40B4-BE49-F238E27FC236}">
                <a16:creationId xmlns:a16="http://schemas.microsoft.com/office/drawing/2014/main" xmlns="" id="{C0FA0782-5A43-CA2A-3152-A02B9D5D74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3396" y="166920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46" name="Текст 45">
            <a:extLst>
              <a:ext uri="{FF2B5EF4-FFF2-40B4-BE49-F238E27FC236}">
                <a16:creationId xmlns:a16="http://schemas.microsoft.com/office/drawing/2014/main" xmlns="" id="{D922E682-729B-97DE-1956-5B8FDDB7A7B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731390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42" name="Текст 28">
            <a:extLst>
              <a:ext uri="{FF2B5EF4-FFF2-40B4-BE49-F238E27FC236}">
                <a16:creationId xmlns:a16="http://schemas.microsoft.com/office/drawing/2014/main" xmlns="" id="{8A2E2333-661F-499A-4099-13003D532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31978" y="359189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BC2B0E64-6036-C50A-4B09-3307E136D0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665" y="4221285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49" name="Текст 48">
            <a:extLst>
              <a:ext uri="{FF2B5EF4-FFF2-40B4-BE49-F238E27FC236}">
                <a16:creationId xmlns:a16="http://schemas.microsoft.com/office/drawing/2014/main" xmlns="" id="{B1360129-7F80-B48D-D46B-A111F17E47B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881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3" name="Текст 28">
            <a:extLst>
              <a:ext uri="{FF2B5EF4-FFF2-40B4-BE49-F238E27FC236}">
                <a16:creationId xmlns:a16="http://schemas.microsoft.com/office/drawing/2014/main" xmlns="" id="{34A00EE2-7DE2-BF48-E0C1-81C2158B41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5312" y="615040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</a:p>
        </p:txBody>
      </p:sp>
      <p:sp>
        <p:nvSpPr>
          <p:cNvPr id="26" name="Рисунок 23">
            <a:extLst>
              <a:ext uri="{FF2B5EF4-FFF2-40B4-BE49-F238E27FC236}">
                <a16:creationId xmlns:a16="http://schemas.microsoft.com/office/drawing/2014/main" xmlns="" id="{90EE9725-A8CC-5A72-59F1-663EECC9FD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38242" y="421897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2" name="Текст 51">
            <a:extLst>
              <a:ext uri="{FF2B5EF4-FFF2-40B4-BE49-F238E27FC236}">
                <a16:creationId xmlns:a16="http://schemas.microsoft.com/office/drawing/2014/main" xmlns="" id="{874C74F1-405C-C6EE-A607-2236B9B08E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62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45" name="Текст 28">
            <a:extLst>
              <a:ext uri="{FF2B5EF4-FFF2-40B4-BE49-F238E27FC236}">
                <a16:creationId xmlns:a16="http://schemas.microsoft.com/office/drawing/2014/main" xmlns="" id="{F3B25311-1AE4-31EC-9514-AD4642A2B4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34201" y="6151618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</a:p>
        </p:txBody>
      </p:sp>
      <p:sp>
        <p:nvSpPr>
          <p:cNvPr id="27" name="Рисунок 23">
            <a:extLst>
              <a:ext uri="{FF2B5EF4-FFF2-40B4-BE49-F238E27FC236}">
                <a16:creationId xmlns:a16="http://schemas.microsoft.com/office/drawing/2014/main" xmlns="" id="{EA14E23B-F3B1-C7A2-B03A-1CEABC2E4C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85819" y="422012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3" name="Текст 52">
            <a:extLst>
              <a:ext uri="{FF2B5EF4-FFF2-40B4-BE49-F238E27FC236}">
                <a16:creationId xmlns:a16="http://schemas.microsoft.com/office/drawing/2014/main" xmlns="" id="{3914135F-F251-D319-FE2A-787B519F907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83813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48" name="Текст 28">
            <a:extLst>
              <a:ext uri="{FF2B5EF4-FFF2-40B4-BE49-F238E27FC236}">
                <a16:creationId xmlns:a16="http://schemas.microsoft.com/office/drawing/2014/main" xmlns="" id="{A39619BE-B308-86FC-D02B-5B8AE1C8BF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83090" y="614918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/>
              <a:t>Должность</a:t>
            </a:r>
          </a:p>
        </p:txBody>
      </p:sp>
      <p:sp>
        <p:nvSpPr>
          <p:cNvPr id="25" name="Рисунок 23">
            <a:extLst>
              <a:ext uri="{FF2B5EF4-FFF2-40B4-BE49-F238E27FC236}">
                <a16:creationId xmlns:a16="http://schemas.microsoft.com/office/drawing/2014/main" xmlns="" id="{D44FC776-875A-9EAD-435C-F5D0F3DF38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33396" y="4222440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4" name="Текст 53">
            <a:extLst>
              <a:ext uri="{FF2B5EF4-FFF2-40B4-BE49-F238E27FC236}">
                <a16:creationId xmlns:a16="http://schemas.microsoft.com/office/drawing/2014/main" xmlns="" id="{B9DED069-060F-0176-B4A9-26120A147B7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1390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1" i="0" spc="2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51" name="Текст 28">
            <a:extLst>
              <a:ext uri="{FF2B5EF4-FFF2-40B4-BE49-F238E27FC236}">
                <a16:creationId xmlns:a16="http://schemas.microsoft.com/office/drawing/2014/main" xmlns="" id="{4AD10861-EBBA-146D-C4EC-C0252F808B5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31978" y="6152835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ru-RU" sz="1200" spc="2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Должность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58B2A1B4-8B38-9645-3655-35A4232B984C}"/>
              </a:ext>
            </a:extLst>
          </p:cNvPr>
          <p:cNvSpPr>
            <a:spLocks noGrp="1"/>
          </p:cNvSpPr>
          <p:nvPr>
            <p:ph type="ftr" sz="quarter" idx="4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FFD77F83-709B-A595-838B-A50CBBA8DB76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21">
            <a:extLst>
              <a:ext uri="{FF2B5EF4-FFF2-40B4-BE49-F238E27FC236}">
                <a16:creationId xmlns:a16="http://schemas.microsoft.com/office/drawing/2014/main" xmlns="" id="{3995F526-330B-DAB7-25A1-EFA47C9C80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ru-RU" sz="3600" cap="all" baseline="0"/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xmlns="" id="{93B8605C-A60E-DE47-5851-9BF04601C8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790" y="1864186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</a:p>
        </p:txBody>
      </p:sp>
      <p:sp>
        <p:nvSpPr>
          <p:cNvPr id="40" name="Текст 28">
            <a:extLst>
              <a:ext uri="{FF2B5EF4-FFF2-40B4-BE49-F238E27FC236}">
                <a16:creationId xmlns:a16="http://schemas.microsoft.com/office/drawing/2014/main" xmlns="" id="{7B436DCE-21AD-38E2-5C66-1BA0938511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805" y="2553205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ru-RU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Второй уровень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20" name="Текст 28">
            <a:extLst>
              <a:ext uri="{FF2B5EF4-FFF2-40B4-BE49-F238E27FC236}">
                <a16:creationId xmlns:a16="http://schemas.microsoft.com/office/drawing/2014/main" xmlns="" id="{3A8FAFF0-E023-1B32-CC58-E8ABA8632D2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790" y="4057317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ru-RU"/>
              <a:t>ЩЕЛКНИТЕ, ЧТОБЫ ИЗМЕНИТЬ СТИЛЬ ОБРАЗЦА ПОДЗАГОЛОВКА</a:t>
            </a:r>
          </a:p>
        </p:txBody>
      </p:sp>
      <p:sp>
        <p:nvSpPr>
          <p:cNvPr id="19" name="Текст 28">
            <a:extLst>
              <a:ext uri="{FF2B5EF4-FFF2-40B4-BE49-F238E27FC236}">
                <a16:creationId xmlns:a16="http://schemas.microsoft.com/office/drawing/2014/main" xmlns="" id="{B73215FA-B8EB-7DD7-837F-F76B74F837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805" y="4746336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ru-RU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Второй уровень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4AED9AA9-2FB1-B400-47C0-803090B07B01}"/>
              </a:ext>
            </a:extLst>
          </p:cNvPr>
          <p:cNvSpPr/>
          <p:nvPr userDrawn="1"/>
        </p:nvSpPr>
        <p:spPr>
          <a:xfrm>
            <a:off x="7793831" y="810843"/>
            <a:ext cx="3091172" cy="5597912"/>
          </a:xfrm>
          <a:prstGeom prst="rect">
            <a:avLst/>
          </a:prstGeom>
          <a:solidFill>
            <a:schemeClr val="accent1">
              <a:alpha val="9323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C39E8D03-897F-C49F-D816-03B8BD630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14510" y="1066373"/>
            <a:ext cx="2243137" cy="4929188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endParaRPr lang="ru-RU" dirty="0"/>
          </a:p>
        </p:txBody>
      </p:sp>
      <p:sp>
        <p:nvSpPr>
          <p:cNvPr id="22" name="Рисунок 17">
            <a:extLst>
              <a:ext uri="{FF2B5EF4-FFF2-40B4-BE49-F238E27FC236}">
                <a16:creationId xmlns:a16="http://schemas.microsoft.com/office/drawing/2014/main" xmlns="" id="{DE571619-8CCB-E378-472D-84C8ED7F8A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1099" y="1066373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endParaRPr lang="ru-RU" dirty="0"/>
          </a:p>
        </p:txBody>
      </p:sp>
      <p:sp>
        <p:nvSpPr>
          <p:cNvPr id="23" name="Рисунок 17">
            <a:extLst>
              <a:ext uri="{FF2B5EF4-FFF2-40B4-BE49-F238E27FC236}">
                <a16:creationId xmlns:a16="http://schemas.microsoft.com/office/drawing/2014/main" xmlns="" id="{4A772672-1696-B0AC-34A7-37560F101D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91099" y="3716568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ru-RU"/>
            </a:lvl1pPr>
          </a:lstStyle>
          <a:p>
            <a:pPr rtl="0"/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5A615220-DA65-3A8D-609D-95B6D86B192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AC2A57F-F2BF-F3B3-9D45-5DCD2608D80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821385B8-472C-422F-2A52-C71336190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ru-RU" sz="3600" baseline="0"/>
            </a:lvl1pPr>
          </a:lstStyle>
          <a:p>
            <a:pPr rtl="0"/>
            <a:r>
              <a:rPr lang="ru-RU" dirty="0"/>
              <a:t>НАЖМИТЕ, ЧТОБЫ ИЗМЕНИТЬ ОБРАЗЕЦ ЗАГОЛОВКА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9DE7CA9C-8486-4EA1-8701-DB28FF478598}"/>
              </a:ext>
            </a:extLst>
          </p:cNvPr>
          <p:cNvSpPr/>
          <p:nvPr userDrawn="1"/>
        </p:nvSpPr>
        <p:spPr>
          <a:xfrm>
            <a:off x="2060160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6" name="Рисунок 13">
            <a:extLst>
              <a:ext uri="{FF2B5EF4-FFF2-40B4-BE49-F238E27FC236}">
                <a16:creationId xmlns:a16="http://schemas.microsoft.com/office/drawing/2014/main" xmlns="" id="{5C378C59-971F-BF38-742D-D95B205A12C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40257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ru-RU" sz="1600"/>
            </a:lvl1pPr>
          </a:lstStyle>
          <a:p>
            <a:pPr rtl="0"/>
            <a:endParaRPr lang="ru-RU" dirty="0"/>
          </a:p>
        </p:txBody>
      </p:sp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xmlns="" id="{3BAF3E19-6FBE-8CBB-4079-33F65C860D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257" y="3029583"/>
            <a:ext cx="2940863" cy="1002007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2000" b="1" i="0" cap="all" spc="300" baseline="0"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16C42666-9F54-E92B-0327-85CCBAD21F0A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44257" y="4053021"/>
            <a:ext cx="2944737" cy="2284667"/>
          </a:xfrm>
        </p:spPr>
        <p:txBody>
          <a:bodyPr lIns="0" tIns="0" r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 dirty="0"/>
              <a:t>Щелкните, чтобы изменить стили образца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FCFF2E1B-0868-370D-4DD5-C9FAA608FAF8}"/>
              </a:ext>
            </a:extLst>
          </p:cNvPr>
          <p:cNvSpPr/>
          <p:nvPr userDrawn="1"/>
        </p:nvSpPr>
        <p:spPr>
          <a:xfrm>
            <a:off x="5617535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0B4A9B4F-A838-18BA-A205-674E6E13EB4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07541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ru-RU" sz="1600"/>
            </a:lvl1pPr>
          </a:lstStyle>
          <a:p>
            <a:pPr rtl="0"/>
            <a:endParaRPr lang="ru-RU" dirty="0"/>
          </a:p>
        </p:txBody>
      </p:sp>
      <p:sp>
        <p:nvSpPr>
          <p:cNvPr id="31" name="Текст 28">
            <a:extLst>
              <a:ext uri="{FF2B5EF4-FFF2-40B4-BE49-F238E27FC236}">
                <a16:creationId xmlns:a16="http://schemas.microsoft.com/office/drawing/2014/main" xmlns="" id="{35959781-AA1F-7789-57AC-F3583B408E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7227" y="3064120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ru-RU" dirty="0"/>
              <a:t>ЩЕЛКНИТЕ, ЧТОБЫ ИЗМЕНИТЬ СТИЛЬ ОБРАЗЦА ПОДЗАГОЛОВКА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73AFA26A-367B-C958-6FDA-30DC18B3854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17226" y="4066126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Щелкните, чтобы изменить стили образца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BE993317-B15E-4278-C4C8-D2C8F54AED79}"/>
              </a:ext>
            </a:extLst>
          </p:cNvPr>
          <p:cNvSpPr/>
          <p:nvPr userDrawn="1"/>
        </p:nvSpPr>
        <p:spPr>
          <a:xfrm>
            <a:off x="8836567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5" name="Рисунок 13">
            <a:extLst>
              <a:ext uri="{FF2B5EF4-FFF2-40B4-BE49-F238E27FC236}">
                <a16:creationId xmlns:a16="http://schemas.microsoft.com/office/drawing/2014/main" xmlns="" id="{320E0A84-9337-4401-9D13-157978C6077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33421" y="200471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ru-RU" sz="1600"/>
            </a:lvl1pPr>
          </a:lstStyle>
          <a:p>
            <a:pPr rtl="0"/>
            <a:endParaRPr lang="ru-RU" dirty="0"/>
          </a:p>
        </p:txBody>
      </p:sp>
      <p:sp>
        <p:nvSpPr>
          <p:cNvPr id="32" name="Текст 28">
            <a:extLst>
              <a:ext uri="{FF2B5EF4-FFF2-40B4-BE49-F238E27FC236}">
                <a16:creationId xmlns:a16="http://schemas.microsoft.com/office/drawing/2014/main" xmlns="" id="{AC8F3009-6B00-DF9F-8517-05A82655663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3008" y="3029583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ru-RU"/>
              <a:t>ЩЕЛКНИТЕ, ЧТОБЫ ИЗМЕНИТЬ СТИЛЬ ОБРАЗЦА ПОДЗАГОЛОВКА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B51E11FB-D524-5781-B4B3-F6E5484F19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98539" y="4031589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ru-RU" sz="1400" b="0" i="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Щелкните, чтобы изменить стили образца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466B1E6-E67B-3B07-B464-6C782D2D21E7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B63D2A3-D5E9-1D68-8AB2-1DB5C21E912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1">
            <a:extLst>
              <a:ext uri="{FF2B5EF4-FFF2-40B4-BE49-F238E27FC236}">
                <a16:creationId xmlns:a16="http://schemas.microsoft.com/office/drawing/2014/main" xmlns="" id="{592F592C-CC3F-8FC0-DAF8-24019474C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ru-RU" sz="3600" baseline="0">
                <a:latin typeface="+mj-lt"/>
              </a:defRPr>
            </a:lvl1pPr>
          </a:lstStyle>
          <a:p>
            <a:pPr rtl="0"/>
            <a:r>
              <a:rPr lang="ru-RU"/>
              <a:t>НАЖМИТЕ, ЧТОБЫ ИЗМЕНИТЬ ОБРАЗЕЦ ЗАГОЛОВКА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ED5AF112-F5BD-9AA8-0E64-A6972333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915" y="2046038"/>
            <a:ext cx="4831207" cy="356813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800">
                <a:solidFill>
                  <a:schemeClr val="tx1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/>
          <a:lstStyle>
            <a:lvl1pPr algn="ctr">
              <a:defRPr lang="ru-RU"/>
            </a:lvl1pPr>
          </a:lstStyle>
          <a:p>
            <a:pPr rtl="0"/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104F5115-4987-5C8E-E191-E06A29A5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 rtlCol="0"/>
          <a:lstStyle>
            <a:lvl1pPr>
              <a:defRPr lang="ru-RU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1EA969D2-43E7-374C-2BD3-3ED94ADE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 rtlCol="0"/>
          <a:lstStyle>
            <a:lvl1pPr>
              <a:defRPr lang="ru-RU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DE7E217-DB17-AA1B-8753-DBFDF42A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D6FA3F1-16D7-20B8-B929-59317A576C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ольшой пешеходный переход с одним человеком">
            <a:extLst>
              <a:ext uri="{FF2B5EF4-FFF2-40B4-BE49-F238E27FC236}">
                <a16:creationId xmlns:a16="http://schemas.microsoft.com/office/drawing/2014/main" xmlns="" id="{09010683-ED2B-BF6C-90F9-AF09D38DB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13" name="Полилиния 12">
            <a:extLst>
              <a:ext uri="{FF2B5EF4-FFF2-40B4-BE49-F238E27FC236}">
                <a16:creationId xmlns:a16="http://schemas.microsoft.com/office/drawing/2014/main" xmlns="" id="{C7A66511-B85E-197E-52D6-398E0BABD4A3}"/>
              </a:ext>
            </a:extLst>
          </p:cNvPr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>
              <a:alpha val="6736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A36714-0A6D-7D0D-3336-B8081C409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rtlCol="0" anchor="b">
            <a:noAutofit/>
          </a:bodyPr>
          <a:lstStyle>
            <a:lvl1pPr>
              <a:defRPr lang="ru-RU" sz="3600" b="1" i="0" baseline="0">
                <a:solidFill>
                  <a:schemeClr val="bg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xmlns="" id="{CFA9DBC5-E4A8-5230-9CE1-9028498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3790988"/>
            <a:ext cx="5444517" cy="1731890"/>
          </a:xfrm>
        </p:spPr>
        <p:txBody>
          <a:bodyPr lIns="0" tIns="0" rIns="0" bIns="0" rtlCol="0" anchor="t">
            <a:noAutofit/>
          </a:bodyPr>
          <a:lstStyle>
            <a:lvl1pPr marL="0" indent="0">
              <a:buNone/>
              <a:defRPr lang="ru-RU" sz="1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29F29DD-6F0C-B005-FD16-89C061AE31C9}"/>
              </a:ext>
            </a:extLst>
          </p:cNvPr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7980795-C54D-B27A-60D2-8758CAF840E2}"/>
              </a:ext>
            </a:extLst>
          </p:cNvPr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B05DD54-AC6C-8FD6-3ABF-282F1F124B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2CBBA03-8EAF-9651-6DC8-7316BA1FE5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72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xmlns="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lang="ru-RU"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716512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400">
                <a:solidFill>
                  <a:schemeClr val="bg1"/>
                </a:solidFill>
              </a:defRPr>
            </a:lvl1pPr>
          </a:lstStyle>
          <a:p>
            <a:pPr rtl="0"/>
            <a:fld id="{09A01C0A-2BB6-49E7-91A3-DCB9F9F5958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52" r:id="rId5"/>
    <p:sldLayoutId id="2147483665" r:id="rId6"/>
    <p:sldLayoutId id="2147483653" r:id="rId7"/>
    <p:sldLayoutId id="2147483654" r:id="rId8"/>
    <p:sldLayoutId id="2147483658" r:id="rId9"/>
    <p:sldLayoutId id="2147483655" r:id="rId10"/>
    <p:sldLayoutId id="2147483656" r:id="rId11"/>
    <p:sldLayoutId id="2147483657" r:id="rId12"/>
    <p:sldLayoutId id="2147483664" r:id="rId13"/>
    <p:sldLayoutId id="2147483663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lang="ru-RU"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22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ru-RU"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4" orient="horz" pos="1152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19">
          <p15:clr>
            <a:srgbClr val="547EBF"/>
          </p15:clr>
        </p15:guide>
        <p15:guide id="20" pos="7680">
          <p15:clr>
            <a:srgbClr val="547EBF"/>
          </p15:clr>
        </p15:guide>
        <p15:guide id="21" pos="528">
          <p15:clr>
            <a:srgbClr val="547EBF"/>
          </p15:clr>
        </p15:guide>
        <p15:guide id="22" pos="6912">
          <p15:clr>
            <a:srgbClr val="547EBF"/>
          </p15:clr>
        </p15:guide>
        <p15:guide id="23" orient="horz" pos="240">
          <p15:clr>
            <a:srgbClr val="547EBF"/>
          </p15:clr>
        </p15:guide>
        <p15:guide id="25" orient="horz" pos="552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7.png"/><Relationship Id="rId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0.wdp"/><Relationship Id="rId5" Type="http://schemas.openxmlformats.org/officeDocument/2006/relationships/image" Target="../media/image10.pn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cfu.ru/university/zakupki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ncfu.ru/university/zakupki/servis-zapros-kp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3;&#1080;&#1082;&#1079;&#1072;&#1082;&#1091;&#1087;&#1082;&#1080;.&#1088;&#1092;/okpd2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yandex.ru/cloud/6aa7f682d04688d5e0252be9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373" y="5423654"/>
            <a:ext cx="416453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Управление планирования и организации закупок </a:t>
            </a:r>
          </a:p>
          <a:p>
            <a:r>
              <a:rPr lang="ru-RU" sz="1100" b="1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ФГАОУ ВО «Северо-Кавказский федеральный университет» </a:t>
            </a:r>
          </a:p>
          <a:p>
            <a:r>
              <a:rPr lang="ru-RU" sz="1100" b="1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16.09.2026</a:t>
            </a:r>
            <a:endParaRPr lang="ru-RU" sz="1100" b="1" cap="all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7228BAE-048B-681E-DD8D-BD96B2256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651" y="2202667"/>
            <a:ext cx="6744514" cy="3220987"/>
          </a:xfrm>
        </p:spPr>
        <p:txBody>
          <a:bodyPr rtlCol="0"/>
          <a:lstStyle>
            <a:defPPr>
              <a:defRPr lang="ru-RU"/>
            </a:defPPr>
          </a:lstStyle>
          <a:p>
            <a:pPr indent="457200" algn="ctr" defTabSz="648000">
              <a:lnSpc>
                <a:spcPct val="100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о порядке </a:t>
            </a:r>
            <a:r>
              <a:rPr lang="ru-RU" sz="2000" dirty="0"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подготовки и направления на согласование заявок на закупку товаров (работ, услуг) </a:t>
            </a:r>
            <a:r>
              <a:rPr lang="ru-RU" sz="2000" dirty="0" smtClean="0"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всистеме1С:Документооборот</a:t>
            </a:r>
            <a:r>
              <a:rPr lang="ru-RU" sz="2000" dirty="0"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, для ответственных лиц </a:t>
            </a:r>
            <a:r>
              <a:rPr lang="ru-RU" sz="2000" dirty="0" smtClean="0"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структурных подразделений СКФУ, в отношении которых проводится закупка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 smtClean="0"/>
              <a:t/>
            </a:r>
            <a:br>
              <a:rPr lang="ru-RU" sz="1800" b="0" dirty="0" smtClean="0"/>
            </a:br>
            <a:endParaRPr lang="ru-RU" sz="1800" b="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5320" y="263675"/>
            <a:ext cx="585468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 smtClean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ОБУЧАЮЩИЙ</a:t>
            </a:r>
          </a:p>
          <a:p>
            <a:pPr algn="ctr"/>
            <a:r>
              <a:rPr lang="ru-RU" sz="6000" b="1" dirty="0" smtClean="0"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СЕМИНАР</a:t>
            </a:r>
            <a:endParaRPr lang="ru-RU" sz="6000" b="1" dirty="0"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A984E2-4C7E-D7E0-9603-A0CE74BC7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645" y="219208"/>
            <a:ext cx="5663667" cy="1208997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ПОВЕСТКА: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2" name="Рисунок 11" descr="Небоскребы крупным планом">
            <a:extLst>
              <a:ext uri="{FF2B5EF4-FFF2-40B4-BE49-F238E27FC236}">
                <a16:creationId xmlns:a16="http://schemas.microsoft.com/office/drawing/2014/main" xmlns="" id="{02CB0A40-C392-7AEB-F580-EA0981B3CB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bright="26000"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blipFill dpi="0" rotWithShape="1">
            <a:blip r:embed="rId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24"/>
            </a:stretch>
          </a:blipFill>
        </p:spPr>
      </p:pic>
      <p:sp>
        <p:nvSpPr>
          <p:cNvPr id="21" name="Объект 20">
            <a:extLst>
              <a:ext uri="{FF2B5EF4-FFF2-40B4-BE49-F238E27FC236}">
                <a16:creationId xmlns:a16="http://schemas.microsoft.com/office/drawing/2014/main" xmlns="" id="{A50CB90F-9D48-F8DD-961F-C3F1AE2B2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6401" y="1975027"/>
            <a:ext cx="4994157" cy="4228334"/>
          </a:xfrm>
        </p:spPr>
        <p:txBody>
          <a:bodyPr rtlCol="0"/>
          <a:lstStyle>
            <a:defPPr>
              <a:defRPr lang="ru-RU"/>
            </a:defPPr>
          </a:lstStyle>
          <a:p>
            <a:pPr marL="285750" indent="4572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вопросы: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нормативно-справочная информация, формы заявок, размещение на сайте форм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заявок.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4572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согласования закупок товаров, работ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4572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согласования заявок на покупку авиа/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билетов, бронирование гостиниц.</a:t>
            </a:r>
          </a:p>
          <a:p>
            <a:pPr marL="285750" indent="4572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при согласовании заявок (конкурентные, ед. поставщик).</a:t>
            </a:r>
          </a:p>
          <a:p>
            <a:pPr marL="285750" indent="457200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предложения по итогам обучающего семинара.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ru-RU" sz="1100" dirty="0"/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D15BEAD-012C-AF1F-9EBB-243A511C9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73313" y="2554479"/>
            <a:ext cx="2743200" cy="1336433"/>
          </a:xfrm>
          <a:prstGeom prst="rect">
            <a:avLst/>
          </a:prstGeom>
          <a:solidFill>
            <a:srgbClr val="4A5EE6">
              <a:alpha val="8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D578531-1E9F-3E5A-7A85-E9CA9A5C73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867072" y="2918445"/>
            <a:ext cx="251791" cy="2071501"/>
          </a:xfrm>
          <a:prstGeom prst="rect">
            <a:avLst/>
          </a:prstGeom>
          <a:solidFill>
            <a:srgbClr val="4A5EE6">
              <a:alpha val="7607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73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Белая современная архитектура">
            <a:extLst>
              <a:ext uri="{FF2B5EF4-FFF2-40B4-BE49-F238E27FC236}">
                <a16:creationId xmlns:a16="http://schemas.microsoft.com/office/drawing/2014/main" xmlns="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" r="11"/>
          <a:stretch/>
        </p:blipFill>
        <p:spPr>
          <a:xfrm>
            <a:off x="747077" y="2073859"/>
            <a:ext cx="4729163" cy="3271838"/>
          </a:xfr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C8FC01B0-7BC5-5869-A281-EF11B59BA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8514" y="1880313"/>
            <a:ext cx="5978544" cy="4694220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ОБЩИЕ ВОПРОСЫ: НОРМАТИВНО-СПРАВОЧНАЯ ИНФОРМАЦИЯ, ВИДЫ И ФОРМЫ ЗАЯВОК</a:t>
            </a: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 rot="16200000">
            <a:off x="8905823" y="2953511"/>
            <a:ext cx="6291068" cy="384048"/>
          </a:xfrm>
          <a:prstGeom prst="rect">
            <a:avLst/>
          </a:prstGeo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 Е М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Н А Р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50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>
            <a:extLst>
              <a:ext uri="{FF2B5EF4-FFF2-40B4-BE49-F238E27FC236}">
                <a16:creationId xmlns:a16="http://schemas.microsoft.com/office/drawing/2014/main" xmlns="" id="{9EA43EF1-009B-DB7B-7D0C-2867BEE96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396" y="536852"/>
            <a:ext cx="5615101" cy="5158554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РЕГЛАМЕНТ ПЛАНИРОВАНИЯ И ОРГАНИЗАЦИИ ЗАКУПОК ТОВАРОВ, РАБОТ, УСЛУГ ФГАОУ ВО «СЕВЕРО-КАВКАЗСКИЙ ФЕДЕРАЛЬНЫЙ УНИВЕРСИТЕТ», утвержден приказом </a:t>
            </a:r>
            <a:b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 07.10.2025 № 2203-О</a:t>
            </a:r>
            <a:r>
              <a:rPr lang="ru-RU" sz="1600" spc="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600" spc="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Приказами от 19.03.2026 № 546-О, от 01.09.2026 </a:t>
            </a:r>
            <a:b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№ 2014-О внесены изменения, в части контроля за исполнением, а также в соответствии с  замечаниям и </a:t>
            </a:r>
            <a:r>
              <a:rPr lang="ru-RU" sz="1600" spc="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Минобрнауки</a:t>
            </a:r>
            <a:r>
              <a:rPr lang="ru-RU" sz="1600" spc="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России, в части регистрации и передачи оригиналов договоров</a:t>
            </a:r>
            <a:endParaRPr lang="ru-RU" sz="1600" b="0" spc="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0" name="Рисунок 31" descr="Большой пешеходный переход с одним человеком">
            <a:extLst>
              <a:ext uri="{FF2B5EF4-FFF2-40B4-BE49-F238E27FC236}">
                <a16:creationId xmlns:a16="http://schemas.microsoft.com/office/drawing/2014/main" xmlns="" id="{D1FC6153-A37A-EC14-7EEA-7335A559F9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44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3" r="103"/>
          <a:stretch/>
        </p:blipFill>
        <p:spPr/>
      </p:pic>
      <p:pic>
        <p:nvPicPr>
          <p:cNvPr id="68" name="Рисунок 11" descr="Небоскребы крупным планом">
            <a:extLst>
              <a:ext uri="{FF2B5EF4-FFF2-40B4-BE49-F238E27FC236}">
                <a16:creationId xmlns:a16="http://schemas.microsoft.com/office/drawing/2014/main" xmlns="" id="{A0327B68-D192-4EDA-F3AE-366C54CED4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bright="26000"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4" r="54"/>
          <a:stretch/>
        </p:blipFill>
        <p:spPr>
          <a:blipFill dpi="0" rotWithShape="1">
            <a:blip r:embed="rId7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24"/>
            </a:stretch>
          </a:blipFill>
        </p:spPr>
      </p:pic>
      <p:pic>
        <p:nvPicPr>
          <p:cNvPr id="69" name="Рисунок 8" descr="Изогнутый небоскреб на фоне голубого неба">
            <a:extLst>
              <a:ext uri="{FF2B5EF4-FFF2-40B4-BE49-F238E27FC236}">
                <a16:creationId xmlns:a16="http://schemas.microsoft.com/office/drawing/2014/main" xmlns="" id="{EB131536-3790-0769-3F4B-54C44B98F3B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5" b="45"/>
          <a:stretch/>
        </p:blipFill>
        <p:spPr/>
      </p:pic>
      <p:sp>
        <p:nvSpPr>
          <p:cNvPr id="35" name="Нижний колонтитул 34">
            <a:extLst>
              <a:ext uri="{FF2B5EF4-FFF2-40B4-BE49-F238E27FC236}">
                <a16:creationId xmlns:a16="http://schemas.microsoft.com/office/drawing/2014/main" xmlns="" id="{978E9DBF-D6A0-80E9-5F4C-B1782C5CD47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36" name="Номер слайда 35">
            <a:extLst>
              <a:ext uri="{FF2B5EF4-FFF2-40B4-BE49-F238E27FC236}">
                <a16:creationId xmlns:a16="http://schemas.microsoft.com/office/drawing/2014/main" xmlns="" id="{B6B0F1EA-6238-43CB-79BF-1872F34BB86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Белая современная архитектура">
            <a:extLst>
              <a:ext uri="{FF2B5EF4-FFF2-40B4-BE49-F238E27FC236}">
                <a16:creationId xmlns:a16="http://schemas.microsoft.com/office/drawing/2014/main" xmlns="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" r="11"/>
          <a:stretch/>
        </p:blipFill>
        <p:spPr>
          <a:xfrm>
            <a:off x="851579" y="2091276"/>
            <a:ext cx="4729163" cy="3271838"/>
          </a:xfr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C8FC01B0-7BC5-5869-A281-EF11B59BA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5496" y="798185"/>
            <a:ext cx="5520363" cy="5116660"/>
          </a:xfrm>
        </p:spPr>
        <p:txBody>
          <a:bodyPr rtlCol="0"/>
          <a:lstStyle>
            <a:defPPr>
              <a:defRPr lang="ru-RU"/>
            </a:def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Регламент планирования и организации закупок СКФУ определяет единый порядок закупочной деятельности университета. </a:t>
            </a:r>
            <a:endParaRPr lang="ru-RU" sz="20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0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Документ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описывает взаимодействие субъектов закупок и разграничивает их компетенции. </a:t>
            </a:r>
            <a:endParaRPr lang="ru-RU" sz="20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0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Он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распространяется на все структурные подразделения головного вуза, а также на Невинномысский технологический институт и Пятигорский институт как филиалы СКФУ. </a:t>
            </a:r>
            <a:endParaRPr lang="ru-RU" sz="20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Требования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Регламента обязательны для всех сотрудников,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вовлеченных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закупочный процесс.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 rot="16200000">
            <a:off x="8905823" y="2953511"/>
            <a:ext cx="6291068" cy="384048"/>
          </a:xfrm>
          <a:prstGeom prst="rect">
            <a:avLst/>
          </a:prstGeo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 Е М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Н А Р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86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62486" y="256029"/>
            <a:ext cx="10880279" cy="603504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Нормативные правовые акты, регламентирующие закупочную деятельность:</a:t>
            </a:r>
          </a:p>
          <a:p>
            <a:pPr algn="just">
              <a:lnSpc>
                <a:spcPct val="100000"/>
              </a:lnSpc>
            </a:pPr>
            <a:endParaRPr lang="ru-RU" sz="2000" b="1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Федеральный закон от 18.07.2011 № 223-ФЗ «О закупках товаров, работ, услуг отдельными видами юридических лиц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».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Федеральный закон от 05.04.2013 № 44-ФЗ «О контрактной системе в сфере закупок товаров, работ, услуг для обеспечения государственных и муниципальных нужд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».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Положение о закупке товаров, работ,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услуг для нужд ФГАОУ ВО «Северо-Кавказский федеральный университет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», утвержденное Наблюдательным советом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ФГАОУ ВО «Северо-Кавказский федеральный университет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».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Регламент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планирования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организации закупок ФГАОУ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ВО «Северо-Кавказский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федеральный университет»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осуществлении закупок товаров, работ, услуг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», утвержденный приказом от 07.10.2025 № 2203-О.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Постановление Правительства РФ от 11.12.2014 № 1352 «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особенностях участия субъектов малого и среднего предпринимательства в закупках товаров, работ, услуг отдельными видами юридических лиц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Постановление Правительства РФ от 23.12.2024 № 1875 «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мерах по предоставлению национального режима при осуществлении закупок товаров, работ, услуг для обеспечения государственных и муниципальных нужд, закупок товаров, работ, услуг отдельными видами юридических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Иные локальные акты СКФУ в сфере закупок действуют в части, не противоречащей Регламенту и Положению о закупке.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20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СЕММНАР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7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723285"/>
            <a:ext cx="9934121" cy="6134715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84765" y="875213"/>
            <a:ext cx="10122632" cy="65205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заявок размещены на официальном сайте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скфу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1600" b="0" cap="none" spc="-150" dirty="0" smtClean="0">
                <a:hlinkClick r:id="rId3"/>
              </a:rPr>
              <a:t>https://ncfu.ru/university/zakupki/</a:t>
            </a:r>
            <a:r>
              <a:rPr lang="ru-RU" sz="1600" b="0" cap="none" spc="-150" dirty="0" smtClean="0"/>
              <a:t> </a:t>
            </a:r>
            <a:br>
              <a:rPr lang="ru-RU" sz="1600" b="0" cap="none" spc="-150" dirty="0" smtClean="0"/>
            </a:br>
            <a:r>
              <a:rPr lang="ru-RU" sz="1600" b="0" cap="none" spc="-150" dirty="0"/>
              <a:t/>
            </a:r>
            <a:br>
              <a:rPr lang="ru-RU" sz="1600" b="0" cap="none" spc="-150" dirty="0"/>
            </a:br>
            <a:r>
              <a:rPr lang="ru-RU" sz="1600" b="0" cap="none" spc="-150" dirty="0" smtClean="0"/>
              <a:t/>
            </a:r>
            <a:br>
              <a:rPr lang="ru-RU" sz="1600" b="0" cap="none" spc="-150" dirty="0" smtClean="0"/>
            </a:br>
            <a:r>
              <a:rPr lang="ru-RU" sz="1600" b="0" cap="none" spc="-150" dirty="0" smtClean="0"/>
              <a:t/>
            </a:r>
            <a:br>
              <a:rPr lang="ru-RU" sz="1600" b="0" cap="none" spc="-150" dirty="0" smtClean="0"/>
            </a:br>
            <a:r>
              <a:rPr lang="ru-RU" sz="1600" b="0" cap="none" spc="-150" dirty="0" smtClean="0"/>
              <a:t/>
            </a:r>
            <a:br>
              <a:rPr lang="ru-RU" sz="1600" b="0" cap="none" spc="-150" dirty="0" smtClean="0"/>
            </a:br>
            <a:r>
              <a:rPr lang="ru-RU" sz="1600" b="0" cap="none" spc="-150" dirty="0"/>
              <a:t/>
            </a:r>
            <a:br>
              <a:rPr lang="ru-RU" sz="1600" b="0" cap="none" spc="-150" dirty="0"/>
            </a:br>
            <a:endParaRPr lang="ru-RU" sz="1600" b="0" cap="none" spc="-150" dirty="0"/>
          </a:p>
        </p:txBody>
      </p:sp>
    </p:spTree>
    <p:extLst>
      <p:ext uri="{BB962C8B-B14F-4D97-AF65-F5344CB8AC3E}">
        <p14:creationId xmlns:p14="http://schemas.microsoft.com/office/powerpoint/2010/main" val="325432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95952" y="114846"/>
            <a:ext cx="10122632" cy="652054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заявки НА ПРИОБРЕТЕНИЕ ТОВАРОВ, РАБОТ, УСЛУГ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СЕММНАР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8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857" t="5714" r="16714" b="9714"/>
          <a:stretch/>
        </p:blipFill>
        <p:spPr>
          <a:xfrm>
            <a:off x="1946823" y="687977"/>
            <a:ext cx="8220891" cy="579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9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22079" y="315143"/>
            <a:ext cx="10122632" cy="652054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технического задания НА ВЫПОЛНЕНИЕ РАБОТ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СЕММНАР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9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786" t="10031" r="16857" b="6031"/>
          <a:stretch/>
        </p:blipFill>
        <p:spPr>
          <a:xfrm>
            <a:off x="690569" y="1132660"/>
            <a:ext cx="7068407" cy="4954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5928" t="7873" r="50275" b="8063"/>
          <a:stretch/>
        </p:blipFill>
        <p:spPr>
          <a:xfrm>
            <a:off x="7758976" y="1132660"/>
            <a:ext cx="3541285" cy="495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5622" y="924743"/>
            <a:ext cx="10122632" cy="652054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технического задания НА ПОСТАВКУ ТОВАРОВ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СЕММНАР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10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928" t="9651" r="16786" b="6285"/>
          <a:stretch/>
        </p:blipFill>
        <p:spPr>
          <a:xfrm>
            <a:off x="254839" y="2015081"/>
            <a:ext cx="4609595" cy="32394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0214" t="14350" r="21000" b="12762"/>
          <a:stretch/>
        </p:blipFill>
        <p:spPr>
          <a:xfrm>
            <a:off x="4864434" y="2047564"/>
            <a:ext cx="4598126" cy="32069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0143" t="14476" r="50428" b="12381"/>
          <a:stretch/>
        </p:blipFill>
        <p:spPr>
          <a:xfrm>
            <a:off x="9421430" y="2047564"/>
            <a:ext cx="2293864" cy="320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1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5622" y="924743"/>
            <a:ext cx="10122632" cy="652054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технического задания НА ОКАЗАНИЕ УСЛУГ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СЕММНАР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0103" t="15364" r="21040" b="11492"/>
          <a:stretch/>
        </p:blipFill>
        <p:spPr>
          <a:xfrm>
            <a:off x="882742" y="1645920"/>
            <a:ext cx="6533020" cy="45667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0215" t="18540" r="50571" b="8698"/>
          <a:stretch/>
        </p:blipFill>
        <p:spPr>
          <a:xfrm>
            <a:off x="7498081" y="1645920"/>
            <a:ext cx="3259701" cy="456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6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65622" y="924743"/>
            <a:ext cx="10122632" cy="652054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КОММЕРЧЕСКИХ ПРЕДЛОЖЕНИЙ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СЕММНАР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12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0215" t="20190" r="21071" b="6286"/>
          <a:stretch/>
        </p:blipFill>
        <p:spPr>
          <a:xfrm>
            <a:off x="2547715" y="1532269"/>
            <a:ext cx="7158445" cy="504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48205" y="498023"/>
            <a:ext cx="10122632" cy="652054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«ЗАПРОС КП» НА САЙТЕ СКФУ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0" cap="none" spc="0" dirty="0" smtClean="0">
                <a:hlinkClick r:id="rId2"/>
              </a:rPr>
              <a:t>https://ncfu.ru/university/zakupki/servis-zapros-kp/</a:t>
            </a:r>
            <a:r>
              <a:rPr lang="ru-RU" sz="1400" b="0" cap="none" spc="0" dirty="0" smtClean="0"/>
              <a:t> </a:t>
            </a:r>
            <a:endParaRPr lang="ru-RU" sz="2000" b="0" spc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СЕММНАР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13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4723" t="7112" r="23723" b="51873"/>
          <a:stretch/>
        </p:blipFill>
        <p:spPr>
          <a:xfrm>
            <a:off x="493070" y="2350793"/>
            <a:ext cx="6285390" cy="28128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6643" t="25397" r="35428" b="18984"/>
          <a:stretch/>
        </p:blipFill>
        <p:spPr>
          <a:xfrm>
            <a:off x="6868071" y="1150077"/>
            <a:ext cx="4760659" cy="533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0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Белая современная архитектура">
            <a:extLst>
              <a:ext uri="{FF2B5EF4-FFF2-40B4-BE49-F238E27FC236}">
                <a16:creationId xmlns:a16="http://schemas.microsoft.com/office/drawing/2014/main" xmlns="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" r="11"/>
          <a:stretch/>
        </p:blipFill>
        <p:spPr>
          <a:xfrm>
            <a:off x="825455" y="2092204"/>
            <a:ext cx="4729163" cy="3271838"/>
          </a:xfr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C8FC01B0-7BC5-5869-A281-EF11B59BA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9417" y="1245327"/>
            <a:ext cx="6861483" cy="3160818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ПРОЦЕСС СОГЛАСОВАНИЯ ЗАКУПОК ТОВАРОВ, РАБОТ И УСЛУГ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3600" b="1" dirty="0" smtClean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14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 rot="16200000">
            <a:off x="8905823" y="2953511"/>
            <a:ext cx="6291068" cy="384048"/>
          </a:xfrm>
          <a:prstGeom prst="rect">
            <a:avLst/>
          </a:prstGeo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 Е М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Н А Р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49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111" y="498930"/>
            <a:ext cx="10122632" cy="65205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согласования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заявок НА ЗАКУПКИ В 1С:ДОКУМЕНТООБОРОТ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97321" y="1259840"/>
            <a:ext cx="10517422" cy="5158377"/>
          </a:xfrm>
        </p:spPr>
        <p:txBody>
          <a:bodyPr/>
          <a:lstStyle/>
          <a:p>
            <a:pPr marL="342900" indent="-3429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Подписанная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руководителем инициатора закупки заявка по форме и все сопутствующие документы загружаются в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1С:Документооборот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направляется по маршруту «заявка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ЦФО на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закупку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», либо </a:t>
            </a:r>
            <a:endParaRPr lang="ru-RU" sz="15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-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Заявка ЦФО на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закупку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(Пятигорский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институт (филиал)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СКФУ;</a:t>
            </a:r>
            <a:endParaRPr lang="ru-RU" sz="1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Заявка ЦФО на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закупку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(Невинномысский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технологический институт (филиал)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СКФУ.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endParaRPr lang="ru-RU" sz="1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2. Заявка регистрируется инициирующим подразделением с присвоением порядкового номера, шифра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ЦФО и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даты регистрации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endParaRPr lang="ru-RU" sz="1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3. После регистрации заявка одновременно направляется на согласование в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Планово-финансовое управление для согласования источника финансирования (КФО, КПС, КОСГУ), а также осуществления контроля лимитных обязательств по смете расходов, срок согласования заявки 2 дня;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Управление планирования и организации закупок для определения способа осуществления закупки, срок согласования заявки 2 дня: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Заявка на закупку до 800 000, 00 рублей согласовывается начальником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планирования, контроля и технического сопровождения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УПиОЗ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закупку свыше 800 000, 00 рублей согласовывается начальником отдела организации конкурсных процедур и сопровождения договоров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УПиОЗ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УПиОЗ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определяет способ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осуществления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закупки.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4. Заявка после согласования утверждается проректором по направлению деятельности. Срок – не более 2-х рабочих дней.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После утверждения заявка возвращается в </a:t>
            </a:r>
            <a:r>
              <a:rPr lang="ru-RU" sz="15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УПиОЗ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для проведения закупочных процедур.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5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5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15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40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18" y="0"/>
            <a:ext cx="11928764" cy="6858000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06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17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57" r="49929" b="55741"/>
          <a:stretch/>
        </p:blipFill>
        <p:spPr>
          <a:xfrm>
            <a:off x="509450" y="811637"/>
            <a:ext cx="10643209" cy="5275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347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18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857"/>
            <a:ext cx="12192000" cy="63862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234" y="1438398"/>
            <a:ext cx="9718765" cy="534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7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19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0" y="0"/>
            <a:ext cx="121722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3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20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349"/>
            <a:ext cx="11961318" cy="6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6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CD3C5A-CEA8-6DDC-B3F1-41D07C4FA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167" y="1341138"/>
            <a:ext cx="5952552" cy="722933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НАЦИОНАЛЬНОГО РЕЖИМА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ЗАКУПОК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440E13AC-B5E7-B132-0EB7-541E53B3DA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26E68C1-1703-73CF-D4D8-D10C96073F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21</a:t>
            </a:fld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786167" y="2037368"/>
            <a:ext cx="6165669" cy="4707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Постановлением Правительства от 23 декабря 2024 г. № 1875 «О мерах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 предоставлению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национального режима при осуществлении закупок товаров, работ, услуг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для обеспечения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государственных и муниципальных нужд, закупок товаров, работ,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услуг отдельными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видами юридических лиц» (далее - Постановление Правительства №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1875) установлены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следующие меры:</a:t>
            </a:r>
          </a:p>
          <a:p>
            <a:pPr marL="171450" indent="-1714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запрет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закупок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товаров, происходящих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 иностранных государств, работ, услуг,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соответственно выполняемых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оказываемых иностранными лицами;</a:t>
            </a:r>
            <a:endParaRPr lang="ru-RU" sz="1200" b="1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ограничение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закупок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товаров, происходящих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из иностранных государств, работ, услуг,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соответственно выполняемых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оказываемых иностранными лицами;</a:t>
            </a:r>
            <a:endParaRPr lang="ru-RU" sz="1200" b="1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преимущество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отношении товаров российского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происхождения,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работ, 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услуг, соответственно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выполняемых, оказываемых российскими лицами</a:t>
            </a: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1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user\Desktop\qr-lin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458" y="5520144"/>
            <a:ext cx="1378494" cy="13378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542" y="857795"/>
            <a:ext cx="10122632" cy="652054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НАЦИОНАЛЬНОГО РЕЖИМА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ЗАКУПОК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53779" y="1741715"/>
            <a:ext cx="10126362" cy="4711336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До оформления заявки (перед планированием закупки) инициаторы закупки, руководствуясь Постановлением Правительства № 1875, определяют меру в отношении закупаемого вида товаров, работ, услуг.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 запросе коммерческих предложений на товар ОКПД 2 которого попадает под запрет, у контрагента необходимо запрашивать информацию и документы, подтверждающие страну происхождения товара, в соответствии с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Постановлением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Правительства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№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1875 (номер реестровой выписки). Если реестровая выписка отсутствует на российский товар, то коммерческое предложение не может быть рассмотрено в составе заявки.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Для анализа 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кода ОКПД 2 по Постановлению Правительства РФ от 23.12.2024 №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1875 можно пользоваться сайтом для определения специальных мер в отношении товара: https</a:t>
            </a:r>
            <a:r>
              <a:rPr lang="ru-RU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://ликзакупки.рф/okpd2 </a:t>
            </a:r>
            <a:r>
              <a:rPr lang="ru-RU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86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Белая современная архитектура">
            <a:extLst>
              <a:ext uri="{FF2B5EF4-FFF2-40B4-BE49-F238E27FC236}">
                <a16:creationId xmlns:a16="http://schemas.microsoft.com/office/drawing/2014/main" xmlns="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" r="11"/>
          <a:stretch/>
        </p:blipFill>
        <p:spPr>
          <a:xfrm>
            <a:off x="747077" y="2073859"/>
            <a:ext cx="4729163" cy="3271838"/>
          </a:xfr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C8FC01B0-7BC5-5869-A281-EF11B59BA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7621" y="813771"/>
            <a:ext cx="5520363" cy="4663527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ПРОЦЕСС СОГЛАСОВАНИЯ ЗАЯВОК НА ПОКУПКУ АВИА/ЖД БИЛЕТОВ, БРОНИРОВАНИЕ ГОСТИНИЦ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6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23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 rot="16200000">
            <a:off x="8905823" y="2953511"/>
            <a:ext cx="6291068" cy="384048"/>
          </a:xfrm>
          <a:prstGeom prst="rect">
            <a:avLst/>
          </a:prstGeo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 Е М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Н А Р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86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24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7083" t="17570" r="51667" b="11481"/>
          <a:stretch/>
        </p:blipFill>
        <p:spPr>
          <a:xfrm>
            <a:off x="351063" y="1150984"/>
            <a:ext cx="3810000" cy="51879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52196" t="7592" r="17812" b="12037"/>
          <a:stretch/>
        </p:blipFill>
        <p:spPr>
          <a:xfrm>
            <a:off x="4161063" y="774446"/>
            <a:ext cx="4167597" cy="60156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63646" t="8333" r="12812" b="31852"/>
          <a:stretch/>
        </p:blipFill>
        <p:spPr>
          <a:xfrm>
            <a:off x="8127080" y="1150984"/>
            <a:ext cx="3501111" cy="500380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809527" y="222722"/>
            <a:ext cx="10145855" cy="11034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запуску процесса </a:t>
            </a: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бронирование» в системе</a:t>
            </a:r>
            <a:b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1С: Документооборот</a:t>
            </a:r>
          </a:p>
        </p:txBody>
      </p:sp>
    </p:spTree>
    <p:extLst>
      <p:ext uri="{BB962C8B-B14F-4D97-AF65-F5344CB8AC3E}">
        <p14:creationId xmlns:p14="http://schemas.microsoft.com/office/powerpoint/2010/main" val="195853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25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2709" t="32037" r="64062" b="7963"/>
          <a:stretch/>
        </p:blipFill>
        <p:spPr>
          <a:xfrm>
            <a:off x="56860" y="1150984"/>
            <a:ext cx="4191000" cy="55938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7917" t="31852" r="38541" b="7962"/>
          <a:stretch/>
        </p:blipFill>
        <p:spPr>
          <a:xfrm>
            <a:off x="4085028" y="1150984"/>
            <a:ext cx="3942877" cy="56700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63750" t="32037" r="13021" b="14328"/>
          <a:stretch/>
        </p:blipFill>
        <p:spPr>
          <a:xfrm>
            <a:off x="7664263" y="1150984"/>
            <a:ext cx="3987800" cy="5179205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2111" y="498929"/>
            <a:ext cx="10171980" cy="8596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запуску процесса «Заявка на бронирование» в системе</a:t>
            </a:r>
            <a:b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1С: Документооборот</a:t>
            </a:r>
          </a:p>
        </p:txBody>
      </p:sp>
    </p:spTree>
    <p:extLst>
      <p:ext uri="{BB962C8B-B14F-4D97-AF65-F5344CB8AC3E}">
        <p14:creationId xmlns:p14="http://schemas.microsoft.com/office/powerpoint/2010/main" val="115740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Белая современная архитектура">
            <a:extLst>
              <a:ext uri="{FF2B5EF4-FFF2-40B4-BE49-F238E27FC236}">
                <a16:creationId xmlns:a16="http://schemas.microsoft.com/office/drawing/2014/main" xmlns="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" r="11"/>
          <a:stretch/>
        </p:blipFill>
        <p:spPr>
          <a:xfrm>
            <a:off x="747077" y="2073859"/>
            <a:ext cx="4729163" cy="3271838"/>
          </a:xfr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C8FC01B0-7BC5-5869-A281-EF11B59BA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7621" y="682170"/>
            <a:ext cx="5520363" cy="4663527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ТИПИЧНЫЕ НАРУШЕНИЯ ПРИ СОГЛАСОВАНИИ ЗАЯВОК</a:t>
            </a:r>
            <a:endParaRPr lang="ru-RU" sz="4000" b="1" dirty="0" smtClean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26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 rot="16200000">
            <a:off x="8905823" y="2953511"/>
            <a:ext cx="6291068" cy="384048"/>
          </a:xfrm>
          <a:prstGeom prst="rect">
            <a:avLst/>
          </a:prstGeo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 Е М </a:t>
            </a:r>
            <a:r>
              <a:rPr 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Н А Р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16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27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905456"/>
              </p:ext>
            </p:extLst>
          </p:nvPr>
        </p:nvGraphicFramePr>
        <p:xfrm>
          <a:off x="332238" y="1790534"/>
          <a:ext cx="11098212" cy="914400"/>
        </p:xfrm>
        <a:graphic>
          <a:graphicData uri="http://schemas.openxmlformats.org/drawingml/2006/table">
            <a:tbl>
              <a:tblPr firstRow="1" firstCol="1" bandRow="1"/>
              <a:tblGrid>
                <a:gridCol w="442825"/>
                <a:gridCol w="5106281"/>
                <a:gridCol w="2774553"/>
                <a:gridCol w="2774553"/>
              </a:tblGrid>
              <a:tr h="1794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делать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Неразмещение или несвоевременное размещение ежемесячной отчётности о количестве и стоимости заключённых договоров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4 ФЗ № 223-ФЗ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Размещать отчётность до 10 числа месяца, следующего за отчётным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Неразмещение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или несвоевременное размещение в ЕИС сведений о заключённых договорах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4.1 ФЗ № 223-ФЗ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Соблюдать требования по ведению реестра договоров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32238" y="2776203"/>
            <a:ext cx="4158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Закупки у единственного поставщика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454334"/>
              </p:ext>
            </p:extLst>
          </p:nvPr>
        </p:nvGraphicFramePr>
        <p:xfrm>
          <a:off x="332238" y="3285094"/>
          <a:ext cx="11098212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817293"/>
                <a:gridCol w="4731813"/>
                <a:gridCol w="2774553"/>
                <a:gridCol w="2774553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делать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Закупки у единственного поставщика по основаниям, не предусмотренным Положением о закупке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2, 3.6 ФЗ № 223-ФЗ; Положение о закупках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Соблюдать требования законодательства и Положения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Неправомерное дробление закупок при закупке у единственного поставщика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2, 3 ФЗ № 223-ФЗ; Положение о закупках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Соблюдать требования законодательства и Положения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Закупки у единственного поставщика без обоснования целесообразности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2, 3.6 ФЗ № 223-ФЗ; Положение о закупках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Соблюдать требования законодательства и Положения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32238" y="4681459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НМЦД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33563"/>
              </p:ext>
            </p:extLst>
          </p:nvPr>
        </p:nvGraphicFramePr>
        <p:xfrm>
          <a:off x="332238" y="5193789"/>
          <a:ext cx="11098212" cy="1097280"/>
        </p:xfrm>
        <a:graphic>
          <a:graphicData uri="http://schemas.openxmlformats.org/drawingml/2006/table">
            <a:tbl>
              <a:tblPr firstRow="1" firstCol="1" bandRow="1"/>
              <a:tblGrid>
                <a:gridCol w="436035"/>
                <a:gridCol w="5113071"/>
                <a:gridCol w="2774553"/>
                <a:gridCol w="2774553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делать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требований к определению и обоснованию НМЦК: ненадлежащее оформление, необоснованное применение повышающих коэффициентов, завышение объёмов работ, использование сметных нормативов не из федерального реестра, отсутствие расчёта НМЦК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22 ФЗ № 44-ФЗ; ст. 8.3 Градостроительного кодекса; Методика Минстроя № 421/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ст. 2, 3 ФЗ № 223-ФЗ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Локальным актом установить обязанность по контролю за применением единичных расценок и надлежащему оформлению расчёта НМЦК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971550" y="728668"/>
            <a:ext cx="10345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Нарушения по 223-ФЗ из письма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12.08.2026 № МН-22/2028-ЕГ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24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28</a:t>
            </a:fld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278843"/>
              </p:ext>
            </p:extLst>
          </p:nvPr>
        </p:nvGraphicFramePr>
        <p:xfrm>
          <a:off x="109595" y="639934"/>
          <a:ext cx="11098212" cy="1463040"/>
        </p:xfrm>
        <a:graphic>
          <a:graphicData uri="http://schemas.openxmlformats.org/drawingml/2006/table">
            <a:tbl>
              <a:tblPr firstRow="1" firstCol="1" bandRow="1"/>
              <a:tblGrid>
                <a:gridCol w="456462"/>
                <a:gridCol w="4711337"/>
                <a:gridCol w="2673532"/>
                <a:gridCol w="3256881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делать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Установление в извещении избыточных требований к характеристикам товаров и/или участникам, ограничивающих количество участников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42 ФЗ № 44-ФЗ; ст. 4 ФЗ № 223-ФЗ; Положение о закупках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Разработать типовые формы электронных документов с исчерпывающим перечнем требований и инструкцией по заполнению заявки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требований национального режима — неустановление в извещении запретов, ограничений и условий допуска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14 ФЗ № 44-ФЗ; ст. 3, 4 ФЗ № 223-ФЗ; ПП РФ № 1875; Положение о закупках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 закупке проверять код ОКПД2 на предмет применения мер национального режима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9595" y="183500"/>
            <a:ext cx="4503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Извещение о закупке и описание объекта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05717"/>
              </p:ext>
            </p:extLst>
          </p:nvPr>
        </p:nvGraphicFramePr>
        <p:xfrm>
          <a:off x="109595" y="2688335"/>
          <a:ext cx="11098212" cy="914400"/>
        </p:xfrm>
        <a:graphic>
          <a:graphicData uri="http://schemas.openxmlformats.org/drawingml/2006/table">
            <a:tbl>
              <a:tblPr firstRow="1" firstCol="1" bandRow="1"/>
              <a:tblGrid>
                <a:gridCol w="404211"/>
                <a:gridCol w="3370217"/>
                <a:gridCol w="2464526"/>
                <a:gridCol w="4859258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делать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Неправомерное признание участников соответствующими требованиям извещения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3 ФЗ № 223-ФЗ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Положении о комиссии установить обязательную проверку соответствия заявок требованиям извещения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сроков заключения договоров по результатам электронных процедур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3.2 ФЗ № 223-ФЗ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Соблюдать установленные сроки с учётом даты размещения итогового протокола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2667" y="2270965"/>
            <a:ext cx="319901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135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заявок и заключение договора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2667" y="3750357"/>
            <a:ext cx="272517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135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Исполнение договора и приёмка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820278"/>
              </p:ext>
            </p:extLst>
          </p:nvPr>
        </p:nvGraphicFramePr>
        <p:xfrm>
          <a:off x="109595" y="4050439"/>
          <a:ext cx="11098212" cy="1645920"/>
        </p:xfrm>
        <a:graphic>
          <a:graphicData uri="http://schemas.openxmlformats.org/drawingml/2006/table">
            <a:tbl>
              <a:tblPr firstRow="1" firstCol="1" bandRow="1"/>
              <a:tblGrid>
                <a:gridCol w="525326"/>
                <a:gridCol w="4450080"/>
                <a:gridCol w="2116183"/>
                <a:gridCol w="4006623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Нормативный 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делать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Несвоевременная оплата поставленного товара, оказанных услуг, выполненных работ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3 ФЗ № 223-ФЗ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Контролировать сроки реализации договоров и своевременность расчётов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существенных условий договоров с нарушением требований законодательства (увеличение цен, изменение сроков)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2 ФЗ № 223-ФЗ; Положение о закупках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допускать изменения условий, не предусмотренных законом; локальным актом установить проверку дополнительных соглашений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Приёмка и оплата товаров, услуг, работ, не соответствующих условиям договора, в том числе приёмка фактически невыполненных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ст. 2 ФЗ № 223-ФЗ; ФЗ № 402-ФЗ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Обеспечить проведение экспертизы и приёмки; локальным актом назначить ответственных лиц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83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29</a:t>
            </a:fld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66948" y="644000"/>
            <a:ext cx="9739086" cy="65205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</a:t>
            </a: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описании предмета закупки (товара, работы или услуги):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647734"/>
              </p:ext>
            </p:extLst>
          </p:nvPr>
        </p:nvGraphicFramePr>
        <p:xfrm>
          <a:off x="1166947" y="2461924"/>
          <a:ext cx="9739086" cy="3668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9166"/>
                <a:gridCol w="3954261"/>
                <a:gridCol w="4115659"/>
              </a:tblGrid>
              <a:tr h="3879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</a:t>
                      </a:r>
                      <a:r>
                        <a:rPr lang="ru-RU" sz="1600" b="1" u="sng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это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sng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</a:tr>
              <a:tr h="9671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Товар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Материальный объект, который можно передать в собственность.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Поставка офисного оборудования, канцелярских товаров.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</a:tr>
              <a:tr h="1156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Работа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Деятельность, имеющая материальный, овеществлённый результат.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Строительство здания, разработка проектной документации, ремонт помещения.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</a:tr>
              <a:tr h="1156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Услуга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Деятельность, результат которой потребляется в процессе её оказания и не имеет материального выражения.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Консультация юриста, обучение сотрудников, уборка </a:t>
                      </a:r>
                      <a:r>
                        <a:rPr lang="ru-RU" sz="1100" dirty="0" smtClean="0">
                          <a:effectLst/>
                        </a:rPr>
                        <a:t>помещений.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5" marR="8025" marT="8025" marB="8025"/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830997" y="1355770"/>
            <a:ext cx="8576167" cy="1046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закупки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основа любой закупочной процедуры. Его корректное описание позволяет обеспечить справедливую конкуренцию, избежать споров с контролирующими органами и в итоге заключить выгодный контракт.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 отличаются товар, работа и услуга</a:t>
            </a:r>
          </a:p>
        </p:txBody>
      </p:sp>
    </p:spTree>
    <p:extLst>
      <p:ext uri="{BB962C8B-B14F-4D97-AF65-F5344CB8AC3E}">
        <p14:creationId xmlns:p14="http://schemas.microsoft.com/office/powerpoint/2010/main" val="258132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89279" y="1045682"/>
            <a:ext cx="10717349" cy="4902272"/>
          </a:xfrm>
        </p:spPr>
        <p:txBody>
          <a:bodyPr/>
          <a:lstStyle/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Внимательно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описывайте объект закупки. не забывайте про эквивалентность, проверяйте единообразие в разных частях заявки и ТЗ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Создавайте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равные условия для всех участников закупки. Не объединяйте разнородные работы, не прописывайте характеристики под конкретного производителя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Дробление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закупок. Не разбивайте крупные закупки на мелкие, чтобы проводить их без конкурентных процедур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 согласовании заявок на заключение договоров гражданско‑правового характера (ГПХ) в университете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важно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исключать случаи привлечения действующих работников и обучающихся 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СКФУ —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это снижает риски переквалификации ГПХ в трудовые отношения и претензий со стороны контролирующих органов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(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 работе с </a:t>
            </a:r>
            <a:r>
              <a:rPr lang="ru-R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самозанятым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компания не платит НДФЛ и страховые взносы — налог 6% </a:t>
            </a:r>
            <a:r>
              <a:rPr lang="ru-RU" sz="1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самозанятый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перечисляет сам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работе с физлицом по ГПХ компания выступает налоговым агентом: удерживает НДФЛ и платит страховые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5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Судебная </a:t>
            </a:r>
            <a:r>
              <a:rPr lang="ru-RU" sz="15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практика: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Арбитражный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суд Ханты-Мансийского автономного округа — Югры, 2024 г. Заказчик заключал ежемесячные договоры на услуги горячего питания. Общая сумма вышла за лимиты Положения о закупке. Суд признал договоры недействительными: фактически это была единая сделка, раздробленная для обхода конкуренции</a:t>
            </a: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5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Арбитражный </a:t>
            </a:r>
            <a:r>
              <a:rPr lang="ru-RU" sz="15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суд Тверской области признал недействительными три муниципальных контракта на поставку и установку детского комплекса общей суммой 1,5 млн ₽. У контрактов был идентичный предмет и одинаковые исполнители. Суд решил, что это единая сделка, искусственно раздробленная для обхода конкурентных процедур.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30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66948" y="263000"/>
            <a:ext cx="9739086" cy="6520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i="0" kern="1200" cap="all" spc="600" baseline="0">
                <a:solidFill>
                  <a:schemeClr val="tx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Ошибки в описании предмета закупки (товара, работы или услуги):</a:t>
            </a:r>
            <a:endParaRPr lang="ru-RU" sz="2000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71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58938" y="1440396"/>
            <a:ext cx="6609806" cy="4711336"/>
          </a:xfrm>
        </p:spPr>
        <p:txBody>
          <a:bodyPr/>
          <a:lstStyle/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Правильно 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применяйте национальный режим. Внимательно выбирайте ОКПД 2 и тип ограничений по </a:t>
            </a:r>
            <a:r>
              <a:rPr lang="ru-RU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нацрежиму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Некоторые заказчики намеренно выбирают код, не подпадающий под </a:t>
            </a:r>
            <a:r>
              <a:rPr lang="ru-RU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нацрежим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— чтобы избежать запретов и ограничений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Практика УФАС Указание неверного кода ОКПД 2</a:t>
            </a:r>
            <a:r>
              <a:rPr lang="ru-RU" sz="16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  <a:endParaRPr lang="ru-RU" sz="16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Заказчик при запросе котировок указал ОКПД 2, не подпадающий под </a:t>
            </a:r>
            <a:r>
              <a:rPr lang="ru-RU" sz="16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нацрежим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хотя закупал товары, на которые распространяются ограничения. Например, вратарские перчатки с кодом 221960119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Санкт Петербургское УФАС признало жалобу участника обоснованной — заказчику выдали предписание об аннулировании закупки из за нарушения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Анализ 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кода ОКПД 2 по Постановлению Правительства РФ 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 </a:t>
            </a:r>
            <a:r>
              <a:rPr lang="ru-RU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23.12.2024 №</a:t>
            </a:r>
            <a:r>
              <a:rPr lang="ru-RU" sz="16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1875.</a:t>
            </a:r>
            <a:endParaRPr lang="ru-RU" sz="16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 rot="16200000">
            <a:off x="8854442" y="2953511"/>
            <a:ext cx="6291068" cy="384048"/>
          </a:xfrm>
        </p:spPr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31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66948" y="644000"/>
            <a:ext cx="9739086" cy="6520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i="0" kern="1200" cap="all" spc="600" baseline="0">
                <a:solidFill>
                  <a:schemeClr val="tx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</a:t>
            </a: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национальным </a:t>
            </a: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режимом:</a:t>
            </a:r>
            <a:endParaRPr lang="ru-RU" sz="2000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user\Desktop\qr-lin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703" y="1787513"/>
            <a:ext cx="4125821" cy="37946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679170" y="5490311"/>
            <a:ext cx="3606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https://ликзакупки.рф/okpd2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142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880509" y="1296054"/>
            <a:ext cx="10311964" cy="4711336"/>
          </a:xfrm>
        </p:spPr>
        <p:txBody>
          <a:bodyPr/>
          <a:lstStyle/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Ошибки </a:t>
            </a:r>
            <a:r>
              <a:rPr lang="ru-RU" sz="1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цене или расчёте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Неверный формат цены, не учтены дополнительные расходы (доставка, 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монтаж, налоги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 сборы).  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Если исполнитель — обычное физическое лицо (без статуса ИП или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самозанятого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), заказчик выступает налоговым агентом. Он обязан удержать из выплаты НДФЛ и перечислить его в бюджет. 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Цена в заявке указывается с учетом налога, в договоре за вычетом НДФЛ.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Если исполнитель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самозанятый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заказчик не платит за него НДФЛ и страховые взносы. Такой исполнитель сам отвечает за свои налоги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endParaRPr lang="ru-RU" sz="1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Ошибки </a:t>
            </a:r>
            <a:r>
              <a:rPr lang="ru-RU" sz="1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обосновании НМЦД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Разночтение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 тексту в запросах о ценовой информации и коммерческих предложениях;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Дата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регистрации в КП приложенных к заявке стоит раньше даты направления запроса о ценовой информации;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Отсутствует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ссылка на запрос в КП (В ответ на Ваш запрос от _____№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___);</a:t>
            </a:r>
            <a:endParaRPr lang="ru-RU" sz="1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Отсутствуют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регистрационные номера 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КП;</a:t>
            </a:r>
            <a:endParaRPr lang="ru-RU" sz="1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Аффилированность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Несколько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КП запрошены у одного и того же поставщика (под разными названиями)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поставщиков общий учредитель, руководитель или юридический адрес.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КП встречаются одинаковые формулировки, похожие шрифты или технические ошибки.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Цены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предложениях сильно совпадают или не отражают реальной рыночной ситуации.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32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66948" y="644000"/>
            <a:ext cx="9739086" cy="6520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i="0" kern="1200" cap="all" spc="600" baseline="0">
                <a:solidFill>
                  <a:schemeClr val="tx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</a:t>
            </a: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цене и обосновании НМЦД:</a:t>
            </a:r>
          </a:p>
        </p:txBody>
      </p:sp>
    </p:spTree>
    <p:extLst>
      <p:ext uri="{BB962C8B-B14F-4D97-AF65-F5344CB8AC3E}">
        <p14:creationId xmlns:p14="http://schemas.microsoft.com/office/powerpoint/2010/main" val="42335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684566" y="956420"/>
            <a:ext cx="9147411" cy="4425477"/>
          </a:xfrm>
        </p:spPr>
        <p:txBody>
          <a:bodyPr/>
          <a:lstStyle/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Техническое задание (ТЗ) на закупку </a:t>
            </a: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— это документ, в котором заказчик детально описывает свои требования к закупаемым товарам, работам или услугам. Его главная задача — дать участникам закупки чёткое понимание, что именно нужно, чтобы предложения были сопоставимыми, а приёмка — прозрачной.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1) В </a:t>
            </a: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ТЗ не указаны технические характеристики на товар, только наименование, либо указаны очень кратко</a:t>
            </a:r>
            <a:r>
              <a:rPr lang="ru-RU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endParaRPr lang="ru-RU" sz="1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Почему ТЗ так важно?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Качественное ТЗ решает несколько ключевых задач: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• Исключает </a:t>
            </a: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разночтения. Все участники понимают запрос одинаково, что позволяет сравнивать предложения объективно.  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• Снижает </a:t>
            </a: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риски. Чёткие требования помогают избежать ситуации, когда поставщик предлагает не то, что нужно заказчику.  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• Упрощает </a:t>
            </a: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приёмку. В ТЗ прописаны критерии, по которым заказчик проверяет соответствие поставленного.  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• Защищает </a:t>
            </a: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 споров. Если возникнет конфликт, всегда можно сослаться на пункты ТЗ. </a:t>
            </a: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2) Описание </a:t>
            </a: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«под единственного производителя». Характеристики составлены так, что под них подходит товар только одного бренда. Контролёры видят в этом ограничение конкуренции. </a:t>
            </a:r>
            <a:endParaRPr lang="ru-RU" sz="12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4572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2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Практика </a:t>
            </a:r>
            <a:r>
              <a:rPr lang="ru-RU" sz="12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УФАС проведение закупки с заведомо неравными условиями для потенциальных участников.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Больница в Иркутской области объявила торги на приобретение ПО для выпуска электронных подписей. В техническом задании указали конкретное ПО с определенным торговым наименованием, без возможности поставки эквивалента. Один из участников подал запрос заказчику о возможности поставки аналогичного ПО, но от другого правообладателя. Заказчик отказался, а участник подал жалобу в УФАС. Антимонопольная служба установила, что заказчик нарушил ч. 1 ст. 1, п. 2 ч. 1 ст. 3 223 ФЗ, и предписала изменить техническое задание, указав на возможный эквивалент.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33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45028" y="304366"/>
            <a:ext cx="9739086" cy="6520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i="0" kern="1200" cap="all" spc="600" baseline="0">
                <a:solidFill>
                  <a:schemeClr val="tx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</a:t>
            </a: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техническом </a:t>
            </a:r>
            <a:r>
              <a:rPr lang="ru-RU" sz="2000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заданиИ</a:t>
            </a: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3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166948" y="1976846"/>
            <a:ext cx="8969829" cy="2664823"/>
          </a:xfrm>
        </p:spPr>
        <p:txBody>
          <a:bodyPr/>
          <a:lstStyle/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Неверно </a:t>
            </a: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выбран процесс в 1:С Документооборот;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Заявка </a:t>
            </a: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оформлена не по форме утвержденной Регламентом планирования и организации закупок 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Подгружены </a:t>
            </a: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некорректные </a:t>
            </a:r>
            <a:r>
              <a:rPr lang="ru-RU" sz="1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файлы, не подгружены актуальные варианты;</a:t>
            </a:r>
            <a:endParaRPr lang="ru-RU" sz="1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свойствах не отмечена доп. информация (Приоритет2030; Заявка НОЦ; На обучение; Приобретение ПО и т.д.);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Отсутствует </a:t>
            </a:r>
            <a:r>
              <a:rPr lang="ru-RU" sz="1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сумма в карточке заявки.</a:t>
            </a:r>
          </a:p>
          <a:p>
            <a:pPr indent="450000" algn="just">
              <a:lnSpc>
                <a:spcPct val="100000"/>
              </a:lnSpc>
              <a:spcBef>
                <a:spcPts val="0"/>
              </a:spcBef>
            </a:pP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семинар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ru-RU" smtClean="0"/>
              <a:pPr rtl="0"/>
              <a:t>34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23108" y="478537"/>
            <a:ext cx="9739086" cy="6520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i="0" kern="1200" cap="all" spc="600" baseline="0">
                <a:solidFill>
                  <a:schemeClr val="tx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000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sz="20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организационные ошибки:</a:t>
            </a:r>
          </a:p>
        </p:txBody>
      </p:sp>
    </p:spTree>
    <p:extLst>
      <p:ext uri="{BB962C8B-B14F-4D97-AF65-F5344CB8AC3E}">
        <p14:creationId xmlns:p14="http://schemas.microsoft.com/office/powerpoint/2010/main" val="241433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D3B7B0AB-7E6D-621B-43E7-5825A644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58" y="1001049"/>
            <a:ext cx="6200503" cy="411845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lnSpc>
                <a:spcPct val="100000"/>
              </a:lnSpc>
            </a:pPr>
            <a:r>
              <a:rPr lang="ru-RU" sz="3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</a:t>
            </a:r>
            <a:r>
              <a:rPr lang="ru-RU" sz="3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оптимизации маршрутов согласований и регламента закупочной деятельности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Текст 84">
            <a:extLst>
              <a:ext uri="{FF2B5EF4-FFF2-40B4-BE49-F238E27FC236}">
                <a16:creationId xmlns:a16="http://schemas.microsoft.com/office/drawing/2014/main" xmlns="" id="{D396BF65-AA7F-3F0F-FE49-EA87C2828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EB4325A5-D39C-C1D3-2E04-F741DCBB2B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закупки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E6C7ECE-6B8F-A6C6-C92D-4C1BB62455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35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739107" y="4453125"/>
            <a:ext cx="2121408" cy="2121408"/>
          </a:xfrm>
        </p:spPr>
        <p:txBody>
          <a:bodyPr/>
          <a:lstStyle/>
          <a:p>
            <a:r>
              <a:rPr lang="en-US" dirty="0" smtClean="0"/>
              <a:t>\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35846" y="5228131"/>
            <a:ext cx="38472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hlinkClick r:id="rId3"/>
              </a:rPr>
              <a:t>https://forms.yandex.ru/cloud/6aa7f682d04688d5e0252be9/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005" y="1001049"/>
            <a:ext cx="4288971" cy="428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0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66A12F8-DD2F-AE73-677F-D5310D6D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297" y="1822436"/>
            <a:ext cx="4974984" cy="1594507"/>
          </a:xfrm>
        </p:spPr>
        <p:txBody>
          <a:bodyPr rtlCol="0"/>
          <a:lstStyle>
            <a:defPPr>
              <a:defRPr lang="ru-RU"/>
            </a:defPPr>
          </a:lstStyle>
          <a:p>
            <a:pPr algn="ctr" rtl="0"/>
            <a:r>
              <a:rPr lang="ru-RU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791AF693-3675-52A5-9E8E-C071048A1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164" y="4130623"/>
            <a:ext cx="3732259" cy="1556074"/>
          </a:xfrm>
        </p:spPr>
        <p:txBody>
          <a:bodyPr rtlCol="0"/>
          <a:lstStyle>
            <a:defPPr>
              <a:defRPr lang="ru-RU"/>
            </a:defPPr>
          </a:lstStyle>
          <a:p>
            <a:pPr algn="just" rtl="0">
              <a:lnSpc>
                <a:spcPct val="100000"/>
              </a:lnSpc>
              <a:spcBef>
                <a:spcPts val="0"/>
              </a:spcBef>
            </a:pPr>
            <a:r>
              <a:rPr lang="ru-RU" spc="3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Управление планирования и организации закупок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0B35086-0CC9-27F6-6E0B-D4F2AD6181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 smtClean="0"/>
              <a:t>закупки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C8A5661-D5F1-FE42-FC42-CC2D27E7AA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A01C0A-2BB6-49E7-91A3-DCB9F9F59583}" type="slidenum">
              <a:rPr lang="ru-RU" smtClean="0"/>
              <a:pPr rtl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78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9">
      <a:dk1>
        <a:srgbClr val="36393B"/>
      </a:dk1>
      <a:lt1>
        <a:srgbClr val="FFFFFF"/>
      </a:lt1>
      <a:dk2>
        <a:srgbClr val="3AEFCC"/>
      </a:dk2>
      <a:lt2>
        <a:srgbClr val="E7E4E6"/>
      </a:lt2>
      <a:accent1>
        <a:srgbClr val="4A5EE6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E62F0"/>
      </a:hlink>
      <a:folHlink>
        <a:srgbClr val="FC4C00"/>
      </a:folHlink>
    </a:clrScheme>
    <a:fontScheme name="Custom 9">
      <a:majorFont>
        <a:latin typeface="Arial Black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0</TotalTime>
  <Words>2436</Words>
  <Application>Microsoft Office PowerPoint</Application>
  <PresentationFormat>Широкоэкранный</PresentationFormat>
  <Paragraphs>311</Paragraphs>
  <Slides>36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7" baseType="lpstr">
      <vt:lpstr>Arial</vt:lpstr>
      <vt:lpstr>Arial Black</vt:lpstr>
      <vt:lpstr>Avenir Next LT Pro</vt:lpstr>
      <vt:lpstr>Calibri</vt:lpstr>
      <vt:lpstr>Courier New</vt:lpstr>
      <vt:lpstr>Roboto Black</vt:lpstr>
      <vt:lpstr>Segoe UI Black</vt:lpstr>
      <vt:lpstr>Tahoma</vt:lpstr>
      <vt:lpstr>Times New Roman</vt:lpstr>
      <vt:lpstr>Wingdings</vt:lpstr>
      <vt:lpstr>Тема Office</vt:lpstr>
      <vt:lpstr>о порядке подготовки и направления на согласование заявок на закупку товаров (работ, услуг)  всистеме1С:Документооборот, для ответственных лиц структурных подразделений СКФУ, в отношении которых проводится закупка   </vt:lpstr>
      <vt:lpstr>ПОВЕСТКА: </vt:lpstr>
      <vt:lpstr>Презентация PowerPoint</vt:lpstr>
      <vt:lpstr>РЕГЛАМЕНТ ПЛАНИРОВАНИЯ И ОРГАНИЗАЦИИ ЗАКУПОК ТОВАРОВ, РАБОТ, УСЛУГ ФГАОУ ВО «СЕВЕРО-КАВКАЗСКИЙ ФЕДЕРАЛЬНЫЙ УНИВЕРСИТЕТ», утвержден приказом  от 07.10.2025 № 2203-О  Приказами от 19.03.2026 № 546-О, от 01.09.2026  № 2014-О внесены изменения, в части контроля за исполнением, а также в соответствии с  замечаниям и Минобрнауки России, в части регистрации и передачи оригиналов договоров</vt:lpstr>
      <vt:lpstr>Презентация PowerPoint</vt:lpstr>
      <vt:lpstr>Презентация PowerPoint</vt:lpstr>
      <vt:lpstr>Формы заявок размещены на официальном сайте скфу https://ncfu.ru/university/zakupki/       </vt:lpstr>
      <vt:lpstr>Формы заявки НА ПРИОБРЕТЕНИЕ ТОВАРОВ, РАБОТ, УСЛУГ</vt:lpstr>
      <vt:lpstr>Форма технического задания НА ВЫПОЛНЕНИЕ РАБОТ</vt:lpstr>
      <vt:lpstr>Форма технического задания НА ПОСТАВКУ ТОВАРОВ</vt:lpstr>
      <vt:lpstr>Форма технического задания НА ОКАЗАНИЕ УСЛУГ</vt:lpstr>
      <vt:lpstr>ЗАПРОС КОММЕРЧЕСКИХ ПРЕДЛОЖЕНИЙ</vt:lpstr>
      <vt:lpstr>СЕРВИС «ЗАПРОС КП» НА САЙТЕ СКФУ https://ncfu.ru/university/zakupki/servis-zapros-kp/ </vt:lpstr>
      <vt:lpstr>Презентация PowerPoint</vt:lpstr>
      <vt:lpstr>Процесс согласования заявок НА ЗАКУПКИ В 1С:ДОКУМЕНТООБОРОТ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ПРЕДОСТАВЛЕНИЕ НАЦИОНАЛЬНОГО РЕЖИМА ПРИ ОСУЩЕСТВЛЕНИИ ЗАКУПОК</vt:lpstr>
      <vt:lpstr>ПРЕДОСТАВЛЕНИЕ НАЦИОНАЛЬНОГО РЕЖИМА ПРИ ОСУЩЕСТВЛЕНИИ ЗАКУПОК</vt:lpstr>
      <vt:lpstr>Презентация PowerPoint</vt:lpstr>
      <vt:lpstr>Инструкция по запуску процесса  «Заявка на бронирование» в системе  1С: Документооборот</vt:lpstr>
      <vt:lpstr>Инструкция по запуску процесса «Заявка на бронирование» в системе  1С: Документооборот</vt:lpstr>
      <vt:lpstr>Презентация PowerPoint</vt:lpstr>
      <vt:lpstr>Презентация PowerPoint</vt:lpstr>
      <vt:lpstr>Презентация PowerPoint</vt:lpstr>
      <vt:lpstr>Ошибки в описании предмета закупки (товара, работы или услуги):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Опросник  по оптимизации маршрутов согласований и регламента закупочной деятельности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2022-06-22T01:10:31Z</dcterms:created>
  <dcterms:modified xsi:type="dcterms:W3CDTF">2026-09-16T06:14:45Z</dcterms:modified>
</cp:coreProperties>
</file>