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1" r:id="rId1"/>
    <p:sldMasterId id="2147483673" r:id="rId2"/>
    <p:sldMasterId id="2147483686" r:id="rId3"/>
    <p:sldMasterId id="2147483711" r:id="rId4"/>
  </p:sldMasterIdLst>
  <p:notesMasterIdLst>
    <p:notesMasterId r:id="rId42"/>
  </p:notesMasterIdLst>
  <p:sldIdLst>
    <p:sldId id="671" r:id="rId5"/>
    <p:sldId id="661" r:id="rId6"/>
    <p:sldId id="306" r:id="rId7"/>
    <p:sldId id="646" r:id="rId8"/>
    <p:sldId id="656" r:id="rId9"/>
    <p:sldId id="657" r:id="rId10"/>
    <p:sldId id="658" r:id="rId11"/>
    <p:sldId id="655" r:id="rId12"/>
    <p:sldId id="647" r:id="rId13"/>
    <p:sldId id="652" r:id="rId14"/>
    <p:sldId id="649" r:id="rId15"/>
    <p:sldId id="650" r:id="rId16"/>
    <p:sldId id="659" r:id="rId17"/>
    <p:sldId id="666" r:id="rId18"/>
    <p:sldId id="667" r:id="rId19"/>
    <p:sldId id="662" r:id="rId20"/>
    <p:sldId id="663" r:id="rId21"/>
    <p:sldId id="286" r:id="rId22"/>
    <p:sldId id="262" r:id="rId23"/>
    <p:sldId id="669" r:id="rId24"/>
    <p:sldId id="668" r:id="rId25"/>
    <p:sldId id="258" r:id="rId26"/>
    <p:sldId id="263" r:id="rId27"/>
    <p:sldId id="264" r:id="rId28"/>
    <p:sldId id="266" r:id="rId29"/>
    <p:sldId id="274" r:id="rId30"/>
    <p:sldId id="277" r:id="rId31"/>
    <p:sldId id="278" r:id="rId32"/>
    <p:sldId id="279" r:id="rId33"/>
    <p:sldId id="280" r:id="rId34"/>
    <p:sldId id="281" r:id="rId35"/>
    <p:sldId id="282" r:id="rId36"/>
    <p:sldId id="283" r:id="rId37"/>
    <p:sldId id="284" r:id="rId38"/>
    <p:sldId id="285" r:id="rId39"/>
    <p:sldId id="304" r:id="rId40"/>
    <p:sldId id="670" r:id="rId41"/>
  </p:sldIdLst>
  <p:sldSz cx="9144000" cy="6858000" type="screen4x3"/>
  <p:notesSz cx="6797675" cy="9872663"/>
  <p:custShowLst>
    <p:custShow name="חיפה-פגישה עם טלי שטיינברג" id="0">
      <p:sldLst/>
    </p:custShow>
    <p:custShow name="חיפה-פגישה עם רחל מתוקי 20.9.10" id="1">
      <p:sldLst/>
    </p:custShow>
  </p:custShowLst>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467A"/>
    <a:srgbClr val="BCAECE"/>
    <a:srgbClr val="D1D1D1"/>
    <a:srgbClr val="8EB4E3"/>
    <a:srgbClr val="D99694"/>
    <a:srgbClr val="8064A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89" autoAdjust="0"/>
    <p:restoredTop sz="94727" autoAdjust="0"/>
  </p:normalViewPr>
  <p:slideViewPr>
    <p:cSldViewPr>
      <p:cViewPr varScale="1">
        <p:scale>
          <a:sx n="82" d="100"/>
          <a:sy n="82" d="100"/>
        </p:scale>
        <p:origin x="1411" y="72"/>
      </p:cViewPr>
      <p:guideLst>
        <p:guide orient="horz" pos="2160"/>
        <p:guide pos="2880"/>
      </p:guideLst>
    </p:cSldViewPr>
  </p:slideViewPr>
  <p:outlineViewPr>
    <p:cViewPr>
      <p:scale>
        <a:sx n="33" d="100"/>
        <a:sy n="33" d="100"/>
      </p:scale>
      <p:origin x="0" y="1224"/>
    </p:cViewPr>
  </p:outlineViewPr>
  <p:notesTextViewPr>
    <p:cViewPr>
      <p:scale>
        <a:sx n="100" d="100"/>
        <a:sy n="100" d="100"/>
      </p:scale>
      <p:origin x="0" y="0"/>
    </p:cViewPr>
  </p:notesTextViewPr>
  <p:sorterViewPr>
    <p:cViewPr>
      <p:scale>
        <a:sx n="100" d="100"/>
        <a:sy n="100" d="100"/>
      </p:scale>
      <p:origin x="0" y="65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7" y="0"/>
            <a:ext cx="2945659" cy="493633"/>
          </a:xfrm>
          <a:prstGeom prst="rect">
            <a:avLst/>
          </a:prstGeom>
        </p:spPr>
        <p:txBody>
          <a:bodyPr vert="horz" lIns="91440" tIns="45720" rIns="91440" bIns="45720" rtlCol="1"/>
          <a:lstStyle>
            <a:lvl1pPr algn="r">
              <a:defRPr sz="1200">
                <a:latin typeface="Arial" pitchFamily="34" charset="0"/>
                <a:cs typeface="Arial" pitchFamily="34" charset="0"/>
              </a:defRPr>
            </a:lvl1pPr>
          </a:lstStyle>
          <a:p>
            <a:pPr>
              <a:defRPr/>
            </a:pPr>
            <a:endParaRPr lang="he-IL"/>
          </a:p>
        </p:txBody>
      </p:sp>
      <p:sp>
        <p:nvSpPr>
          <p:cNvPr id="3" name="מציין מיקום של תאריך 2"/>
          <p:cNvSpPr>
            <a:spLocks noGrp="1"/>
          </p:cNvSpPr>
          <p:nvPr>
            <p:ph type="dt" idx="1"/>
          </p:nvPr>
        </p:nvSpPr>
        <p:spPr>
          <a:xfrm>
            <a:off x="1575" y="0"/>
            <a:ext cx="2945659" cy="493633"/>
          </a:xfrm>
          <a:prstGeom prst="rect">
            <a:avLst/>
          </a:prstGeom>
        </p:spPr>
        <p:txBody>
          <a:bodyPr vert="horz" lIns="91440" tIns="45720" rIns="91440" bIns="45720" rtlCol="1"/>
          <a:lstStyle>
            <a:lvl1pPr algn="l">
              <a:defRPr sz="1200" smtClean="0">
                <a:latin typeface="Arial" pitchFamily="34" charset="0"/>
                <a:cs typeface="Arial" pitchFamily="34" charset="0"/>
              </a:defRPr>
            </a:lvl1pPr>
          </a:lstStyle>
          <a:p>
            <a:pPr>
              <a:defRPr/>
            </a:pPr>
            <a:fld id="{F708185F-3A31-48C2-87AA-0ACA28F3A8D8}" type="datetimeFigureOut">
              <a:rPr lang="he-IL"/>
              <a:pPr>
                <a:defRPr/>
              </a:pPr>
              <a:t>כ"ה/ניסן/תשפ"ב</a:t>
            </a:fld>
            <a:endParaRPr lang="he-IL"/>
          </a:p>
        </p:txBody>
      </p:sp>
      <p:sp>
        <p:nvSpPr>
          <p:cNvPr id="4" name="מציין מיקום של תמונת שקופית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p:cNvSpPr>
            <a:spLocks noGrp="1"/>
          </p:cNvSpPr>
          <p:nvPr>
            <p:ph type="body" sz="quarter" idx="3"/>
          </p:nvPr>
        </p:nvSpPr>
        <p:spPr>
          <a:xfrm>
            <a:off x="679768" y="4689515"/>
            <a:ext cx="5438140" cy="4442698"/>
          </a:xfrm>
          <a:prstGeom prst="rect">
            <a:avLst/>
          </a:prstGeom>
        </p:spPr>
        <p:txBody>
          <a:bodyPr vert="horz" lIns="91440" tIns="45720" rIns="91440" bIns="45720" rtlCol="1">
            <a:normAutofit/>
          </a:bodyPr>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6" name="מציין מיקום של כותרת תחתונה 5"/>
          <p:cNvSpPr>
            <a:spLocks noGrp="1"/>
          </p:cNvSpPr>
          <p:nvPr>
            <p:ph type="ftr" sz="quarter" idx="4"/>
          </p:nvPr>
        </p:nvSpPr>
        <p:spPr>
          <a:xfrm>
            <a:off x="3852017" y="9377317"/>
            <a:ext cx="2945659" cy="493633"/>
          </a:xfrm>
          <a:prstGeom prst="rect">
            <a:avLst/>
          </a:prstGeom>
        </p:spPr>
        <p:txBody>
          <a:bodyPr vert="horz" lIns="91440" tIns="45720" rIns="91440" bIns="45720" rtlCol="1" anchor="b"/>
          <a:lstStyle>
            <a:lvl1pPr algn="r">
              <a:defRPr sz="1200">
                <a:latin typeface="Arial" pitchFamily="34" charset="0"/>
                <a:cs typeface="Arial" pitchFamily="34" charset="0"/>
              </a:defRPr>
            </a:lvl1pPr>
          </a:lstStyle>
          <a:p>
            <a:pPr>
              <a:defRPr/>
            </a:pPr>
            <a:endParaRPr lang="he-IL"/>
          </a:p>
        </p:txBody>
      </p:sp>
      <p:sp>
        <p:nvSpPr>
          <p:cNvPr id="7" name="מציין מיקום של מספר שקופית 6"/>
          <p:cNvSpPr>
            <a:spLocks noGrp="1"/>
          </p:cNvSpPr>
          <p:nvPr>
            <p:ph type="sldNum" sz="quarter" idx="5"/>
          </p:nvPr>
        </p:nvSpPr>
        <p:spPr>
          <a:xfrm>
            <a:off x="1575" y="9377317"/>
            <a:ext cx="2945659" cy="493633"/>
          </a:xfrm>
          <a:prstGeom prst="rect">
            <a:avLst/>
          </a:prstGeom>
        </p:spPr>
        <p:txBody>
          <a:bodyPr vert="horz" lIns="91440" tIns="45720" rIns="91440" bIns="45720" rtlCol="1" anchor="b"/>
          <a:lstStyle>
            <a:lvl1pPr algn="l">
              <a:defRPr sz="1200" smtClean="0">
                <a:latin typeface="Arial" pitchFamily="34" charset="0"/>
                <a:cs typeface="Arial" pitchFamily="34" charset="0"/>
              </a:defRPr>
            </a:lvl1pPr>
          </a:lstStyle>
          <a:p>
            <a:pPr>
              <a:defRPr/>
            </a:pPr>
            <a:fld id="{130F072D-5812-44A9-B7A5-C8B95E0EF620}" type="slidenum">
              <a:rPr lang="he-IL"/>
              <a:pPr>
                <a:defRPr/>
              </a:pPr>
              <a:t>‹#›</a:t>
            </a:fld>
            <a:endParaRPr lang="he-IL"/>
          </a:p>
        </p:txBody>
      </p:sp>
    </p:spTree>
    <p:extLst>
      <p:ext uri="{BB962C8B-B14F-4D97-AF65-F5344CB8AC3E}">
        <p14:creationId xmlns:p14="http://schemas.microsoft.com/office/powerpoint/2010/main" val="3765806175"/>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30F072D-5812-44A9-B7A5-C8B95E0EF620}" type="slidenum">
              <a:rPr lang="he-IL" smtClean="0"/>
              <a:pPr>
                <a:defRPr/>
              </a:pPr>
              <a:t>1</a:t>
            </a:fld>
            <a:endParaRPr lang="he-IL"/>
          </a:p>
        </p:txBody>
      </p:sp>
    </p:spTree>
    <p:extLst>
      <p:ext uri="{BB962C8B-B14F-4D97-AF65-F5344CB8AC3E}">
        <p14:creationId xmlns:p14="http://schemas.microsoft.com/office/powerpoint/2010/main" val="267330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FDA12-CC1F-4CA7-B1FA-9696831A6CF5}" type="slidenum">
              <a:rPr lang="he-IL" smtClean="0"/>
              <a:pPr/>
              <a:t>3</a:t>
            </a:fld>
            <a:endParaRPr lang="he-IL"/>
          </a:p>
        </p:txBody>
      </p:sp>
    </p:spTree>
    <p:extLst>
      <p:ext uri="{BB962C8B-B14F-4D97-AF65-F5344CB8AC3E}">
        <p14:creationId xmlns:p14="http://schemas.microsoft.com/office/powerpoint/2010/main" val="2311808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9160B0E3-BA59-472D-90BC-B6AB61A4EFDA}"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B72BEDB-8B18-41B5-AE28-577EBB963A42}"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5D68D0C8-E273-47AF-B675-C4E496034772}" type="slidenum">
              <a:rPr lang="he-IL"/>
              <a:pPr>
                <a:defRPr/>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p:cNvSpPr>
            <a:spLocks noGrp="1"/>
          </p:cNvSpPr>
          <p:nvPr>
            <p:ph type="dt" sz="half" idx="10"/>
          </p:nvPr>
        </p:nvSpPr>
        <p:spPr/>
        <p:txBody>
          <a:bodyPr/>
          <a:lstStyle>
            <a:lvl1pPr>
              <a:defRPr/>
            </a:lvl1pPr>
          </a:lstStyle>
          <a:p>
            <a:pPr>
              <a:defRPr/>
            </a:pPr>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B750B705-7C88-4B02-B6CB-5C0505EDF8F4}" type="slidenum">
              <a:rPr lang="he-IL"/>
              <a:pPr>
                <a:defRPr/>
              </a:pPr>
              <a:t>‹#›</a:t>
            </a:fld>
            <a:endParaRPr lang="he-I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2321B8F3-209E-48FB-AB9C-D1DF9E6674A6}" type="slidenum">
              <a:rPr lang="he-IL"/>
              <a:pPr>
                <a:defRPr/>
              </a:pPr>
              <a:t>‹#›</a:t>
            </a:fld>
            <a:endParaRPr lang="he-I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FACC360B-47CF-4D56-A33E-DC0F55FB4441}" type="slidenum">
              <a:rPr lang="he-IL"/>
              <a:pPr>
                <a:defRPr/>
              </a:pPr>
              <a:t>‹#›</a:t>
            </a:fld>
            <a:endParaRPr lang="he-I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F5BE92A2-614A-4686-8F85-375BAEEF8E2B}" type="slidenum">
              <a:rPr lang="he-IL"/>
              <a:pPr>
                <a:defRPr/>
              </a:pPr>
              <a:t>‹#›</a:t>
            </a:fld>
            <a:endParaRPr lang="he-I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p:cNvSpPr>
            <a:spLocks noGrp="1"/>
          </p:cNvSpPr>
          <p:nvPr>
            <p:ph type="dt" sz="half" idx="10"/>
          </p:nvPr>
        </p:nvSpPr>
        <p:spPr/>
        <p:txBody>
          <a:bodyPr/>
          <a:lstStyle>
            <a:lvl1pPr>
              <a:defRPr/>
            </a:lvl1pPr>
          </a:lstStyle>
          <a:p>
            <a:pPr>
              <a:defRPr/>
            </a:pPr>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E79E9166-0F21-4272-83C1-EE50521C2FFF}" type="slidenum">
              <a:rPr lang="he-IL"/>
              <a:pPr>
                <a:defRPr/>
              </a:pPr>
              <a:t>‹#›</a:t>
            </a:fld>
            <a:endParaRPr lang="he-I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582594"/>
          </a:xfrm>
        </p:spPr>
        <p:txBody>
          <a:bodyPr/>
          <a:lstStyle>
            <a:lvl1pPr>
              <a:defRPr/>
            </a:lvl1p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571472" y="2214554"/>
            <a:ext cx="2214578" cy="500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4" name="מציין מיקום תוכן 3"/>
          <p:cNvSpPr>
            <a:spLocks noGrp="1"/>
          </p:cNvSpPr>
          <p:nvPr>
            <p:ph sz="half" idx="2"/>
          </p:nvPr>
        </p:nvSpPr>
        <p:spPr>
          <a:xfrm>
            <a:off x="3357554" y="3760365"/>
            <a:ext cx="5357850" cy="2365797"/>
          </a:xfrm>
        </p:spPr>
        <p:txBody>
          <a:bodyPr/>
          <a:lstStyle>
            <a:lvl1pPr>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he-IL" dirty="0"/>
          </a:p>
        </p:txBody>
      </p:sp>
      <p:sp>
        <p:nvSpPr>
          <p:cNvPr id="5" name="מציין מיקום טקסט 4"/>
          <p:cNvSpPr>
            <a:spLocks noGrp="1"/>
          </p:cNvSpPr>
          <p:nvPr>
            <p:ph type="body" sz="quarter" idx="3"/>
          </p:nvPr>
        </p:nvSpPr>
        <p:spPr>
          <a:xfrm>
            <a:off x="642910" y="4929198"/>
            <a:ext cx="2143140" cy="4286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he-IL" dirty="0"/>
          </a:p>
        </p:txBody>
      </p:sp>
      <p:sp>
        <p:nvSpPr>
          <p:cNvPr id="6" name="מציין מיקום תוכן 5"/>
          <p:cNvSpPr>
            <a:spLocks noGrp="1"/>
          </p:cNvSpPr>
          <p:nvPr>
            <p:ph sz="quarter" idx="4"/>
          </p:nvPr>
        </p:nvSpPr>
        <p:spPr>
          <a:xfrm>
            <a:off x="3375299" y="1357298"/>
            <a:ext cx="5311501" cy="2111381"/>
          </a:xfrm>
        </p:spPr>
        <p:txBody>
          <a:bodyPr/>
          <a:lstStyle>
            <a:lvl1pPr>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he-IL" dirty="0"/>
          </a:p>
        </p:txBody>
      </p:sp>
      <p:sp>
        <p:nvSpPr>
          <p:cNvPr id="7" name="מציין מיקום של תאריך 3"/>
          <p:cNvSpPr>
            <a:spLocks noGrp="1"/>
          </p:cNvSpPr>
          <p:nvPr>
            <p:ph type="dt" sz="half" idx="10"/>
          </p:nvPr>
        </p:nvSpPr>
        <p:spPr/>
        <p:txBody>
          <a:bodyPr/>
          <a:lstStyle>
            <a:lvl1pPr>
              <a:defRPr/>
            </a:lvl1pPr>
          </a:lstStyle>
          <a:p>
            <a:pPr>
              <a:defRPr/>
            </a:pPr>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C683CEEC-7021-4F3F-B49F-7AE0EAF9CFD0}" type="slidenum">
              <a:rPr lang="he-IL"/>
              <a:pPr>
                <a:defRPr/>
              </a:pPr>
              <a:t>‹#›</a:t>
            </a:fld>
            <a:endParaRPr lang="he-I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p:cNvSpPr>
            <a:spLocks noGrp="1"/>
          </p:cNvSpPr>
          <p:nvPr>
            <p:ph type="dt" sz="half" idx="10"/>
          </p:nvPr>
        </p:nvSpPr>
        <p:spPr/>
        <p:txBody>
          <a:bodyPr/>
          <a:lstStyle>
            <a:lvl1pPr>
              <a:defRPr/>
            </a:lvl1pPr>
          </a:lstStyle>
          <a:p>
            <a:pPr>
              <a:defRPr/>
            </a:pPr>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9ED59E6F-9D28-4D53-9EFD-7AB07740C512}" type="slidenum">
              <a:rPr lang="he-IL"/>
              <a:pPr>
                <a:defRPr/>
              </a:pPr>
              <a:t>‹#›</a:t>
            </a:fld>
            <a:endParaRPr lang="he-I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836B30AA-C0A3-4130-B623-4E4F30C73E01}"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sz="3600">
                <a:cs typeface="+mn-cs"/>
              </a:defRPr>
            </a:lvl1pPr>
          </a:lstStyle>
          <a:p>
            <a:r>
              <a:rPr lang="he-IL" dirty="0"/>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06988920-74C7-4146-9521-F64F2A7EDF7A}" type="slidenum">
              <a:rPr lang="he-IL"/>
              <a:pPr>
                <a:defRPr/>
              </a:pPr>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EDC14253-764B-4C96-950D-EDB455183F1F}" type="slidenum">
              <a:rPr lang="he-IL"/>
              <a:pPr>
                <a:defRPr/>
              </a:pPr>
              <a:t>‹#›</a:t>
            </a:fld>
            <a:endParaRPr lang="he-I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AEEA5A3F-E9E4-4989-B9AD-14A2DF786FAA}" type="slidenum">
              <a:rPr lang="he-IL"/>
              <a:pPr>
                <a:defRPr/>
              </a:pPr>
              <a:t>‹#›</a:t>
            </a:fld>
            <a:endParaRPr lang="he-I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DE591CDE-506C-445B-A223-B9A0BA7F492E}" type="slidenum">
              <a:rPr lang="he-IL"/>
              <a:pPr>
                <a:defRPr/>
              </a:pPr>
              <a:t>‹#›</a:t>
            </a:fld>
            <a:endParaRPr lang="he-I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B42B4F21-CEC0-45D8-9834-6283D0722225}" type="slidenum">
              <a:rPr lang="he-IL"/>
              <a:pPr>
                <a:defRPr/>
              </a:pPr>
              <a:t>‹#›</a:t>
            </a:fld>
            <a:endParaRPr lang="he-I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p:cNvSpPr>
            <a:spLocks noGrp="1"/>
          </p:cNvSpPr>
          <p:nvPr>
            <p:ph type="dt" sz="half" idx="10"/>
          </p:nvPr>
        </p:nvSpPr>
        <p:spPr/>
        <p:txBody>
          <a:bodyPr/>
          <a:lstStyle>
            <a:lvl1pPr>
              <a:defRPr/>
            </a:lvl1pPr>
          </a:lstStyle>
          <a:p>
            <a:pPr>
              <a:defRPr/>
            </a:pPr>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7CF0F5D1-22AA-43F7-A2FB-90774BD4B4E3}" type="slidenum">
              <a:rPr lang="he-IL"/>
              <a:pPr>
                <a:defRPr/>
              </a:pPr>
              <a:t>‹#›</a:t>
            </a:fld>
            <a:endParaRPr lang="he-I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B458854-D4DB-4529-AABE-B90B48F815C5}" type="slidenum">
              <a:rPr lang="he-IL"/>
              <a:pPr>
                <a:defRPr/>
              </a:pPr>
              <a:t>‹#›</a:t>
            </a:fld>
            <a:endParaRPr lang="he-I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19CC947E-5F13-4640-B714-525FDF8F7DF1}" type="slidenum">
              <a:rPr lang="he-IL"/>
              <a:pPr>
                <a:defRPr/>
              </a:pPr>
              <a:t>‹#›</a:t>
            </a:fld>
            <a:endParaRPr lang="he-I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5F23C1CC-5CC2-4AD0-865F-13D9D02C237F}" type="slidenum">
              <a:rPr lang="he-IL"/>
              <a:pPr>
                <a:defRPr/>
              </a:pPr>
              <a:t>‹#›</a:t>
            </a:fld>
            <a:endParaRPr lang="he-I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p:cNvSpPr>
            <a:spLocks noGrp="1"/>
          </p:cNvSpPr>
          <p:nvPr>
            <p:ph type="dt" sz="half" idx="10"/>
          </p:nvPr>
        </p:nvSpPr>
        <p:spPr/>
        <p:txBody>
          <a:bodyPr/>
          <a:lstStyle>
            <a:lvl1pPr>
              <a:defRPr/>
            </a:lvl1pPr>
          </a:lstStyle>
          <a:p>
            <a:pPr>
              <a:defRPr/>
            </a:pPr>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2F3CC071-B786-4611-94C6-D82E0EA44E73}" type="slidenum">
              <a:rPr lang="he-IL"/>
              <a:pPr>
                <a:defRPr/>
              </a:pPr>
              <a:t>‹#›</a:t>
            </a:fld>
            <a:endParaRPr lang="he-I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nvPr>
        </p:nvSpPr>
        <p:spPr/>
        <p:txBody>
          <a:bodyPr/>
          <a:lstStyle>
            <a:lvl1pPr>
              <a:defRPr/>
            </a:lvl1pPr>
          </a:lstStyle>
          <a:p>
            <a:pPr>
              <a:defRPr/>
            </a:pPr>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5089376D-31AC-46D3-9BD9-C2034510A9CD}"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9163C5C1-58EF-4BDB-AC1A-AD4C0562CFB6}" type="slidenum">
              <a:rPr lang="he-IL"/>
              <a:pPr>
                <a:defRPr/>
              </a:pPr>
              <a:t>‹#›</a:t>
            </a:fld>
            <a:endParaRPr lang="he-I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p:cNvSpPr>
            <a:spLocks noGrp="1"/>
          </p:cNvSpPr>
          <p:nvPr>
            <p:ph type="dt" sz="half" idx="10"/>
          </p:nvPr>
        </p:nvSpPr>
        <p:spPr/>
        <p:txBody>
          <a:bodyPr/>
          <a:lstStyle>
            <a:lvl1pPr>
              <a:defRPr/>
            </a:lvl1pPr>
          </a:lstStyle>
          <a:p>
            <a:pPr>
              <a:defRPr/>
            </a:pPr>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E0B76C50-A87E-4766-AE85-A67A82781D81}" type="slidenum">
              <a:rPr lang="he-IL"/>
              <a:pPr>
                <a:defRPr/>
              </a:pPr>
              <a:t>‹#›</a:t>
            </a:fld>
            <a:endParaRPr lang="he-I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C3BF9E18-331B-46C5-9664-1C411BBA039A}" type="slidenum">
              <a:rPr lang="he-IL"/>
              <a:pPr>
                <a:defRPr/>
              </a:pPr>
              <a:t>‹#›</a:t>
            </a:fld>
            <a:endParaRPr lang="he-I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2D5E9B39-F5BB-42B5-9D3F-97FB4AD1BE4C}" type="slidenum">
              <a:rPr lang="he-IL"/>
              <a:pPr>
                <a:defRPr/>
              </a:pPr>
              <a:t>‹#›</a:t>
            </a:fld>
            <a:endParaRPr lang="he-I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1C9D647A-EF57-4786-B906-DCD7A7CF9294}" type="slidenum">
              <a:rPr lang="he-IL"/>
              <a:pPr>
                <a:defRPr/>
              </a:pPr>
              <a:t>‹#›</a:t>
            </a:fld>
            <a:endParaRPr lang="he-I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חיפ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58204" cy="584182"/>
          </a:xfrm>
        </p:spPr>
        <p:txBody>
          <a:bodyPr anchor="b"/>
          <a:lstStyle>
            <a:lvl1pPr algn="ctr">
              <a:defRPr sz="3200" b="1">
                <a:cs typeface="+mn-cs"/>
              </a:defRPr>
            </a:lvl1pPr>
          </a:lstStyle>
          <a:p>
            <a:r>
              <a:rPr lang="he-IL" dirty="0"/>
              <a:t>לחץ כדי לערוך סגנון כותרת של תבנית בסיס</a:t>
            </a:r>
          </a:p>
        </p:txBody>
      </p:sp>
      <p:sp>
        <p:nvSpPr>
          <p:cNvPr id="3" name="מציין מיקום תוכן 2"/>
          <p:cNvSpPr>
            <a:spLocks noGrp="1"/>
          </p:cNvSpPr>
          <p:nvPr>
            <p:ph idx="1"/>
          </p:nvPr>
        </p:nvSpPr>
        <p:spPr>
          <a:xfrm>
            <a:off x="3575050" y="1000108"/>
            <a:ext cx="5111750" cy="51260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טקסט 3"/>
          <p:cNvSpPr>
            <a:spLocks noGrp="1"/>
          </p:cNvSpPr>
          <p:nvPr>
            <p:ph type="body" sz="half" idx="2"/>
          </p:nvPr>
        </p:nvSpPr>
        <p:spPr>
          <a:xfrm>
            <a:off x="457200" y="1007054"/>
            <a:ext cx="3008313" cy="51191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dirty="0"/>
              <a:t>לחץ כדי לערוך סגנונות טקסט של תבנית בסיס</a:t>
            </a:r>
          </a:p>
        </p:txBody>
      </p:sp>
      <p:sp>
        <p:nvSpPr>
          <p:cNvPr id="5" name="מציין מיקום של מספר שקופית 6"/>
          <p:cNvSpPr>
            <a:spLocks noGrp="1"/>
          </p:cNvSpPr>
          <p:nvPr>
            <p:ph type="sldNum" sz="quarter" idx="10"/>
          </p:nvPr>
        </p:nvSpPr>
        <p:spPr/>
        <p:txBody>
          <a:bodyPr/>
          <a:lstStyle>
            <a:lvl1pPr>
              <a:defRPr/>
            </a:lvl1pPr>
          </a:lstStyle>
          <a:p>
            <a:pPr>
              <a:defRPr/>
            </a:pPr>
            <a:fld id="{5A1FA668-D3CC-45CD-B8CE-4230064C95D8}" type="slidenum">
              <a:rPr lang="he-IL"/>
              <a:pPr>
                <a:defRPr/>
              </a:pPr>
              <a:t>‹#›</a:t>
            </a:fld>
            <a:endParaRPr lang="he-I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AD81D18E-7D79-4849-B7F3-9B9216403DA7}" type="slidenum">
              <a:rPr lang="he-IL"/>
              <a:pPr>
                <a:defRPr/>
              </a:pPr>
              <a:t>‹#›</a:t>
            </a:fld>
            <a:endParaRPr lang="he-I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F5C5955-407E-423E-A451-1E1BD5021FD8}" type="slidenum">
              <a:rPr lang="he-IL"/>
              <a:pPr>
                <a:defRPr/>
              </a:pPr>
              <a:t>‹#›</a:t>
            </a:fld>
            <a:endParaRPr lang="he-IL"/>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p:cNvSpPr>
            <a:spLocks noGrp="1"/>
          </p:cNvSpPr>
          <p:nvPr>
            <p:ph type="dt" sz="half" idx="10"/>
          </p:nvPr>
        </p:nvSpPr>
        <p:spPr/>
        <p:txBody>
          <a:bodyPr/>
          <a:lstStyle>
            <a:lvl1pPr>
              <a:defRPr/>
            </a:lvl1pPr>
          </a:lstStyle>
          <a:p>
            <a:pPr>
              <a:defRPr/>
            </a:pPr>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D865361E-D1A7-49B9-BD68-FFB08C93A598}" type="slidenum">
              <a:rPr lang="he-IL"/>
              <a:pPr>
                <a:defRPr/>
              </a:pPr>
              <a:t>‹#›</a:t>
            </a:fld>
            <a:endParaRPr lang="he-I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מלבן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מלבן מעוגל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מלבן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מלבן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מלבן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כותרת משנה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e-IL"/>
              <a:t>לחץ כדי לערוך סגנון כותרת משנה של תבנית בסיס</a:t>
            </a:r>
            <a:endParaRPr lang="en-US"/>
          </a:p>
        </p:txBody>
      </p:sp>
      <p:sp>
        <p:nvSpPr>
          <p:cNvPr id="8" name="כותרת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he-IL"/>
              <a:t>לחץ כדי לערוך סגנון כותרת של תבנית בסיס</a:t>
            </a:r>
            <a:endParaRPr lang="en-US"/>
          </a:p>
        </p:txBody>
      </p:sp>
      <p:sp>
        <p:nvSpPr>
          <p:cNvPr id="11" name="מציין מיקום של תאריך 27"/>
          <p:cNvSpPr>
            <a:spLocks noGrp="1"/>
          </p:cNvSpPr>
          <p:nvPr>
            <p:ph type="dt" sz="half" idx="10"/>
          </p:nvPr>
        </p:nvSpPr>
        <p:spPr/>
        <p:txBody>
          <a:bodyPr/>
          <a:lstStyle>
            <a:lvl1pPr>
              <a:defRPr/>
            </a:lvl1pPr>
          </a:lstStyle>
          <a:p>
            <a:pPr>
              <a:defRPr/>
            </a:pPr>
            <a:endParaRPr lang="he-IL"/>
          </a:p>
        </p:txBody>
      </p:sp>
      <p:sp>
        <p:nvSpPr>
          <p:cNvPr id="12" name="מציין מיקום של כותרת תחתונה 16"/>
          <p:cNvSpPr>
            <a:spLocks noGrp="1"/>
          </p:cNvSpPr>
          <p:nvPr>
            <p:ph type="ftr" sz="quarter" idx="11"/>
          </p:nvPr>
        </p:nvSpPr>
        <p:spPr/>
        <p:txBody>
          <a:bodyPr/>
          <a:lstStyle>
            <a:lvl1pPr>
              <a:defRPr/>
            </a:lvl1pPr>
          </a:lstStyle>
          <a:p>
            <a:pPr>
              <a:defRPr/>
            </a:pPr>
            <a:endParaRPr lang="he-IL"/>
          </a:p>
        </p:txBody>
      </p:sp>
      <p:sp>
        <p:nvSpPr>
          <p:cNvPr id="13" name="מציין מיקום של מספר שקופית 28"/>
          <p:cNvSpPr>
            <a:spLocks noGrp="1"/>
          </p:cNvSpPr>
          <p:nvPr>
            <p:ph type="sldNum" sz="quarter" idx="12"/>
          </p:nvPr>
        </p:nvSpPr>
        <p:spPr>
          <a:xfrm>
            <a:off x="146050" y="6210300"/>
            <a:ext cx="457200" cy="457200"/>
          </a:xfrm>
          <a:prstGeom prst="ellipse">
            <a:avLst/>
          </a:prstGeom>
        </p:spPr>
        <p:txBody>
          <a:bodyPr lIns="0" tIns="0" rIns="0" bIns="0">
            <a:noAutofit/>
          </a:bodyPr>
          <a:lstStyle>
            <a:lvl1pPr fontAlgn="auto">
              <a:spcBef>
                <a:spcPts val="0"/>
              </a:spcBef>
              <a:spcAft>
                <a:spcPts val="0"/>
              </a:spcAft>
              <a:defRPr sz="1400">
                <a:solidFill>
                  <a:srgbClr val="FFFFFF"/>
                </a:solidFill>
                <a:latin typeface="+mn-lt"/>
                <a:cs typeface="+mn-cs"/>
              </a:defRPr>
            </a:lvl1pPr>
          </a:lstStyle>
          <a:p>
            <a:pPr>
              <a:defRPr/>
            </a:pPr>
            <a:fld id="{5DE6FC5F-7A0F-4F2C-AC75-C4FD3A1C8428}" type="slidenum">
              <a:rPr lang="he-IL"/>
              <a:pPr>
                <a:defRPr/>
              </a:pPr>
              <a:t>‹#›</a:t>
            </a:fld>
            <a:endParaRPr lang="he-I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32000" y="274638"/>
            <a:ext cx="8280000" cy="778098"/>
          </a:xfrm>
        </p:spPr>
        <p:txBody>
          <a:bodyPr>
            <a:noAutofit/>
          </a:bodyPr>
          <a:lstStyle>
            <a:lvl1pPr algn="ctr">
              <a:defRPr sz="3200" b="1">
                <a:solidFill>
                  <a:schemeClr val="tx1">
                    <a:lumMod val="95000"/>
                    <a:lumOff val="5000"/>
                  </a:schemeClr>
                </a:solidFill>
                <a:effectLst>
                  <a:outerShdw blurRad="38100" dist="38100" dir="2700000" algn="tl">
                    <a:srgbClr val="000000">
                      <a:alpha val="43137"/>
                    </a:srgbClr>
                  </a:outerShdw>
                </a:effectLst>
              </a:defRPr>
            </a:lvl1pPr>
          </a:lstStyle>
          <a:p>
            <a:endParaRPr lang="en-US" dirty="0"/>
          </a:p>
        </p:txBody>
      </p:sp>
      <p:sp>
        <p:nvSpPr>
          <p:cNvPr id="8" name="מציין מיקום תוכן 7"/>
          <p:cNvSpPr>
            <a:spLocks noGrp="1"/>
          </p:cNvSpPr>
          <p:nvPr>
            <p:ph sz="quarter" idx="1"/>
          </p:nvPr>
        </p:nvSpPr>
        <p:spPr>
          <a:xfrm>
            <a:off x="395536" y="1412776"/>
            <a:ext cx="8280000" cy="4680000"/>
          </a:xfrm>
        </p:spPr>
        <p:txBody>
          <a:bodyPr/>
          <a:lstStyle>
            <a:lvl1pPr>
              <a:buClr>
                <a:schemeClr val="bg1">
                  <a:lumMod val="50000"/>
                </a:schemeClr>
              </a:buClr>
              <a:buFont typeface="Wingdings" pitchFamily="2" charset="2"/>
              <a:buChar char="§"/>
              <a:defRPr sz="2400"/>
            </a:lvl1pPr>
            <a:lvl2pPr>
              <a:buClr>
                <a:schemeClr val="bg1">
                  <a:lumMod val="50000"/>
                </a:schemeClr>
              </a:buClr>
              <a:buFont typeface="Wingdings" pitchFamily="2" charset="2"/>
              <a:buChar char="§"/>
              <a:defRPr sz="2200"/>
            </a:lvl2pPr>
            <a:lvl3pPr>
              <a:buClr>
                <a:schemeClr val="bg1">
                  <a:lumMod val="50000"/>
                </a:schemeClr>
              </a:buClr>
              <a:buFont typeface="Wingdings" pitchFamily="2" charset="2"/>
              <a:buChar char="§"/>
              <a:defRPr/>
            </a:lvl3pPr>
            <a:lvl4pPr>
              <a:buClr>
                <a:schemeClr val="bg1">
                  <a:lumMod val="50000"/>
                </a:schemeClr>
              </a:buClr>
              <a:buFont typeface="Wingdings" pitchFamily="2" charset="2"/>
              <a:buChar char="§"/>
              <a:defRPr/>
            </a:lvl4pPr>
            <a:lvl5pPr>
              <a:buClr>
                <a:schemeClr val="bg1">
                  <a:lumMod val="50000"/>
                </a:schemeClr>
              </a:buClr>
              <a:buFont typeface="Wingdings" pitchFamily="2" charset="2"/>
              <a:buChar char="§"/>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p:cNvSpPr>
            <a:spLocks noGrp="1"/>
          </p:cNvSpPr>
          <p:nvPr>
            <p:ph type="dt" sz="half" idx="10"/>
          </p:nvPr>
        </p:nvSpPr>
        <p:spPr/>
        <p:txBody>
          <a:bodyPr/>
          <a:lstStyle>
            <a:lvl1pPr>
              <a:defRPr/>
            </a:lvl1pPr>
          </a:lstStyle>
          <a:p>
            <a:pPr>
              <a:defRPr/>
            </a:pPr>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886A802E-BD03-47E3-9695-D7D006918AF2}" type="slidenum">
              <a:rPr lang="he-IL"/>
              <a:pPr>
                <a:defRPr/>
              </a:pPr>
              <a:t>‹#›</a:t>
            </a:fld>
            <a:endParaRPr lang="he-I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32000" y="274638"/>
            <a:ext cx="8280000" cy="900000"/>
          </a:xfrm>
        </p:spPr>
        <p:txBody>
          <a:bodyPr>
            <a:normAutofit/>
          </a:bodyPr>
          <a:lstStyle>
            <a:lvl1pPr algn="ctr">
              <a:defRPr sz="3600">
                <a:solidFill>
                  <a:schemeClr val="tx1">
                    <a:lumMod val="95000"/>
                    <a:lumOff val="5000"/>
                  </a:schemeClr>
                </a:solidFill>
              </a:defRPr>
            </a:lvl1pPr>
          </a:lstStyle>
          <a:p>
            <a:r>
              <a:rPr lang="he-IL" dirty="0"/>
              <a:t>לחץ כדי לערוך סגנון כותרת של תבנית בסיס</a:t>
            </a:r>
            <a:endParaRPr lang="en-US" dirty="0"/>
          </a:p>
        </p:txBody>
      </p:sp>
      <p:sp>
        <p:nvSpPr>
          <p:cNvPr id="8" name="מציין מיקום תוכן 7"/>
          <p:cNvSpPr>
            <a:spLocks noGrp="1"/>
          </p:cNvSpPr>
          <p:nvPr>
            <p:ph sz="quarter" idx="1"/>
          </p:nvPr>
        </p:nvSpPr>
        <p:spPr>
          <a:xfrm>
            <a:off x="432000" y="1447800"/>
            <a:ext cx="8280000" cy="4680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מלבן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מלבן מעוגל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מלבן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מלבן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מלבן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כותרת 1"/>
          <p:cNvSpPr>
            <a:spLocks noGrp="1"/>
          </p:cNvSpPr>
          <p:nvPr>
            <p:ph type="title"/>
          </p:nvPr>
        </p:nvSpPr>
        <p:spPr>
          <a:xfrm>
            <a:off x="722313" y="952500"/>
            <a:ext cx="7772400" cy="1362075"/>
          </a:xfrm>
        </p:spPr>
        <p:txBody>
          <a:bodyPr/>
          <a:lstStyle>
            <a:lvl1pPr algn="l">
              <a:buNone/>
              <a:defRPr sz="4000" b="0" cap="none"/>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e-IL"/>
              <a:t>לחץ כדי לערוך סגנונות טקסט של תבנית בסיס</a:t>
            </a:r>
          </a:p>
        </p:txBody>
      </p:sp>
      <p:sp>
        <p:nvSpPr>
          <p:cNvPr id="9" name="מציין מיקום של תאריך 3"/>
          <p:cNvSpPr>
            <a:spLocks noGrp="1"/>
          </p:cNvSpPr>
          <p:nvPr>
            <p:ph type="dt" sz="half" idx="10"/>
          </p:nvPr>
        </p:nvSpPr>
        <p:spPr/>
        <p:txBody>
          <a:bodyPr/>
          <a:lstStyle>
            <a:lvl1pPr>
              <a:defRPr/>
            </a:lvl1pPr>
          </a:lstStyle>
          <a:p>
            <a:pPr>
              <a:defRPr/>
            </a:pPr>
            <a:endParaRPr lang="he-IL"/>
          </a:p>
        </p:txBody>
      </p:sp>
      <p:sp>
        <p:nvSpPr>
          <p:cNvPr id="10" name="מציין מיקום של כותרת תחתונה 4"/>
          <p:cNvSpPr>
            <a:spLocks noGrp="1"/>
          </p:cNvSpPr>
          <p:nvPr>
            <p:ph type="ftr" sz="quarter" idx="11"/>
          </p:nvPr>
        </p:nvSpPr>
        <p:spPr>
          <a:xfrm>
            <a:off x="800100" y="6172200"/>
            <a:ext cx="4000500" cy="457200"/>
          </a:xfrm>
        </p:spPr>
        <p:txBody>
          <a:bodyPr/>
          <a:lstStyle>
            <a:lvl1pPr>
              <a:defRPr/>
            </a:lvl1pPr>
          </a:lstStyle>
          <a:p>
            <a:pPr>
              <a:defRPr/>
            </a:pPr>
            <a:endParaRPr lang="he-IL"/>
          </a:p>
        </p:txBody>
      </p:sp>
      <p:sp>
        <p:nvSpPr>
          <p:cNvPr id="11" name="מציין מיקום של מספר שקופית 5"/>
          <p:cNvSpPr>
            <a:spLocks noGrp="1"/>
          </p:cNvSpPr>
          <p:nvPr>
            <p:ph type="sldNum" sz="quarter" idx="12"/>
          </p:nvPr>
        </p:nvSpPr>
        <p:spPr>
          <a:xfrm>
            <a:off x="146050" y="6208713"/>
            <a:ext cx="457200" cy="457200"/>
          </a:xfrm>
          <a:prstGeom prst="ellipse">
            <a:avLst/>
          </a:prstGeom>
        </p:spPr>
        <p:txBody>
          <a:bodyPr/>
          <a:lstStyle>
            <a:lvl1pPr fontAlgn="auto">
              <a:spcBef>
                <a:spcPts val="0"/>
              </a:spcBef>
              <a:spcAft>
                <a:spcPts val="0"/>
              </a:spcAft>
              <a:defRPr>
                <a:latin typeface="+mn-lt"/>
                <a:cs typeface="+mn-cs"/>
              </a:defRPr>
            </a:lvl1pPr>
          </a:lstStyle>
          <a:p>
            <a:pPr>
              <a:defRPr/>
            </a:pPr>
            <a:fld id="{30FCF616-C8A2-4DAC-AA07-ADA0391A3D33}" type="slidenum">
              <a:rPr lang="he-IL"/>
              <a:pPr>
                <a:defRPr/>
              </a:pPr>
              <a:t>‹#›</a:t>
            </a:fld>
            <a:endParaRPr lang="he-I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9" name="מציין מיקום תוכן 8"/>
          <p:cNvSpPr>
            <a:spLocks noGrp="1"/>
          </p:cNvSpPr>
          <p:nvPr>
            <p:ph sz="quarter" idx="1"/>
          </p:nvPr>
        </p:nvSpPr>
        <p:spPr>
          <a:xfrm>
            <a:off x="914400" y="1447800"/>
            <a:ext cx="3749040" cy="4572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1" name="מציין מיקום תוכן 10"/>
          <p:cNvSpPr>
            <a:spLocks noGrp="1"/>
          </p:cNvSpPr>
          <p:nvPr>
            <p:ph sz="quarter" idx="2"/>
          </p:nvPr>
        </p:nvSpPr>
        <p:spPr>
          <a:xfrm>
            <a:off x="4933950" y="1447800"/>
            <a:ext cx="3749040" cy="4572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p:cNvSpPr>
            <a:spLocks noGrp="1"/>
          </p:cNvSpPr>
          <p:nvPr>
            <p:ph type="dt" sz="half" idx="10"/>
          </p:nvPr>
        </p:nvSpPr>
        <p:spPr/>
        <p:txBody>
          <a:bodyPr/>
          <a:lstStyle>
            <a:lvl1pPr>
              <a:defRPr/>
            </a:lvl1pPr>
          </a:lstStyle>
          <a:p>
            <a:pPr>
              <a:defRPr/>
            </a:pPr>
            <a:endParaRPr lang="he-IL"/>
          </a:p>
        </p:txBody>
      </p:sp>
      <p:sp>
        <p:nvSpPr>
          <p:cNvPr id="6" name="מציין מיקום של כותרת תחתונה 5"/>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6"/>
          <p:cNvSpPr>
            <a:spLocks noGrp="1"/>
          </p:cNvSpPr>
          <p:nvPr>
            <p:ph type="sldNum" sz="quarter" idx="12"/>
          </p:nvPr>
        </p:nvSpPr>
        <p:spPr>
          <a:xfrm>
            <a:off x="146050" y="6210300"/>
            <a:ext cx="457200" cy="457200"/>
          </a:xfrm>
          <a:prstGeom prst="ellipse">
            <a:avLst/>
          </a:prstGeom>
        </p:spPr>
        <p:txBody>
          <a:bodyPr/>
          <a:lstStyle>
            <a:lvl1pPr fontAlgn="auto">
              <a:spcBef>
                <a:spcPts val="0"/>
              </a:spcBef>
              <a:spcAft>
                <a:spcPts val="0"/>
              </a:spcAft>
              <a:defRPr>
                <a:latin typeface="+mn-lt"/>
                <a:cs typeface="+mn-cs"/>
              </a:defRPr>
            </a:lvl1pPr>
          </a:lstStyle>
          <a:p>
            <a:pPr>
              <a:defRPr/>
            </a:pPr>
            <a:fld id="{D6481FDB-A6C3-49B1-AF55-053A64C90C86}" type="slidenum">
              <a:rPr lang="he-IL"/>
              <a:pPr>
                <a:defRPr/>
              </a:pPr>
              <a:t>‹#›</a:t>
            </a:fld>
            <a:endParaRPr lang="he-I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273050"/>
            <a:ext cx="7772400" cy="1143000"/>
          </a:xfrm>
        </p:spPr>
        <p:txBody>
          <a:bodyPr/>
          <a:lstStyle>
            <a:lvl1pPr>
              <a:defRPr/>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he-IL"/>
              <a:t>לחץ כדי לערוך סגנונות טקסט של תבנית בסיס</a:t>
            </a:r>
          </a:p>
        </p:txBody>
      </p:sp>
      <p:sp>
        <p:nvSpPr>
          <p:cNvPr id="4" name="מציין מיקום טקסט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he-IL"/>
              <a:t>לחץ כדי לערוך סגנונות טקסט של תבנית בסיס</a:t>
            </a:r>
          </a:p>
        </p:txBody>
      </p:sp>
      <p:sp>
        <p:nvSpPr>
          <p:cNvPr id="11" name="מציין מיקום תוכן 10"/>
          <p:cNvSpPr>
            <a:spLocks noGrp="1"/>
          </p:cNvSpPr>
          <p:nvPr>
            <p:ph sz="half" idx="2"/>
          </p:nvPr>
        </p:nvSpPr>
        <p:spPr>
          <a:xfrm>
            <a:off x="914400" y="2247900"/>
            <a:ext cx="3733800" cy="3886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3" name="מציין מיקום תוכן 12"/>
          <p:cNvSpPr>
            <a:spLocks noGrp="1"/>
          </p:cNvSpPr>
          <p:nvPr>
            <p:ph sz="half" idx="4"/>
          </p:nvPr>
        </p:nvSpPr>
        <p:spPr>
          <a:xfrm>
            <a:off x="4953000" y="2247900"/>
            <a:ext cx="3733800" cy="3886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p:cNvSpPr>
            <a:spLocks noGrp="1"/>
          </p:cNvSpPr>
          <p:nvPr>
            <p:ph type="dt" sz="half" idx="10"/>
          </p:nvPr>
        </p:nvSpPr>
        <p:spPr/>
        <p:txBody>
          <a:bodyPr/>
          <a:lstStyle>
            <a:lvl1pPr>
              <a:defRPr/>
            </a:lvl1pPr>
          </a:lstStyle>
          <a:p>
            <a:pPr>
              <a:defRPr/>
            </a:pPr>
            <a:endParaRPr lang="he-IL"/>
          </a:p>
        </p:txBody>
      </p:sp>
      <p:sp>
        <p:nvSpPr>
          <p:cNvPr id="8" name="מציין מיקום של כותרת תחתונה 7"/>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8"/>
          <p:cNvSpPr>
            <a:spLocks noGrp="1"/>
          </p:cNvSpPr>
          <p:nvPr>
            <p:ph type="sldNum" sz="quarter" idx="12"/>
          </p:nvPr>
        </p:nvSpPr>
        <p:spPr>
          <a:xfrm>
            <a:off x="146050" y="6210300"/>
            <a:ext cx="457200" cy="457200"/>
          </a:xfrm>
          <a:prstGeom prst="ellipse">
            <a:avLst/>
          </a:prstGeom>
        </p:spPr>
        <p:txBody>
          <a:bodyPr/>
          <a:lstStyle>
            <a:lvl1pPr fontAlgn="auto">
              <a:spcBef>
                <a:spcPts val="0"/>
              </a:spcBef>
              <a:spcAft>
                <a:spcPts val="0"/>
              </a:spcAft>
              <a:defRPr>
                <a:latin typeface="+mn-lt"/>
                <a:cs typeface="+mn-cs"/>
              </a:defRPr>
            </a:lvl1pPr>
          </a:lstStyle>
          <a:p>
            <a:pPr>
              <a:defRPr/>
            </a:pPr>
            <a:fld id="{7A94F131-A3AE-417E-AD2E-069EA51984AD}" type="slidenum">
              <a:rPr lang="he-IL"/>
              <a:pPr>
                <a:defRPr/>
              </a:pPr>
              <a:t>‹#›</a:t>
            </a:fld>
            <a:endParaRPr lang="he-I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lvl1pPr>
              <a:defRPr/>
            </a:lvl1pPr>
          </a:lstStyle>
          <a:p>
            <a:pPr>
              <a:defRPr/>
            </a:pPr>
            <a:endParaRPr lang="he-IL"/>
          </a:p>
        </p:txBody>
      </p:sp>
      <p:sp>
        <p:nvSpPr>
          <p:cNvPr id="4" name="מציין מיקום של כותרת תחתונה 3"/>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4"/>
          <p:cNvSpPr>
            <a:spLocks noGrp="1"/>
          </p:cNvSpPr>
          <p:nvPr>
            <p:ph type="sldNum" sz="quarter" idx="12"/>
          </p:nvPr>
        </p:nvSpPr>
        <p:spPr>
          <a:xfrm>
            <a:off x="146050" y="6210300"/>
            <a:ext cx="457200" cy="457200"/>
          </a:xfrm>
          <a:prstGeom prst="ellipse">
            <a:avLst/>
          </a:prstGeom>
        </p:spPr>
        <p:txBody>
          <a:bodyPr/>
          <a:lstStyle>
            <a:lvl1pPr fontAlgn="auto">
              <a:spcBef>
                <a:spcPts val="0"/>
              </a:spcBef>
              <a:spcAft>
                <a:spcPts val="0"/>
              </a:spcAft>
              <a:defRPr>
                <a:latin typeface="+mn-lt"/>
                <a:cs typeface="+mn-cs"/>
              </a:defRPr>
            </a:lvl1pPr>
          </a:lstStyle>
          <a:p>
            <a:pPr>
              <a:defRPr/>
            </a:pPr>
            <a:fld id="{D44D6F54-9EAC-49C4-B1AF-2DE47B6759AC}" type="slidenum">
              <a:rPr lang="he-IL"/>
              <a:pPr>
                <a:defRPr/>
              </a:pPr>
              <a:t>‹#›</a:t>
            </a:fld>
            <a:endParaRPr lang="he-I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lstStyle>
          <a:p>
            <a:pPr>
              <a:defRPr/>
            </a:pPr>
            <a:endParaRPr lang="he-IL"/>
          </a:p>
        </p:txBody>
      </p:sp>
      <p:sp>
        <p:nvSpPr>
          <p:cNvPr id="3"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3"/>
          <p:cNvSpPr>
            <a:spLocks noGrp="1"/>
          </p:cNvSpPr>
          <p:nvPr>
            <p:ph type="sldNum" sz="quarter" idx="12"/>
          </p:nvPr>
        </p:nvSpPr>
        <p:spPr>
          <a:xfrm>
            <a:off x="146050" y="6210300"/>
            <a:ext cx="457200" cy="457200"/>
          </a:xfrm>
          <a:prstGeom prst="ellipse">
            <a:avLst/>
          </a:prstGeom>
        </p:spPr>
        <p:txBody>
          <a:bodyPr/>
          <a:lstStyle>
            <a:lvl1pPr fontAlgn="auto">
              <a:spcBef>
                <a:spcPts val="0"/>
              </a:spcBef>
              <a:spcAft>
                <a:spcPts val="0"/>
              </a:spcAft>
              <a:defRPr>
                <a:latin typeface="+mn-lt"/>
                <a:cs typeface="+mn-cs"/>
              </a:defRPr>
            </a:lvl1pPr>
          </a:lstStyle>
          <a:p>
            <a:pPr>
              <a:defRPr/>
            </a:pPr>
            <a:fld id="{F5DDF399-2E83-4FDB-B4FB-0F42DDE0C2B1}" type="slidenum">
              <a:rPr lang="he-IL"/>
              <a:pPr>
                <a:defRPr/>
              </a:pPr>
              <a:t>‹#›</a:t>
            </a:fld>
            <a:endParaRPr lang="he-I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פיג'מה בצד">
    <p:spTree>
      <p:nvGrpSpPr>
        <p:cNvPr id="1" name=""/>
        <p:cNvGrpSpPr/>
        <p:nvPr/>
      </p:nvGrpSpPr>
      <p:grpSpPr>
        <a:xfrm>
          <a:off x="0" y="0"/>
          <a:ext cx="0" cy="0"/>
          <a:chOff x="0" y="0"/>
          <a:chExt cx="0" cy="0"/>
        </a:xfrm>
      </p:grpSpPr>
      <p:sp>
        <p:nvSpPr>
          <p:cNvPr id="5" name="מלבן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מלבן מעוגל 5"/>
          <p:cNvSpPr/>
          <p:nvPr userDrawn="1"/>
        </p:nvSpPr>
        <p:spPr>
          <a:xfrm>
            <a:off x="63500" y="69850"/>
            <a:ext cx="9013825" cy="6692900"/>
          </a:xfrm>
          <a:prstGeom prst="roundRect">
            <a:avLst>
              <a:gd name="adj" fmla="val 4929"/>
            </a:avLst>
          </a:prstGeom>
          <a:ln w="6350" cap="sq" cmpd="sng" algn="ctr">
            <a:no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כותרת 1"/>
          <p:cNvSpPr>
            <a:spLocks noGrp="1"/>
          </p:cNvSpPr>
          <p:nvPr>
            <p:ph type="title"/>
          </p:nvPr>
        </p:nvSpPr>
        <p:spPr>
          <a:xfrm>
            <a:off x="251520" y="273050"/>
            <a:ext cx="8640960" cy="707678"/>
          </a:xfrm>
        </p:spPr>
        <p:txBody>
          <a:bodyPr/>
          <a:lstStyle>
            <a:lvl1pPr algn="ctr">
              <a:buNone/>
              <a:defRPr sz="3600" b="1">
                <a:solidFill>
                  <a:srgbClr val="C00000"/>
                </a:solidFill>
                <a:effectLst>
                  <a:outerShdw blurRad="38100" dist="38100" dir="2700000" algn="tl">
                    <a:srgbClr val="000000">
                      <a:alpha val="43137"/>
                    </a:srgbClr>
                  </a:outerShdw>
                </a:effectLst>
              </a:defRPr>
            </a:lvl1pPr>
          </a:lstStyle>
          <a:p>
            <a:r>
              <a:rPr lang="he-IL" dirty="0"/>
              <a:t>לחץ כדי לערוך סגנון כותרת של תבנית בסיס</a:t>
            </a:r>
            <a:endParaRPr lang="en-US" dirty="0"/>
          </a:p>
        </p:txBody>
      </p:sp>
      <p:sp>
        <p:nvSpPr>
          <p:cNvPr id="3" name="מציין מיקום טקסט 2"/>
          <p:cNvSpPr>
            <a:spLocks noGrp="1"/>
          </p:cNvSpPr>
          <p:nvPr>
            <p:ph type="body" idx="2"/>
          </p:nvPr>
        </p:nvSpPr>
        <p:spPr>
          <a:xfrm>
            <a:off x="323528" y="1268760"/>
            <a:ext cx="2232248" cy="5040560"/>
          </a:xfrm>
          <a:prstGeom prst="roundRect">
            <a:avLst>
              <a:gd name="adj" fmla="val 12985"/>
            </a:avLst>
          </a:prstGeom>
          <a:solidFill>
            <a:schemeClr val="bg1">
              <a:lumMod val="95000"/>
            </a:schemeClr>
          </a:solidFill>
          <a:ln>
            <a:solidFill>
              <a:schemeClr val="bg1">
                <a:lumMod val="50000"/>
              </a:schemeClr>
            </a:solidFill>
          </a:ln>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he-IL" dirty="0"/>
              <a:t>לחץ כדי לערוך סגנונות טקסט של תבנית בסיס</a:t>
            </a:r>
          </a:p>
        </p:txBody>
      </p:sp>
      <p:sp>
        <p:nvSpPr>
          <p:cNvPr id="11" name="מציין מיקום תוכן 10"/>
          <p:cNvSpPr>
            <a:spLocks noGrp="1"/>
          </p:cNvSpPr>
          <p:nvPr>
            <p:ph sz="quarter" idx="1"/>
          </p:nvPr>
        </p:nvSpPr>
        <p:spPr>
          <a:xfrm>
            <a:off x="2771800" y="1268760"/>
            <a:ext cx="6120680" cy="5040560"/>
          </a:xfrm>
        </p:spPr>
        <p:txBody>
          <a:bodyPr/>
          <a:lstStyle/>
          <a:p>
            <a:pPr lvl="0"/>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5" name="מלבן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מלבן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מלבן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כותרת 1"/>
          <p:cNvSpPr>
            <a:spLocks noGrp="1"/>
          </p:cNvSpPr>
          <p:nvPr>
            <p:ph type="title"/>
          </p:nvPr>
        </p:nvSpPr>
        <p:spPr>
          <a:xfrm>
            <a:off x="914400" y="4900550"/>
            <a:ext cx="7315200" cy="522288"/>
          </a:xfrm>
        </p:spPr>
        <p:txBody>
          <a:bodyPr anchor="ctr">
            <a:noAutofit/>
          </a:bodyPr>
          <a:lstStyle>
            <a:lvl1pPr algn="l">
              <a:buNone/>
              <a:defRPr sz="2800" b="0"/>
            </a:lvl1pPr>
          </a:lstStyle>
          <a:p>
            <a:r>
              <a:rPr lang="he-IL"/>
              <a:t>לחץ כדי לערוך סגנון כותרת של תבנית בסיס</a:t>
            </a:r>
            <a:endParaRPr lang="en-US"/>
          </a:p>
        </p:txBody>
      </p:sp>
      <p:sp>
        <p:nvSpPr>
          <p:cNvPr id="4" name="מציין מיקום טקסט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he-IL"/>
              <a:t>לחץ כדי לערוך סגנונות טקסט של תבנית בסיס</a:t>
            </a:r>
          </a:p>
        </p:txBody>
      </p:sp>
      <p:sp>
        <p:nvSpPr>
          <p:cNvPr id="3" name="מציין מיקום של תמונה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he-IL" noProof="0"/>
              <a:t>לחץ על הסמל כדי להוסיף תמונה</a:t>
            </a:r>
            <a:endParaRPr lang="en-US" noProof="0" dirty="0"/>
          </a:p>
        </p:txBody>
      </p:sp>
      <p:sp>
        <p:nvSpPr>
          <p:cNvPr id="8" name="מציין מיקום של תאריך 4"/>
          <p:cNvSpPr>
            <a:spLocks noGrp="1"/>
          </p:cNvSpPr>
          <p:nvPr>
            <p:ph type="dt" sz="half" idx="10"/>
          </p:nvPr>
        </p:nvSpPr>
        <p:spPr/>
        <p:txBody>
          <a:bodyPr/>
          <a:lstStyle>
            <a:lvl1pPr>
              <a:defRPr/>
            </a:lvl1pPr>
          </a:lstStyle>
          <a:p>
            <a:pPr>
              <a:defRPr/>
            </a:pPr>
            <a:endParaRPr lang="he-IL"/>
          </a:p>
        </p:txBody>
      </p:sp>
      <p:sp>
        <p:nvSpPr>
          <p:cNvPr id="9" name="מציין מיקום של כותרת תחתונה 5"/>
          <p:cNvSpPr>
            <a:spLocks noGrp="1"/>
          </p:cNvSpPr>
          <p:nvPr>
            <p:ph type="ftr" sz="quarter" idx="11"/>
          </p:nvPr>
        </p:nvSpPr>
        <p:spPr>
          <a:xfrm>
            <a:off x="914400" y="6172200"/>
            <a:ext cx="3886200" cy="457200"/>
          </a:xfrm>
        </p:spPr>
        <p:txBody>
          <a:bodyPr/>
          <a:lstStyle>
            <a:lvl1pPr>
              <a:defRPr/>
            </a:lvl1pPr>
          </a:lstStyle>
          <a:p>
            <a:pPr>
              <a:defRPr/>
            </a:pPr>
            <a:endParaRPr lang="he-IL"/>
          </a:p>
        </p:txBody>
      </p:sp>
      <p:sp>
        <p:nvSpPr>
          <p:cNvPr id="10" name="מציין מיקום של מספר שקופית 6"/>
          <p:cNvSpPr>
            <a:spLocks noGrp="1"/>
          </p:cNvSpPr>
          <p:nvPr>
            <p:ph type="sldNum" sz="quarter" idx="12"/>
          </p:nvPr>
        </p:nvSpPr>
        <p:spPr>
          <a:xfrm>
            <a:off x="146050" y="6208713"/>
            <a:ext cx="457200" cy="457200"/>
          </a:xfrm>
          <a:prstGeom prst="ellipse">
            <a:avLst/>
          </a:prstGeom>
        </p:spPr>
        <p:txBody>
          <a:bodyPr/>
          <a:lstStyle>
            <a:lvl1pPr fontAlgn="auto">
              <a:spcBef>
                <a:spcPts val="0"/>
              </a:spcBef>
              <a:spcAft>
                <a:spcPts val="0"/>
              </a:spcAft>
              <a:defRPr>
                <a:latin typeface="+mn-lt"/>
                <a:cs typeface="+mn-cs"/>
              </a:defRPr>
            </a:lvl1pPr>
          </a:lstStyle>
          <a:p>
            <a:pPr>
              <a:defRPr/>
            </a:pPr>
            <a:fld id="{4FD8539D-DDF9-4169-946E-207A034D628B}" type="slidenum">
              <a:rPr lang="he-IL"/>
              <a:pPr>
                <a:defRPr/>
              </a:pPr>
              <a:t>‹#›</a:t>
            </a:fld>
            <a:endParaRPr lang="he-IL"/>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a:xfrm>
            <a:off x="146050" y="6210300"/>
            <a:ext cx="457200" cy="457200"/>
          </a:xfrm>
          <a:prstGeom prst="ellipse">
            <a:avLst/>
          </a:prstGeom>
        </p:spPr>
        <p:txBody>
          <a:bodyPr/>
          <a:lstStyle>
            <a:lvl1pPr fontAlgn="auto">
              <a:spcBef>
                <a:spcPts val="0"/>
              </a:spcBef>
              <a:spcAft>
                <a:spcPts val="0"/>
              </a:spcAft>
              <a:defRPr>
                <a:latin typeface="+mn-lt"/>
                <a:cs typeface="+mn-cs"/>
              </a:defRPr>
            </a:lvl1pPr>
          </a:lstStyle>
          <a:p>
            <a:pPr>
              <a:defRPr/>
            </a:pPr>
            <a:fld id="{BE168B1C-AC8E-498B-B861-B061B9C0D246}" type="slidenum">
              <a:rPr lang="he-IL"/>
              <a:pPr>
                <a:defRPr/>
              </a:pPr>
              <a:t>‹#›</a:t>
            </a:fld>
            <a:endParaRPr lang="he-I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41"/>
            <a:ext cx="2011680" cy="5851525"/>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914400" y="274640"/>
            <a:ext cx="55626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a:xfrm>
            <a:off x="146050" y="6210300"/>
            <a:ext cx="457200" cy="457200"/>
          </a:xfrm>
          <a:prstGeom prst="ellipse">
            <a:avLst/>
          </a:prstGeom>
        </p:spPr>
        <p:txBody>
          <a:bodyPr/>
          <a:lstStyle>
            <a:lvl1pPr fontAlgn="auto">
              <a:spcBef>
                <a:spcPts val="0"/>
              </a:spcBef>
              <a:spcAft>
                <a:spcPts val="0"/>
              </a:spcAft>
              <a:defRPr>
                <a:latin typeface="+mn-lt"/>
                <a:cs typeface="+mn-cs"/>
              </a:defRPr>
            </a:lvl1pPr>
          </a:lstStyle>
          <a:p>
            <a:pPr>
              <a:defRPr/>
            </a:pPr>
            <a:fld id="{B8A12E05-9139-4F60-B9BB-9DEF0227C41D}"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nvPr>
        </p:nvSpPr>
        <p:spPr/>
        <p:txBody>
          <a:bodyPr/>
          <a:lstStyle>
            <a:lvl1pPr>
              <a:defRPr/>
            </a:lvl1pPr>
          </a:lstStyle>
          <a:p>
            <a:pPr>
              <a:defRPr/>
            </a:pPr>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E512D546-1C41-48F4-85D2-06D6A0E74002}"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p:cNvSpPr>
            <a:spLocks noGrp="1"/>
          </p:cNvSpPr>
          <p:nvPr>
            <p:ph type="dt" sz="half" idx="10"/>
          </p:nvPr>
        </p:nvSpPr>
        <p:spPr/>
        <p:txBody>
          <a:bodyPr/>
          <a:lstStyle>
            <a:lvl1pPr>
              <a:defRPr/>
            </a:lvl1pPr>
          </a:lstStyle>
          <a:p>
            <a:pPr>
              <a:defRPr/>
            </a:pPr>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555871C7-D52C-4CCF-A33D-71C81A705ADF}"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AF0F1C1C-8F84-4318-91D2-DF110B24CEE1}"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9A65BAA3-E7BE-460F-A715-D321631B425D}"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4947B12B-E4C5-4933-86C1-A195AB0FD55F}"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102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3AB91B1-E1DA-423A-8AD4-CDDF97BB862A}"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736" r:id="rId1"/>
    <p:sldLayoutId id="2147483735" r:id="rId2"/>
    <p:sldLayoutId id="2147483734" r:id="rId3"/>
    <p:sldLayoutId id="2147483733" r:id="rId4"/>
    <p:sldLayoutId id="2147483732" r:id="rId5"/>
    <p:sldLayoutId id="2147483731" r:id="rId6"/>
    <p:sldLayoutId id="2147483730" r:id="rId7"/>
    <p:sldLayoutId id="2147483729" r:id="rId8"/>
    <p:sldLayoutId id="2147483728" r:id="rId9"/>
    <p:sldLayoutId id="2147483727" r:id="rId10"/>
    <p:sldLayoutId id="2147483726" r:id="rId11"/>
    <p:sldLayoutId id="2147483725" r:id="rId12"/>
  </p:sldLayoutIdLst>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14339"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925874-2C91-4077-8ACD-133200BFED1B}"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748" r:id="rId1"/>
    <p:sldLayoutId id="2147483747" r:id="rId2"/>
    <p:sldLayoutId id="2147483746" r:id="rId3"/>
    <p:sldLayoutId id="2147483745" r:id="rId4"/>
    <p:sldLayoutId id="2147483744" r:id="rId5"/>
    <p:sldLayoutId id="2147483743" r:id="rId6"/>
    <p:sldLayoutId id="2147483742" r:id="rId7"/>
    <p:sldLayoutId id="2147483741" r:id="rId8"/>
    <p:sldLayoutId id="2147483740" r:id="rId9"/>
    <p:sldLayoutId id="2147483739" r:id="rId10"/>
    <p:sldLayoutId id="2147483738" r:id="rId11"/>
    <p:sldLayoutId id="2147483737" r:id="rId12"/>
  </p:sldLayoutIdLst>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650"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27651"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0877865-E905-4EDF-97F8-E2A6337958A1}"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760" r:id="rId1"/>
    <p:sldLayoutId id="2147483759" r:id="rId2"/>
    <p:sldLayoutId id="2147483758" r:id="rId3"/>
    <p:sldLayoutId id="2147483757" r:id="rId4"/>
    <p:sldLayoutId id="2147483756" r:id="rId5"/>
    <p:sldLayoutId id="2147483755" r:id="rId6"/>
    <p:sldLayoutId id="2147483754" r:id="rId7"/>
    <p:sldLayoutId id="2147483753" r:id="rId8"/>
    <p:sldLayoutId id="2147483752" r:id="rId9"/>
    <p:sldLayoutId id="2147483761" r:id="rId10"/>
    <p:sldLayoutId id="2147483751" r:id="rId11"/>
    <p:sldLayoutId id="2147483750" r:id="rId12"/>
    <p:sldLayoutId id="2147483749" r:id="rId13"/>
  </p:sldLayoutIdLst>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מלבן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מלבן מעוגל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988" name="מציין מיקום של כותרת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he-IL"/>
              <a:t>לחץ כדי לערוך סגנון כותרת של תבנית בסיס</a:t>
            </a:r>
          </a:p>
        </p:txBody>
      </p:sp>
      <p:sp>
        <p:nvSpPr>
          <p:cNvPr id="41989" name="מציין מיקום טקסט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14" name="מציין מיקום של תאריך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he-IL"/>
          </a:p>
        </p:txBody>
      </p:sp>
      <p:sp>
        <p:nvSpPr>
          <p:cNvPr id="3" name="מציין מיקום של כותרת תחתונה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he-IL"/>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hdr="0" dt="0"/>
  <p:txStyles>
    <p:titleStyle>
      <a:lvl1pPr algn="l" rtl="1" eaLnBrk="0" fontAlgn="base" hangingPunct="0">
        <a:spcBef>
          <a:spcPct val="0"/>
        </a:spcBef>
        <a:spcAft>
          <a:spcPct val="0"/>
        </a:spcAft>
        <a:defRPr sz="4000" kern="1200">
          <a:solidFill>
            <a:schemeClr val="tx2"/>
          </a:solidFill>
          <a:latin typeface="+mj-lt"/>
          <a:ea typeface="+mj-ea"/>
          <a:cs typeface="+mj-cs"/>
        </a:defRPr>
      </a:lvl1pPr>
      <a:lvl2pPr algn="l" rtl="1" eaLnBrk="0" fontAlgn="base" hangingPunct="0">
        <a:spcBef>
          <a:spcPct val="0"/>
        </a:spcBef>
        <a:spcAft>
          <a:spcPct val="0"/>
        </a:spcAft>
        <a:defRPr sz="4000">
          <a:solidFill>
            <a:schemeClr val="tx2"/>
          </a:solidFill>
          <a:latin typeface="Arial" pitchFamily="34" charset="0"/>
          <a:cs typeface="Arial" pitchFamily="34" charset="0"/>
        </a:defRPr>
      </a:lvl2pPr>
      <a:lvl3pPr algn="l" rtl="1" eaLnBrk="0" fontAlgn="base" hangingPunct="0">
        <a:spcBef>
          <a:spcPct val="0"/>
        </a:spcBef>
        <a:spcAft>
          <a:spcPct val="0"/>
        </a:spcAft>
        <a:defRPr sz="4000">
          <a:solidFill>
            <a:schemeClr val="tx2"/>
          </a:solidFill>
          <a:latin typeface="Arial" pitchFamily="34" charset="0"/>
          <a:cs typeface="Arial" pitchFamily="34" charset="0"/>
        </a:defRPr>
      </a:lvl3pPr>
      <a:lvl4pPr algn="l" rtl="1" eaLnBrk="0" fontAlgn="base" hangingPunct="0">
        <a:spcBef>
          <a:spcPct val="0"/>
        </a:spcBef>
        <a:spcAft>
          <a:spcPct val="0"/>
        </a:spcAft>
        <a:defRPr sz="4000">
          <a:solidFill>
            <a:schemeClr val="tx2"/>
          </a:solidFill>
          <a:latin typeface="Arial" pitchFamily="34" charset="0"/>
          <a:cs typeface="Arial" pitchFamily="34" charset="0"/>
        </a:defRPr>
      </a:lvl4pPr>
      <a:lvl5pPr algn="l" rtl="1" eaLnBrk="0" fontAlgn="base" hangingPunct="0">
        <a:spcBef>
          <a:spcPct val="0"/>
        </a:spcBef>
        <a:spcAft>
          <a:spcPct val="0"/>
        </a:spcAft>
        <a:defRPr sz="4000">
          <a:solidFill>
            <a:schemeClr val="tx2"/>
          </a:solidFill>
          <a:latin typeface="Arial" pitchFamily="34" charset="0"/>
          <a:cs typeface="Arial" pitchFamily="34" charset="0"/>
        </a:defRPr>
      </a:lvl5pPr>
      <a:lvl6pPr marL="457200" algn="l" rtl="1" fontAlgn="base">
        <a:spcBef>
          <a:spcPct val="0"/>
        </a:spcBef>
        <a:spcAft>
          <a:spcPct val="0"/>
        </a:spcAft>
        <a:defRPr sz="4000">
          <a:solidFill>
            <a:schemeClr val="tx2"/>
          </a:solidFill>
          <a:latin typeface="Arial" pitchFamily="34" charset="0"/>
          <a:cs typeface="Arial" pitchFamily="34" charset="0"/>
        </a:defRPr>
      </a:lvl6pPr>
      <a:lvl7pPr marL="914400" algn="l" rtl="1" fontAlgn="base">
        <a:spcBef>
          <a:spcPct val="0"/>
        </a:spcBef>
        <a:spcAft>
          <a:spcPct val="0"/>
        </a:spcAft>
        <a:defRPr sz="4000">
          <a:solidFill>
            <a:schemeClr val="tx2"/>
          </a:solidFill>
          <a:latin typeface="Arial" pitchFamily="34" charset="0"/>
          <a:cs typeface="Arial" pitchFamily="34" charset="0"/>
        </a:defRPr>
      </a:lvl7pPr>
      <a:lvl8pPr marL="1371600" algn="l" rtl="1" fontAlgn="base">
        <a:spcBef>
          <a:spcPct val="0"/>
        </a:spcBef>
        <a:spcAft>
          <a:spcPct val="0"/>
        </a:spcAft>
        <a:defRPr sz="4000">
          <a:solidFill>
            <a:schemeClr val="tx2"/>
          </a:solidFill>
          <a:latin typeface="Arial" pitchFamily="34" charset="0"/>
          <a:cs typeface="Arial" pitchFamily="34" charset="0"/>
        </a:defRPr>
      </a:lvl8pPr>
      <a:lvl9pPr marL="1828800" algn="l" rtl="1" fontAlgn="base">
        <a:spcBef>
          <a:spcPct val="0"/>
        </a:spcBef>
        <a:spcAft>
          <a:spcPct val="0"/>
        </a:spcAft>
        <a:defRPr sz="4000">
          <a:solidFill>
            <a:schemeClr val="tx2"/>
          </a:solidFill>
          <a:latin typeface="Arial" pitchFamily="34" charset="0"/>
          <a:cs typeface="Arial" pitchFamily="34" charset="0"/>
        </a:defRPr>
      </a:lvl9pPr>
    </p:titleStyle>
    <p:bodyStyle>
      <a:lvl1pPr marL="273050" indent="-273050" algn="r" rtl="1"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r" rtl="1"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r" rtl="1" eaLnBrk="0" fontAlgn="base" hangingPunct="0">
        <a:spcBef>
          <a:spcPts val="375"/>
        </a:spcBef>
        <a:spcAft>
          <a:spcPct val="0"/>
        </a:spcAft>
        <a:buClr>
          <a:srgbClr val="EBEBEB"/>
        </a:buClr>
        <a:buSzPct val="85000"/>
        <a:buFont typeface="Wingdings 2" pitchFamily="18" charset="2"/>
        <a:buChar char=""/>
        <a:defRPr sz="2000" kern="1200">
          <a:solidFill>
            <a:schemeClr val="tx1"/>
          </a:solidFill>
          <a:latin typeface="+mn-lt"/>
          <a:ea typeface="+mn-ea"/>
          <a:cs typeface="+mn-cs"/>
        </a:defRPr>
      </a:lvl3pPr>
      <a:lvl4pPr marL="1096963" indent="-228600" algn="r" rtl="1" eaLnBrk="0" fontAlgn="base" hangingPunct="0">
        <a:spcBef>
          <a:spcPts val="375"/>
        </a:spcBef>
        <a:spcAft>
          <a:spcPct val="0"/>
        </a:spcAft>
        <a:buClr>
          <a:srgbClr val="969696"/>
        </a:buClr>
        <a:buSzPct val="80000"/>
        <a:buFont typeface="Wingdings 2" pitchFamily="18" charset="2"/>
        <a:buChar char=""/>
        <a:defRPr sz="2000" kern="1200">
          <a:solidFill>
            <a:schemeClr val="tx1"/>
          </a:solidFill>
          <a:latin typeface="+mn-lt"/>
          <a:ea typeface="+mn-ea"/>
          <a:cs typeface="+mn-cs"/>
        </a:defRPr>
      </a:lvl4pPr>
      <a:lvl5pPr marL="1371600" indent="-228600" algn="r" rtl="1" eaLnBrk="0" fontAlgn="base" hangingPunct="0">
        <a:spcBef>
          <a:spcPts val="375"/>
        </a:spcBef>
        <a:spcAft>
          <a:spcPct val="0"/>
        </a:spcAft>
        <a:buClr>
          <a:srgbClr val="969696"/>
        </a:buClr>
        <a:buChar char="o"/>
        <a:defRPr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8.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07504" y="3068960"/>
            <a:ext cx="9036496" cy="3600400"/>
          </a:xfrm>
        </p:spPr>
        <p:txBody>
          <a:bodyPr>
            <a:noAutofit/>
          </a:bodyPr>
          <a:lstStyle/>
          <a:p>
            <a:pPr rtl="0" eaLnBrk="1" hangingPunct="1">
              <a:defRPr/>
            </a:pPr>
            <a:r>
              <a:rPr lang="en-US" sz="2400" b="1" dirty="0"/>
              <a:t>The Human Side of Teaching</a:t>
            </a:r>
          </a:p>
          <a:p>
            <a:pPr rtl="0" eaLnBrk="1" hangingPunct="1">
              <a:defRPr/>
            </a:pPr>
            <a:endParaRPr lang="en-US" sz="2400" dirty="0"/>
          </a:p>
          <a:p>
            <a:pPr rtl="0" eaLnBrk="1" hangingPunct="1">
              <a:defRPr/>
            </a:pPr>
            <a:r>
              <a:rPr lang="en-US" sz="2000" dirty="0"/>
              <a:t>Prof. Nitza </a:t>
            </a:r>
            <a:r>
              <a:rPr lang="en-US" sz="2000" dirty="0" err="1"/>
              <a:t>Davidovitch</a:t>
            </a:r>
            <a:r>
              <a:rPr lang="en-US" sz="2000" dirty="0"/>
              <a:t>, Ariel University, Israel</a:t>
            </a:r>
          </a:p>
          <a:p>
            <a:endParaRPr lang="en-US" sz="1600" b="1" dirty="0"/>
          </a:p>
          <a:p>
            <a:r>
              <a:rPr lang="en-US" sz="1600" b="1" dirty="0"/>
              <a:t>Head of Department of Education, Head of quality assessment and academic instruction and head of teacher training program </a:t>
            </a:r>
          </a:p>
        </p:txBody>
      </p:sp>
      <p:sp>
        <p:nvSpPr>
          <p:cNvPr id="2" name="כותרת 1"/>
          <p:cNvSpPr>
            <a:spLocks noGrp="1"/>
          </p:cNvSpPr>
          <p:nvPr>
            <p:ph type="ctrTitle"/>
          </p:nvPr>
        </p:nvSpPr>
        <p:spPr>
          <a:xfrm>
            <a:off x="0" y="476672"/>
            <a:ext cx="9144000" cy="2448272"/>
          </a:xfrm>
        </p:spPr>
        <p:txBody>
          <a:bodyPr>
            <a:noAutofit/>
          </a:bodyPr>
          <a:lstStyle/>
          <a:p>
            <a:pPr rtl="0" eaLnBrk="1" fontAlgn="auto" hangingPunct="1">
              <a:spcAft>
                <a:spcPts val="0"/>
              </a:spcAft>
              <a:defRPr/>
            </a:pPr>
            <a:br>
              <a:rPr lang="en-US" sz="2800" b="1" dirty="0">
                <a:solidFill>
                  <a:schemeClr val="tx1"/>
                </a:solidFill>
                <a:effectLst/>
              </a:rPr>
            </a:br>
            <a:br>
              <a:rPr lang="en-US" sz="2800" b="1" dirty="0">
                <a:solidFill>
                  <a:schemeClr val="tx1"/>
                </a:solidFill>
                <a:effectLst/>
              </a:rPr>
            </a:br>
            <a:br>
              <a:rPr lang="en-US" sz="2800" b="1" dirty="0">
                <a:solidFill>
                  <a:schemeClr val="tx1"/>
                </a:solidFill>
                <a:effectLst/>
              </a:rPr>
            </a:br>
            <a:br>
              <a:rPr lang="en-US" sz="2800" b="1" dirty="0">
                <a:solidFill>
                  <a:schemeClr val="tx1"/>
                </a:solidFill>
                <a:effectLst/>
              </a:rPr>
            </a:br>
            <a:br>
              <a:rPr lang="en-US" sz="2800" b="1" dirty="0">
                <a:solidFill>
                  <a:schemeClr val="tx1"/>
                </a:solidFill>
                <a:effectLst/>
              </a:rPr>
            </a:br>
            <a:br>
              <a:rPr lang="en-US" sz="2800" b="1" dirty="0">
                <a:solidFill>
                  <a:schemeClr val="tx1"/>
                </a:solidFill>
                <a:effectLst/>
              </a:rPr>
            </a:br>
            <a:br>
              <a:rPr lang="en-US" sz="2800" b="1" dirty="0">
                <a:solidFill>
                  <a:schemeClr val="tx1"/>
                </a:solidFill>
              </a:rPr>
            </a:br>
            <a:br>
              <a:rPr lang="en-US" sz="2800" b="1" dirty="0">
                <a:solidFill>
                  <a:schemeClr val="tx1"/>
                </a:solidFill>
              </a:rPr>
            </a:br>
            <a:endParaRPr lang="he-IL" sz="2400" b="1" dirty="0">
              <a:solidFill>
                <a:schemeClr val="tx1"/>
              </a:solidFill>
            </a:endParaRPr>
          </a:p>
        </p:txBody>
      </p:sp>
      <p:pic>
        <p:nvPicPr>
          <p:cNvPr id="5" name="תמונה 4" descr="Nitza Davidovitch">
            <a:extLst>
              <a:ext uri="{FF2B5EF4-FFF2-40B4-BE49-F238E27FC236}">
                <a16:creationId xmlns:a16="http://schemas.microsoft.com/office/drawing/2014/main" id="{999C68DC-83E2-48FD-AAFA-C3F1E6F048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12450" y="81920"/>
            <a:ext cx="1531550" cy="2050936"/>
          </a:xfrm>
          <a:prstGeom prst="rect">
            <a:avLst/>
          </a:prstGeom>
          <a:noFill/>
          <a:ln>
            <a:noFill/>
          </a:ln>
        </p:spPr>
      </p:pic>
      <p:pic>
        <p:nvPicPr>
          <p:cNvPr id="6" name="תמונה 5">
            <a:extLst>
              <a:ext uri="{FF2B5EF4-FFF2-40B4-BE49-F238E27FC236}">
                <a16:creationId xmlns:a16="http://schemas.microsoft.com/office/drawing/2014/main" id="{8612A840-932F-42D8-B684-8EE48C095EDE}"/>
              </a:ext>
            </a:extLst>
          </p:cNvPr>
          <p:cNvPicPr>
            <a:picLocks noChangeAspect="1"/>
          </p:cNvPicPr>
          <p:nvPr/>
        </p:nvPicPr>
        <p:blipFill>
          <a:blip r:embed="rId4"/>
          <a:stretch>
            <a:fillRect/>
          </a:stretch>
        </p:blipFill>
        <p:spPr>
          <a:xfrm>
            <a:off x="107504" y="49112"/>
            <a:ext cx="1800200" cy="2227760"/>
          </a:xfrm>
          <a:prstGeom prst="rect">
            <a:avLst/>
          </a:prstGeom>
        </p:spPr>
      </p:pic>
      <p:pic>
        <p:nvPicPr>
          <p:cNvPr id="11" name="Picture 6" descr="undefined">
            <a:extLst>
              <a:ext uri="{FF2B5EF4-FFF2-40B4-BE49-F238E27FC236}">
                <a16:creationId xmlns:a16="http://schemas.microsoft.com/office/drawing/2014/main" id="{D66B6D6C-D617-407C-8BBB-E8ECED5D97F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9348" y="81920"/>
            <a:ext cx="1825304" cy="2227760"/>
          </a:xfrm>
          <a:prstGeom prst="rect">
            <a:avLst/>
          </a:prstGeom>
          <a:noFill/>
          <a:extLst/>
        </p:spPr>
      </p:pic>
    </p:spTree>
    <p:extLst>
      <p:ext uri="{BB962C8B-B14F-4D97-AF65-F5344CB8AC3E}">
        <p14:creationId xmlns:p14="http://schemas.microsoft.com/office/powerpoint/2010/main" val="328902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8ED1A3-2BA2-47A9-AC82-08926111CD7E}"/>
              </a:ext>
            </a:extLst>
          </p:cNvPr>
          <p:cNvSpPr>
            <a:spLocks noGrp="1"/>
          </p:cNvSpPr>
          <p:nvPr>
            <p:ph type="title"/>
          </p:nvPr>
        </p:nvSpPr>
        <p:spPr>
          <a:xfrm>
            <a:off x="0" y="0"/>
            <a:ext cx="9144000" cy="1412776"/>
          </a:xfrm>
        </p:spPr>
        <p:txBody>
          <a:bodyPr/>
          <a:lstStyle/>
          <a:p>
            <a:r>
              <a:rPr lang="en-US" sz="2200" dirty="0"/>
              <a:t>Respondents noted their agreement with a set of statements related to online teaching and learning. </a:t>
            </a:r>
            <a:br>
              <a:rPr lang="en-US" sz="2200" dirty="0"/>
            </a:br>
            <a:endParaRPr lang="he-IL" sz="2200" dirty="0"/>
          </a:p>
        </p:txBody>
      </p:sp>
      <p:sp>
        <p:nvSpPr>
          <p:cNvPr id="3" name="מציין מיקום תוכן 2">
            <a:extLst>
              <a:ext uri="{FF2B5EF4-FFF2-40B4-BE49-F238E27FC236}">
                <a16:creationId xmlns:a16="http://schemas.microsoft.com/office/drawing/2014/main" id="{19916D1A-94B3-493F-AEE4-557F6ADA9265}"/>
              </a:ext>
            </a:extLst>
          </p:cNvPr>
          <p:cNvSpPr>
            <a:spLocks noGrp="1"/>
          </p:cNvSpPr>
          <p:nvPr>
            <p:ph sz="quarter" idx="1"/>
          </p:nvPr>
        </p:nvSpPr>
        <p:spPr>
          <a:xfrm>
            <a:off x="107504" y="1412776"/>
            <a:ext cx="8784976" cy="5112568"/>
          </a:xfrm>
        </p:spPr>
        <p:txBody>
          <a:bodyPr/>
          <a:lstStyle/>
          <a:p>
            <a:pPr algn="just" rtl="0">
              <a:lnSpc>
                <a:spcPct val="150000"/>
              </a:lnSpc>
            </a:pPr>
            <a:r>
              <a:rPr lang="en-US" sz="2200" dirty="0"/>
              <a:t>Only 17% of respondents strongly agreed with the statement: “</a:t>
            </a:r>
            <a:r>
              <a:rPr lang="en-US" sz="2200" b="1" dirty="0"/>
              <a:t>Online teaching methods improve learning ability</a:t>
            </a:r>
            <a:r>
              <a:rPr lang="en-US" sz="2200" dirty="0"/>
              <a:t>.” </a:t>
            </a:r>
          </a:p>
          <a:p>
            <a:pPr algn="just" rtl="0">
              <a:lnSpc>
                <a:spcPct val="150000"/>
              </a:lnSpc>
            </a:pPr>
            <a:r>
              <a:rPr lang="en-US" sz="2200" dirty="0"/>
              <a:t>Only 13% strongly agreed with the statement: “</a:t>
            </a:r>
            <a:r>
              <a:rPr lang="en-US" sz="2200" b="1" dirty="0"/>
              <a:t>This method allows students to better express themselves during lectures.</a:t>
            </a:r>
            <a:r>
              <a:rPr lang="en-US" sz="2200" dirty="0"/>
              <a:t>” </a:t>
            </a:r>
          </a:p>
          <a:p>
            <a:pPr algn="just" rtl="0">
              <a:lnSpc>
                <a:spcPct val="150000"/>
              </a:lnSpc>
            </a:pPr>
            <a:r>
              <a:rPr lang="en-US" sz="2200" dirty="0"/>
              <a:t>Only 15% strongly agreed with the statement: “</a:t>
            </a:r>
            <a:r>
              <a:rPr lang="en-US" sz="2200" b="1" dirty="0"/>
              <a:t>Online teaching allows students to maintain their concentration during lectures” </a:t>
            </a:r>
          </a:p>
          <a:p>
            <a:pPr algn="just" rtl="0">
              <a:lnSpc>
                <a:spcPct val="150000"/>
              </a:lnSpc>
            </a:pPr>
            <a:r>
              <a:rPr lang="en-US" sz="2200" dirty="0"/>
              <a:t>only 19% strongly agreed with the statement: “</a:t>
            </a:r>
            <a:r>
              <a:rPr lang="en-US" sz="2200" b="1" dirty="0"/>
              <a:t>In this method it is easier to see the lecturer</a:t>
            </a:r>
            <a:r>
              <a:rPr lang="en-US" sz="2000" b="1" dirty="0"/>
              <a:t>.” </a:t>
            </a:r>
            <a:endParaRPr lang="en-US" sz="2200" b="1" dirty="0"/>
          </a:p>
          <a:p>
            <a:endParaRPr lang="he-IL" dirty="0"/>
          </a:p>
        </p:txBody>
      </p:sp>
    </p:spTree>
    <p:extLst>
      <p:ext uri="{BB962C8B-B14F-4D97-AF65-F5344CB8AC3E}">
        <p14:creationId xmlns:p14="http://schemas.microsoft.com/office/powerpoint/2010/main" val="122166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229A07-84AF-4A5D-B101-460B0AE3C309}"/>
              </a:ext>
            </a:extLst>
          </p:cNvPr>
          <p:cNvSpPr>
            <a:spLocks noGrp="1"/>
          </p:cNvSpPr>
          <p:nvPr>
            <p:ph type="title"/>
          </p:nvPr>
        </p:nvSpPr>
        <p:spPr/>
        <p:txBody>
          <a:bodyPr/>
          <a:lstStyle/>
          <a:p>
            <a:r>
              <a:rPr lang="en-US" dirty="0"/>
              <a:t>The Findings</a:t>
            </a:r>
            <a:endParaRPr lang="he-IL" dirty="0"/>
          </a:p>
        </p:txBody>
      </p:sp>
      <p:sp>
        <p:nvSpPr>
          <p:cNvPr id="3" name="מציין מיקום תוכן 2">
            <a:extLst>
              <a:ext uri="{FF2B5EF4-FFF2-40B4-BE49-F238E27FC236}">
                <a16:creationId xmlns:a16="http://schemas.microsoft.com/office/drawing/2014/main" id="{9FC62D62-C545-48C4-B119-CC6487A71135}"/>
              </a:ext>
            </a:extLst>
          </p:cNvPr>
          <p:cNvSpPr>
            <a:spLocks noGrp="1"/>
          </p:cNvSpPr>
          <p:nvPr>
            <p:ph sz="quarter" idx="1"/>
          </p:nvPr>
        </p:nvSpPr>
        <p:spPr>
          <a:xfrm>
            <a:off x="107504" y="1268760"/>
            <a:ext cx="8928992" cy="5589240"/>
          </a:xfrm>
        </p:spPr>
        <p:txBody>
          <a:bodyPr/>
          <a:lstStyle/>
          <a:p>
            <a:pPr marL="0" indent="0" algn="just" rtl="0">
              <a:lnSpc>
                <a:spcPct val="150000"/>
              </a:lnSpc>
              <a:buNone/>
            </a:pPr>
            <a:r>
              <a:rPr lang="en-US" sz="2800" dirty="0"/>
              <a:t>Findings show that students identified </a:t>
            </a:r>
            <a:r>
              <a:rPr lang="en-US" sz="2800" b="1" dirty="0"/>
              <a:t>three prominent benefits</a:t>
            </a:r>
            <a:r>
              <a:rPr lang="en-US" sz="2800" dirty="0"/>
              <a:t> of the online teaching method: </a:t>
            </a:r>
          </a:p>
          <a:p>
            <a:pPr marL="0" indent="0" algn="just" rtl="0">
              <a:lnSpc>
                <a:spcPct val="150000"/>
              </a:lnSpc>
              <a:buNone/>
            </a:pPr>
            <a:r>
              <a:rPr lang="en-US" sz="2800" dirty="0"/>
              <a:t> - convenience (students can wear whatever they wish) </a:t>
            </a:r>
          </a:p>
          <a:p>
            <a:pPr marL="0" indent="0" algn="just" rtl="0">
              <a:lnSpc>
                <a:spcPct val="150000"/>
              </a:lnSpc>
              <a:buNone/>
            </a:pPr>
            <a:r>
              <a:rPr lang="en-US" sz="2800" dirty="0"/>
              <a:t> - option to record lectures (students stated that this is the main reason for the effectiveness of this teaching method)</a:t>
            </a:r>
          </a:p>
          <a:p>
            <a:pPr marL="0" indent="0" algn="just" rtl="0">
              <a:lnSpc>
                <a:spcPct val="150000"/>
              </a:lnSpc>
              <a:buNone/>
            </a:pPr>
            <a:r>
              <a:rPr lang="en-US" sz="2800" dirty="0"/>
              <a:t> - no attendance requirement</a:t>
            </a:r>
            <a:endParaRPr lang="he-IL" sz="2800" dirty="0"/>
          </a:p>
        </p:txBody>
      </p:sp>
      <p:pic>
        <p:nvPicPr>
          <p:cNvPr id="4" name="תמונה 4">
            <a:extLst>
              <a:ext uri="{FF2B5EF4-FFF2-40B4-BE49-F238E27FC236}">
                <a16:creationId xmlns:a16="http://schemas.microsoft.com/office/drawing/2014/main" id="{02809B03-1334-4066-80E8-1E0C09296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941168"/>
            <a:ext cx="3041801"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866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229A07-84AF-4A5D-B101-460B0AE3C309}"/>
              </a:ext>
            </a:extLst>
          </p:cNvPr>
          <p:cNvSpPr>
            <a:spLocks noGrp="1"/>
          </p:cNvSpPr>
          <p:nvPr>
            <p:ph type="title"/>
          </p:nvPr>
        </p:nvSpPr>
        <p:spPr/>
        <p:txBody>
          <a:bodyPr/>
          <a:lstStyle/>
          <a:p>
            <a:r>
              <a:rPr lang="en-US" dirty="0"/>
              <a:t>The Findings</a:t>
            </a:r>
            <a:endParaRPr lang="he-IL" dirty="0"/>
          </a:p>
        </p:txBody>
      </p:sp>
      <p:sp>
        <p:nvSpPr>
          <p:cNvPr id="3" name="מציין מיקום תוכן 2">
            <a:extLst>
              <a:ext uri="{FF2B5EF4-FFF2-40B4-BE49-F238E27FC236}">
                <a16:creationId xmlns:a16="http://schemas.microsoft.com/office/drawing/2014/main" id="{9FC62D62-C545-48C4-B119-CC6487A71135}"/>
              </a:ext>
            </a:extLst>
          </p:cNvPr>
          <p:cNvSpPr>
            <a:spLocks noGrp="1"/>
          </p:cNvSpPr>
          <p:nvPr>
            <p:ph sz="quarter" idx="1"/>
          </p:nvPr>
        </p:nvSpPr>
        <p:spPr>
          <a:xfrm>
            <a:off x="107504" y="1052736"/>
            <a:ext cx="8928992" cy="5688632"/>
          </a:xfrm>
        </p:spPr>
        <p:txBody>
          <a:bodyPr/>
          <a:lstStyle/>
          <a:p>
            <a:pPr algn="just" rtl="0"/>
            <a:r>
              <a:rPr lang="en-US" dirty="0"/>
              <a:t>Students identified the following </a:t>
            </a:r>
            <a:r>
              <a:rPr lang="en-US" b="1" dirty="0"/>
              <a:t>shortcomings</a:t>
            </a:r>
            <a:r>
              <a:rPr lang="en-US" dirty="0"/>
              <a:t> of the online teaching method: </a:t>
            </a:r>
          </a:p>
          <a:p>
            <a:pPr algn="just" rtl="0"/>
            <a:endParaRPr lang="en-US" dirty="0"/>
          </a:p>
          <a:p>
            <a:pPr algn="just" rtl="0"/>
            <a:r>
              <a:rPr lang="en-US" dirty="0"/>
              <a:t>Students’ inability to see their friends on campus </a:t>
            </a:r>
          </a:p>
          <a:p>
            <a:pPr algn="just" rtl="0"/>
            <a:r>
              <a:rPr lang="en-US" dirty="0"/>
              <a:t>This teaching method reduces their motivation to study</a:t>
            </a:r>
          </a:p>
          <a:p>
            <a:pPr algn="just" rtl="0"/>
            <a:endParaRPr lang="en-US" dirty="0"/>
          </a:p>
          <a:p>
            <a:pPr algn="just" rtl="0"/>
            <a:r>
              <a:rPr lang="en-US" dirty="0"/>
              <a:t>The findings of this survey are compatible with previous surveys conducted at Tel Aviv University and on behalf of the National Union of Israeli Students. </a:t>
            </a:r>
          </a:p>
          <a:p>
            <a:pPr algn="just" rtl="0">
              <a:buNone/>
            </a:pPr>
            <a:endParaRPr lang="en-US" dirty="0"/>
          </a:p>
          <a:p>
            <a:pPr algn="just" rtl="0"/>
            <a:r>
              <a:rPr lang="en-US" dirty="0"/>
              <a:t>All three surveys show that it is evident that students believe that online teaching method has both benefits and considerable disadvantages and limitations.</a:t>
            </a:r>
            <a:endParaRPr lang="he-IL" dirty="0"/>
          </a:p>
        </p:txBody>
      </p:sp>
    </p:spTree>
    <p:extLst>
      <p:ext uri="{BB962C8B-B14F-4D97-AF65-F5344CB8AC3E}">
        <p14:creationId xmlns:p14="http://schemas.microsoft.com/office/powerpoint/2010/main" val="1268172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229A07-84AF-4A5D-B101-460B0AE3C309}"/>
              </a:ext>
            </a:extLst>
          </p:cNvPr>
          <p:cNvSpPr>
            <a:spLocks noGrp="1"/>
          </p:cNvSpPr>
          <p:nvPr>
            <p:ph type="title"/>
          </p:nvPr>
        </p:nvSpPr>
        <p:spPr/>
        <p:txBody>
          <a:bodyPr/>
          <a:lstStyle/>
          <a:p>
            <a:r>
              <a:rPr lang="en-US" dirty="0"/>
              <a:t>The conclusion</a:t>
            </a:r>
            <a:endParaRPr lang="he-IL" dirty="0"/>
          </a:p>
        </p:txBody>
      </p:sp>
      <p:sp>
        <p:nvSpPr>
          <p:cNvPr id="3" name="מציין מיקום תוכן 2">
            <a:extLst>
              <a:ext uri="{FF2B5EF4-FFF2-40B4-BE49-F238E27FC236}">
                <a16:creationId xmlns:a16="http://schemas.microsoft.com/office/drawing/2014/main" id="{9FC62D62-C545-48C4-B119-CC6487A71135}"/>
              </a:ext>
            </a:extLst>
          </p:cNvPr>
          <p:cNvSpPr>
            <a:spLocks noGrp="1"/>
          </p:cNvSpPr>
          <p:nvPr>
            <p:ph sz="quarter" idx="1"/>
          </p:nvPr>
        </p:nvSpPr>
        <p:spPr>
          <a:xfrm>
            <a:off x="107504" y="1052736"/>
            <a:ext cx="8928992" cy="5688632"/>
          </a:xfrm>
        </p:spPr>
        <p:txBody>
          <a:bodyPr/>
          <a:lstStyle/>
          <a:p>
            <a:pPr marL="0" indent="0" algn="just" rtl="0">
              <a:lnSpc>
                <a:spcPct val="150000"/>
              </a:lnSpc>
              <a:buNone/>
            </a:pPr>
            <a:endParaRPr lang="en-US" sz="2800" dirty="0"/>
          </a:p>
          <a:p>
            <a:pPr marL="0" indent="0" algn="just" rtl="0">
              <a:lnSpc>
                <a:spcPct val="150000"/>
              </a:lnSpc>
              <a:buNone/>
            </a:pPr>
            <a:r>
              <a:rPr lang="en-US" sz="2800" dirty="0"/>
              <a:t>This study sheds light on the in-depth debate in which policymakers in the field of higher education must engage regarding the academic campus’ new, effective purpose in the post-COVID era, including the distinction between the virtual and non-virtual aspects of academic teaching. </a:t>
            </a:r>
          </a:p>
        </p:txBody>
      </p:sp>
      <p:pic>
        <p:nvPicPr>
          <p:cNvPr id="4" name="Picture 4">
            <a:extLst>
              <a:ext uri="{FF2B5EF4-FFF2-40B4-BE49-F238E27FC236}">
                <a16:creationId xmlns:a16="http://schemas.microsoft.com/office/drawing/2014/main" id="{6B4482B2-8C62-4815-8675-F8FB6AF78AEB}"/>
              </a:ext>
            </a:extLst>
          </p:cNvPr>
          <p:cNvPicPr>
            <a:picLocks noChangeAspect="1"/>
          </p:cNvPicPr>
          <p:nvPr/>
        </p:nvPicPr>
        <p:blipFill>
          <a:blip r:embed="rId2"/>
          <a:stretch>
            <a:fillRect/>
          </a:stretch>
        </p:blipFill>
        <p:spPr>
          <a:xfrm>
            <a:off x="5580112" y="4936848"/>
            <a:ext cx="3240360" cy="1804520"/>
          </a:xfrm>
          <a:prstGeom prst="rect">
            <a:avLst/>
          </a:prstGeom>
        </p:spPr>
      </p:pic>
    </p:spTree>
    <p:extLst>
      <p:ext uri="{BB962C8B-B14F-4D97-AF65-F5344CB8AC3E}">
        <p14:creationId xmlns:p14="http://schemas.microsoft.com/office/powerpoint/2010/main" val="412485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3FB63B-D2E0-41E7-BC67-CCB3104787BC}"/>
              </a:ext>
            </a:extLst>
          </p:cNvPr>
          <p:cNvSpPr>
            <a:spLocks noGrp="1"/>
          </p:cNvSpPr>
          <p:nvPr>
            <p:ph type="title"/>
          </p:nvPr>
        </p:nvSpPr>
        <p:spPr>
          <a:xfrm>
            <a:off x="107504" y="274638"/>
            <a:ext cx="9036496" cy="778098"/>
          </a:xfrm>
        </p:spPr>
        <p:txBody>
          <a:bodyPr/>
          <a:lstStyle/>
          <a:p>
            <a:br>
              <a:rPr lang="en-US" dirty="0"/>
            </a:br>
            <a:br>
              <a:rPr lang="en-US" dirty="0"/>
            </a:br>
            <a:br>
              <a:rPr lang="en-US" dirty="0"/>
            </a:br>
            <a:br>
              <a:rPr lang="en-US" dirty="0"/>
            </a:br>
            <a:br>
              <a:rPr lang="en-US" dirty="0">
                <a:effectLst/>
              </a:rPr>
            </a:br>
            <a:r>
              <a:rPr lang="en-US" dirty="0"/>
              <a:t> </a:t>
            </a:r>
            <a:r>
              <a:rPr lang="en-US" sz="2000" dirty="0"/>
              <a:t>Economics of time: </a:t>
            </a:r>
            <a:r>
              <a:rPr lang="en-US" sz="2000" dirty="0">
                <a:effectLst/>
              </a:rPr>
              <a:t>advantages of e-Learning in proportion to the time utilized and the tradeoff between work and studies</a:t>
            </a:r>
            <a:endParaRPr lang="he-IL" sz="2000" dirty="0"/>
          </a:p>
        </p:txBody>
      </p:sp>
      <p:sp>
        <p:nvSpPr>
          <p:cNvPr id="3" name="מציין מיקום תוכן 2">
            <a:extLst>
              <a:ext uri="{FF2B5EF4-FFF2-40B4-BE49-F238E27FC236}">
                <a16:creationId xmlns:a16="http://schemas.microsoft.com/office/drawing/2014/main" id="{24606424-3C34-4838-A275-700D66CE78DB}"/>
              </a:ext>
            </a:extLst>
          </p:cNvPr>
          <p:cNvSpPr>
            <a:spLocks noGrp="1"/>
          </p:cNvSpPr>
          <p:nvPr>
            <p:ph sz="quarter" idx="1"/>
          </p:nvPr>
        </p:nvSpPr>
        <p:spPr>
          <a:xfrm>
            <a:off x="0" y="1412776"/>
            <a:ext cx="9144000" cy="4680000"/>
          </a:xfrm>
        </p:spPr>
        <p:txBody>
          <a:bodyPr/>
          <a:lstStyle/>
          <a:p>
            <a:pPr algn="just" rtl="0"/>
            <a:r>
              <a:rPr lang="en-US" dirty="0"/>
              <a:t>Globalization has facilitated e-commerce from any place to any place in the world, at the convenience of one’s home or organization, together with a significant reduction in time required. However academic institutions are lagging behind. The COVID-19 period raises the need for the academic establishment to adapt to the new reality and the advantages of technological modernization in the 21</a:t>
            </a:r>
            <a:r>
              <a:rPr lang="en-US" baseline="30000" dirty="0"/>
              <a:t>st</a:t>
            </a:r>
            <a:r>
              <a:rPr lang="en-US" dirty="0"/>
              <a:t> century. The research findings also indicate students’ expectations of the lecturers in the digital era. In order to succeed, e-Learning requires pedagogic organizational approaches adapted to the digital platform and a perception of learning as a consumer product that lecturers must provide.</a:t>
            </a:r>
          </a:p>
          <a:p>
            <a:endParaRPr lang="he-IL" dirty="0"/>
          </a:p>
        </p:txBody>
      </p:sp>
      <p:pic>
        <p:nvPicPr>
          <p:cNvPr id="4" name="תמונה 3">
            <a:extLst>
              <a:ext uri="{FF2B5EF4-FFF2-40B4-BE49-F238E27FC236}">
                <a16:creationId xmlns:a16="http://schemas.microsoft.com/office/drawing/2014/main" id="{AA1C47C2-5785-464A-8178-EA148027FB07}"/>
              </a:ext>
            </a:extLst>
          </p:cNvPr>
          <p:cNvPicPr>
            <a:picLocks noChangeAspect="1"/>
          </p:cNvPicPr>
          <p:nvPr/>
        </p:nvPicPr>
        <p:blipFill>
          <a:blip r:embed="rId2"/>
          <a:stretch>
            <a:fillRect/>
          </a:stretch>
        </p:blipFill>
        <p:spPr>
          <a:xfrm>
            <a:off x="6876256" y="5498364"/>
            <a:ext cx="2121592" cy="1188823"/>
          </a:xfrm>
          <a:prstGeom prst="rect">
            <a:avLst/>
          </a:prstGeom>
        </p:spPr>
      </p:pic>
    </p:spTree>
    <p:extLst>
      <p:ext uri="{BB962C8B-B14F-4D97-AF65-F5344CB8AC3E}">
        <p14:creationId xmlns:p14="http://schemas.microsoft.com/office/powerpoint/2010/main" val="194715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3FB63B-D2E0-41E7-BC67-CCB3104787BC}"/>
              </a:ext>
            </a:extLst>
          </p:cNvPr>
          <p:cNvSpPr>
            <a:spLocks noGrp="1"/>
          </p:cNvSpPr>
          <p:nvPr>
            <p:ph type="title"/>
          </p:nvPr>
        </p:nvSpPr>
        <p:spPr>
          <a:xfrm>
            <a:off x="107504" y="274638"/>
            <a:ext cx="9036496" cy="778098"/>
          </a:xfrm>
        </p:spPr>
        <p:txBody>
          <a:bodyPr/>
          <a:lstStyle/>
          <a:p>
            <a:br>
              <a:rPr lang="en-US" dirty="0"/>
            </a:br>
            <a:br>
              <a:rPr lang="en-US" dirty="0"/>
            </a:br>
            <a:br>
              <a:rPr lang="en-US" dirty="0"/>
            </a:br>
            <a:br>
              <a:rPr lang="en-US" dirty="0"/>
            </a:br>
            <a:br>
              <a:rPr lang="en-US" dirty="0">
                <a:effectLst/>
              </a:rPr>
            </a:br>
            <a:r>
              <a:rPr lang="en-US" dirty="0"/>
              <a:t> </a:t>
            </a:r>
            <a:r>
              <a:rPr lang="en-US" sz="2300" dirty="0"/>
              <a:t>Economics of time: </a:t>
            </a:r>
            <a:r>
              <a:rPr lang="en-US" sz="2300" dirty="0">
                <a:effectLst/>
              </a:rPr>
              <a:t>advantages of e-Learning in proportion to the time utilized and the tradeoff between work and studies</a:t>
            </a:r>
            <a:endParaRPr lang="he-IL" sz="2300" dirty="0"/>
          </a:p>
        </p:txBody>
      </p:sp>
      <p:sp>
        <p:nvSpPr>
          <p:cNvPr id="3" name="מציין מיקום תוכן 2">
            <a:extLst>
              <a:ext uri="{FF2B5EF4-FFF2-40B4-BE49-F238E27FC236}">
                <a16:creationId xmlns:a16="http://schemas.microsoft.com/office/drawing/2014/main" id="{24606424-3C34-4838-A275-700D66CE78DB}"/>
              </a:ext>
            </a:extLst>
          </p:cNvPr>
          <p:cNvSpPr>
            <a:spLocks noGrp="1"/>
          </p:cNvSpPr>
          <p:nvPr>
            <p:ph sz="quarter" idx="1"/>
          </p:nvPr>
        </p:nvSpPr>
        <p:spPr>
          <a:xfrm>
            <a:off x="0" y="1412776"/>
            <a:ext cx="9144000" cy="4680000"/>
          </a:xfrm>
        </p:spPr>
        <p:txBody>
          <a:bodyPr/>
          <a:lstStyle/>
          <a:p>
            <a:pPr algn="just" rtl="0">
              <a:lnSpc>
                <a:spcPct val="150000"/>
              </a:lnSpc>
            </a:pPr>
            <a:r>
              <a:rPr lang="en-US" dirty="0"/>
              <a:t>All researches findings show that it is necessary for policy makers in higher education and academic institutions to hold a thorough discussion of study time at the campus, the distinction between virtual and actual in the stages of learning, by type of course, year of studies, student characteristics, faculties – and challenges and ways of coping with new circumstances, where time is in high demand.</a:t>
            </a:r>
          </a:p>
          <a:p>
            <a:endParaRPr lang="he-IL" dirty="0"/>
          </a:p>
        </p:txBody>
      </p:sp>
    </p:spTree>
    <p:extLst>
      <p:ext uri="{BB962C8B-B14F-4D97-AF65-F5344CB8AC3E}">
        <p14:creationId xmlns:p14="http://schemas.microsoft.com/office/powerpoint/2010/main" val="1049074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1C41BB-1E75-4E71-ADF8-2A89062D3BB8}"/>
              </a:ext>
            </a:extLst>
          </p:cNvPr>
          <p:cNvSpPr>
            <a:spLocks noGrp="1"/>
          </p:cNvSpPr>
          <p:nvPr>
            <p:ph type="title"/>
          </p:nvPr>
        </p:nvSpPr>
        <p:spPr>
          <a:xfrm>
            <a:off x="0" y="274638"/>
            <a:ext cx="9036496" cy="778098"/>
          </a:xfrm>
        </p:spPr>
        <p:txBody>
          <a:bodyPr/>
          <a:lstStyle/>
          <a:p>
            <a:r>
              <a:rPr lang="en-US" sz="3000" dirty="0"/>
              <a:t>Why is this important? From theory to practice </a:t>
            </a:r>
            <a:endParaRPr lang="he-IL" sz="3000" dirty="0"/>
          </a:p>
        </p:txBody>
      </p:sp>
      <p:sp>
        <p:nvSpPr>
          <p:cNvPr id="3" name="מציין מיקום תוכן 2">
            <a:extLst>
              <a:ext uri="{FF2B5EF4-FFF2-40B4-BE49-F238E27FC236}">
                <a16:creationId xmlns:a16="http://schemas.microsoft.com/office/drawing/2014/main" id="{C8A45063-5914-495A-8C6E-78FD4150903C}"/>
              </a:ext>
            </a:extLst>
          </p:cNvPr>
          <p:cNvSpPr>
            <a:spLocks noGrp="1"/>
          </p:cNvSpPr>
          <p:nvPr>
            <p:ph sz="quarter" idx="1"/>
          </p:nvPr>
        </p:nvSpPr>
        <p:spPr>
          <a:xfrm>
            <a:off x="0" y="980728"/>
            <a:ext cx="9036496" cy="5112048"/>
          </a:xfrm>
        </p:spPr>
        <p:txBody>
          <a:bodyPr/>
          <a:lstStyle/>
          <a:p>
            <a:pPr algn="just" rtl="0"/>
            <a:r>
              <a:rPr lang="en-US" dirty="0"/>
              <a:t>A conceptual change in students’ responsibility for learning and a change in instructors’ responsibility to orient teaching designed to guide independent, investigative learners who are responsible for their own learning    </a:t>
            </a:r>
          </a:p>
          <a:p>
            <a:pPr marL="0" indent="0" algn="just" rtl="0">
              <a:buNone/>
            </a:pPr>
            <a:endParaRPr lang="en-US" b="1" dirty="0"/>
          </a:p>
          <a:p>
            <a:pPr marL="0" indent="0" algn="just" rtl="0">
              <a:buNone/>
            </a:pPr>
            <a:r>
              <a:rPr lang="en-US" b="1" dirty="0"/>
              <a:t>Some ideas for pedagogical improvements:</a:t>
            </a:r>
          </a:p>
          <a:p>
            <a:pPr lvl="0" algn="just" rtl="0"/>
            <a:r>
              <a:rPr lang="en-US" dirty="0"/>
              <a:t>Zoom-based meetings for learning communities, and one-to-one Zoom meetings (attendance: the case of the disappearing student? Ask for advance notice of non-attendance, ask to turn on cameras and audio….). </a:t>
            </a:r>
          </a:p>
          <a:p>
            <a:pPr lvl="0" algn="just" rtl="0"/>
            <a:r>
              <a:rPr lang="en-US" dirty="0"/>
              <a:t>Pay attention to the teacher’s position and distance (role model, closeness, turning remote learning into learning among people who are near)</a:t>
            </a:r>
          </a:p>
          <a:p>
            <a:endParaRPr lang="he-IL" dirty="0"/>
          </a:p>
        </p:txBody>
      </p:sp>
    </p:spTree>
    <p:extLst>
      <p:ext uri="{BB962C8B-B14F-4D97-AF65-F5344CB8AC3E}">
        <p14:creationId xmlns:p14="http://schemas.microsoft.com/office/powerpoint/2010/main" val="1338970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1C41BB-1E75-4E71-ADF8-2A89062D3BB8}"/>
              </a:ext>
            </a:extLst>
          </p:cNvPr>
          <p:cNvSpPr>
            <a:spLocks noGrp="1"/>
          </p:cNvSpPr>
          <p:nvPr>
            <p:ph type="title"/>
          </p:nvPr>
        </p:nvSpPr>
        <p:spPr>
          <a:xfrm>
            <a:off x="0" y="274638"/>
            <a:ext cx="9036496" cy="778098"/>
          </a:xfrm>
        </p:spPr>
        <p:txBody>
          <a:bodyPr/>
          <a:lstStyle/>
          <a:p>
            <a:r>
              <a:rPr lang="en-US" sz="3000" dirty="0"/>
              <a:t>Why is this important? From theory to practice </a:t>
            </a:r>
            <a:endParaRPr lang="he-IL" sz="3000" dirty="0"/>
          </a:p>
        </p:txBody>
      </p:sp>
      <p:sp>
        <p:nvSpPr>
          <p:cNvPr id="3" name="מציין מיקום תוכן 2">
            <a:extLst>
              <a:ext uri="{FF2B5EF4-FFF2-40B4-BE49-F238E27FC236}">
                <a16:creationId xmlns:a16="http://schemas.microsoft.com/office/drawing/2014/main" id="{C8A45063-5914-495A-8C6E-78FD4150903C}"/>
              </a:ext>
            </a:extLst>
          </p:cNvPr>
          <p:cNvSpPr>
            <a:spLocks noGrp="1"/>
          </p:cNvSpPr>
          <p:nvPr>
            <p:ph sz="quarter" idx="1"/>
          </p:nvPr>
        </p:nvSpPr>
        <p:spPr>
          <a:xfrm>
            <a:off x="0" y="980728"/>
            <a:ext cx="9036496" cy="5760640"/>
          </a:xfrm>
        </p:spPr>
        <p:txBody>
          <a:bodyPr/>
          <a:lstStyle/>
          <a:p>
            <a:pPr lvl="0" algn="just" rtl="0"/>
            <a:r>
              <a:rPr lang="en-US" dirty="0"/>
              <a:t>Give room for students’ contributions</a:t>
            </a:r>
          </a:p>
          <a:p>
            <a:pPr lvl="0" algn="just" rtl="0"/>
            <a:r>
              <a:rPr lang="en-US" b="1" dirty="0"/>
              <a:t>Make a student the chat manager - assign responsibility and create a partnership. Order of speakers/respondents, start on time</a:t>
            </a:r>
          </a:p>
          <a:p>
            <a:pPr lvl="0" algn="just" rtl="0"/>
            <a:r>
              <a:rPr lang="en-US" dirty="0"/>
              <a:t>Connect to Moodle</a:t>
            </a:r>
          </a:p>
          <a:p>
            <a:pPr lvl="0" algn="just" rtl="0"/>
            <a:r>
              <a:rPr lang="en-US" dirty="0"/>
              <a:t>Orient teaching to the group’s profile – year in program, type of course, size of group</a:t>
            </a:r>
          </a:p>
          <a:p>
            <a:pPr lvl="0" algn="just" rtl="0"/>
            <a:r>
              <a:rPr lang="en-US" b="1" dirty="0"/>
              <a:t>Invite colleagues and guest lecturers</a:t>
            </a:r>
          </a:p>
          <a:p>
            <a:pPr lvl="0" algn="just" rtl="0"/>
            <a:r>
              <a:rPr lang="en-US" b="1" dirty="0"/>
              <a:t>Pay attention to students’ physical, mental readiness  and health</a:t>
            </a:r>
          </a:p>
          <a:p>
            <a:pPr lvl="0" algn="just" rtl="0"/>
            <a:r>
              <a:rPr lang="en-US" sz="4000" b="1" dirty="0"/>
              <a:t>Any more ideas?  </a:t>
            </a:r>
          </a:p>
          <a:p>
            <a:endParaRPr lang="he-IL" dirty="0"/>
          </a:p>
        </p:txBody>
      </p:sp>
      <p:pic>
        <p:nvPicPr>
          <p:cNvPr id="5" name="תמונה 4">
            <a:extLst>
              <a:ext uri="{FF2B5EF4-FFF2-40B4-BE49-F238E27FC236}">
                <a16:creationId xmlns:a16="http://schemas.microsoft.com/office/drawing/2014/main" id="{7B373FFF-17B6-4273-B669-14D2E4A39EAA}"/>
              </a:ext>
            </a:extLst>
          </p:cNvPr>
          <p:cNvPicPr>
            <a:picLocks noChangeAspect="1"/>
          </p:cNvPicPr>
          <p:nvPr/>
        </p:nvPicPr>
        <p:blipFill>
          <a:blip r:embed="rId2"/>
          <a:stretch>
            <a:fillRect/>
          </a:stretch>
        </p:blipFill>
        <p:spPr>
          <a:xfrm>
            <a:off x="5868144" y="4940810"/>
            <a:ext cx="2592288" cy="1628800"/>
          </a:xfrm>
          <a:prstGeom prst="rect">
            <a:avLst/>
          </a:prstGeom>
        </p:spPr>
      </p:pic>
    </p:spTree>
    <p:extLst>
      <p:ext uri="{BB962C8B-B14F-4D97-AF65-F5344CB8AC3E}">
        <p14:creationId xmlns:p14="http://schemas.microsoft.com/office/powerpoint/2010/main" val="163398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74638"/>
            <a:ext cx="8712968" cy="634082"/>
          </a:xfrm>
        </p:spPr>
        <p:txBody>
          <a:bodyPr>
            <a:normAutofit fontScale="90000"/>
          </a:bodyPr>
          <a:lstStyle/>
          <a:p>
            <a:r>
              <a:rPr lang="he-IL" dirty="0">
                <a:cs typeface="+mn-cs"/>
              </a:rPr>
              <a:t>         </a:t>
            </a:r>
            <a:r>
              <a:rPr lang="en-US" sz="3600" b="1" dirty="0">
                <a:cs typeface="+mn-cs"/>
              </a:rPr>
              <a:t>Academic teaching - goals</a:t>
            </a:r>
            <a:endParaRPr lang="he-IL" sz="3600" b="1" dirty="0">
              <a:cs typeface="+mn-cs"/>
            </a:endParaRPr>
          </a:p>
        </p:txBody>
      </p:sp>
      <p:sp>
        <p:nvSpPr>
          <p:cNvPr id="3" name="מציין מיקום תוכן 2"/>
          <p:cNvSpPr>
            <a:spLocks noGrp="1"/>
          </p:cNvSpPr>
          <p:nvPr>
            <p:ph idx="1"/>
          </p:nvPr>
        </p:nvSpPr>
        <p:spPr>
          <a:xfrm>
            <a:off x="107504" y="836712"/>
            <a:ext cx="9036496" cy="6021288"/>
          </a:xfrm>
        </p:spPr>
        <p:txBody>
          <a:bodyPr>
            <a:noAutofit/>
          </a:bodyPr>
          <a:lstStyle/>
          <a:p>
            <a:pPr marL="0" indent="0" algn="just" rtl="0">
              <a:buNone/>
            </a:pPr>
            <a:r>
              <a:rPr lang="en-US" altLang="he-IL" sz="2100" b="1" dirty="0"/>
              <a:t>Social and technological changes – </a:t>
            </a:r>
            <a:r>
              <a:rPr lang="en-US" altLang="he-IL" sz="2100" b="1" dirty="0">
                <a:solidFill>
                  <a:srgbClr val="FF0000"/>
                </a:solidFill>
              </a:rPr>
              <a:t>The future academic study experience </a:t>
            </a:r>
            <a:r>
              <a:rPr lang="en-US" altLang="he-IL" sz="2100" dirty="0"/>
              <a:t>will differ from that familiar to us from the traditional university and therefore we must plan and prepare in order to </a:t>
            </a:r>
            <a:r>
              <a:rPr lang="en-US" altLang="he-IL" sz="2100" b="1" dirty="0">
                <a:solidFill>
                  <a:srgbClr val="FF0000"/>
                </a:solidFill>
              </a:rPr>
              <a:t>maintain a competitive edge </a:t>
            </a:r>
            <a:r>
              <a:rPr lang="en-US" altLang="he-IL" sz="2100" dirty="0"/>
              <a:t>in a growing market.</a:t>
            </a:r>
            <a:endParaRPr lang="he-IL" altLang="he-IL" sz="2100" dirty="0"/>
          </a:p>
          <a:p>
            <a:pPr marL="0" indent="0" algn="just" rtl="0">
              <a:buNone/>
            </a:pPr>
            <a:r>
              <a:rPr lang="en-US" altLang="he-IL" sz="2100" b="1" dirty="0">
                <a:solidFill>
                  <a:srgbClr val="FF0000"/>
                </a:solidFill>
              </a:rPr>
              <a:t>Maintaining an edge in a computer-mediated market requires much more than </a:t>
            </a:r>
            <a:r>
              <a:rPr lang="en-US" altLang="he-IL" sz="2100" dirty="0"/>
              <a:t>simply “planting” materials in a website or transferring materials from a regular learning environment to a distance learning environment.</a:t>
            </a:r>
            <a:endParaRPr lang="he-IL" altLang="he-IL" sz="2100" b="1" dirty="0">
              <a:solidFill>
                <a:srgbClr val="FF0000"/>
              </a:solidFill>
            </a:endParaRPr>
          </a:p>
          <a:p>
            <a:pPr marL="0" indent="0" algn="just" rtl="0">
              <a:buNone/>
            </a:pPr>
            <a:r>
              <a:rPr lang="en-US" altLang="he-IL" sz="2100" b="1" dirty="0"/>
              <a:t>Our goal:</a:t>
            </a:r>
            <a:endParaRPr lang="he-IL" altLang="he-IL" sz="2100" b="1" dirty="0"/>
          </a:p>
          <a:p>
            <a:pPr marL="0" indent="0" algn="just" rtl="0">
              <a:buNone/>
            </a:pPr>
            <a:r>
              <a:rPr lang="en-US" altLang="he-IL" sz="2100" b="1" dirty="0">
                <a:solidFill>
                  <a:srgbClr val="FF0000"/>
                </a:solidFill>
              </a:rPr>
              <a:t>What? </a:t>
            </a:r>
            <a:r>
              <a:rPr lang="en-US" altLang="he-IL" sz="2100" dirty="0"/>
              <a:t>To assimilate and evaluate different methods of computer-mediated learning</a:t>
            </a:r>
          </a:p>
          <a:p>
            <a:pPr marL="0" indent="0" algn="just" rtl="0">
              <a:buNone/>
            </a:pPr>
            <a:r>
              <a:rPr lang="en-US" altLang="he-IL" sz="2100" b="1" dirty="0">
                <a:solidFill>
                  <a:srgbClr val="FF0000"/>
                </a:solidFill>
              </a:rPr>
              <a:t>Where? </a:t>
            </a:r>
            <a:r>
              <a:rPr lang="en-US" altLang="he-IL" sz="2100" dirty="0"/>
              <a:t>On campus and in distant locations</a:t>
            </a:r>
            <a:endParaRPr lang="he-IL" altLang="he-IL" sz="2100" b="1" dirty="0">
              <a:solidFill>
                <a:srgbClr val="FF0000"/>
              </a:solidFill>
            </a:endParaRPr>
          </a:p>
          <a:p>
            <a:pPr marL="0" indent="0" algn="just" rtl="0">
              <a:buNone/>
            </a:pPr>
            <a:r>
              <a:rPr lang="en-US" altLang="he-IL" sz="2100" b="1" dirty="0">
                <a:solidFill>
                  <a:srgbClr val="FF0000"/>
                </a:solidFill>
              </a:rPr>
              <a:t>Why? </a:t>
            </a:r>
            <a:r>
              <a:rPr lang="en-US" altLang="he-IL" sz="2100" dirty="0"/>
              <a:t>Effective achievement of learning goals, efficient utilization of resources, convenience for students, and accessibility by a wide variety of students</a:t>
            </a:r>
            <a:endParaRPr lang="he-IL" altLang="he-IL" sz="2100" b="1" dirty="0">
              <a:solidFill>
                <a:srgbClr val="FF0000"/>
              </a:solidFill>
            </a:endParaRPr>
          </a:p>
          <a:p>
            <a:pPr marL="0" indent="0" algn="just" rtl="0">
              <a:buNone/>
            </a:pPr>
            <a:r>
              <a:rPr lang="en-US" sz="2100" b="1" dirty="0">
                <a:solidFill>
                  <a:srgbClr val="FF0000"/>
                </a:solidFill>
              </a:rPr>
              <a:t>For whom?</a:t>
            </a:r>
            <a:r>
              <a:rPr lang="en-US" sz="2100" dirty="0"/>
              <a:t> Segmentation of students on the campus and beyond</a:t>
            </a:r>
            <a:endParaRPr lang="he-IL" sz="2100" b="1" dirty="0">
              <a:solidFill>
                <a:srgbClr val="FF0000"/>
              </a:solidFill>
            </a:endParaRPr>
          </a:p>
          <a:p>
            <a:pPr marL="0" indent="0" algn="just" rtl="0">
              <a:buNone/>
            </a:pPr>
            <a:r>
              <a:rPr lang="en-US" sz="2100" b="1" dirty="0">
                <a:solidFill>
                  <a:srgbClr val="FF0000"/>
                </a:solidFill>
              </a:rPr>
              <a:t>When?</a:t>
            </a:r>
            <a:r>
              <a:rPr lang="en-US" sz="2100" dirty="0"/>
              <a:t> During the course? Beyond the course hours?</a:t>
            </a:r>
            <a:endParaRPr lang="he-IL" sz="2100" b="1" dirty="0">
              <a:solidFill>
                <a:srgbClr val="FF0000"/>
              </a:solidFill>
            </a:endParaRPr>
          </a:p>
        </p:txBody>
      </p:sp>
    </p:spTree>
    <p:extLst>
      <p:ext uri="{BB962C8B-B14F-4D97-AF65-F5344CB8AC3E}">
        <p14:creationId xmlns:p14="http://schemas.microsoft.com/office/powerpoint/2010/main" val="2843710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7504" y="73969"/>
            <a:ext cx="9036496" cy="906759"/>
          </a:xfrm>
        </p:spPr>
        <p:txBody>
          <a:bodyPr>
            <a:normAutofit/>
          </a:bodyPr>
          <a:lstStyle/>
          <a:p>
            <a:pPr algn="l" rtl="0"/>
            <a:r>
              <a:rPr lang="he-IL" altLang="he-IL" b="0" dirty="0">
                <a:solidFill>
                  <a:schemeClr val="tx1"/>
                </a:solidFill>
              </a:rPr>
              <a:t> </a:t>
            </a:r>
            <a:r>
              <a:rPr lang="en-US" altLang="he-IL" b="0" dirty="0">
                <a:solidFill>
                  <a:schemeClr val="tx1"/>
                </a:solidFill>
              </a:rPr>
              <a:t>Does </a:t>
            </a:r>
            <a:r>
              <a:rPr lang="en-US" altLang="he-IL" dirty="0">
                <a:solidFill>
                  <a:srgbClr val="009900"/>
                </a:solidFill>
              </a:rPr>
              <a:t>Technology</a:t>
            </a:r>
            <a:r>
              <a:rPr lang="en-US" altLang="he-IL" b="0" dirty="0">
                <a:solidFill>
                  <a:schemeClr val="tx1"/>
                </a:solidFill>
              </a:rPr>
              <a:t> change Teaching &amp; learning?</a:t>
            </a:r>
            <a:endParaRPr lang="he-IL" b="0" dirty="0">
              <a:solidFill>
                <a:schemeClr val="tx1"/>
              </a:solidFill>
            </a:endParaRPr>
          </a:p>
        </p:txBody>
      </p:sp>
      <p:sp>
        <p:nvSpPr>
          <p:cNvPr id="3" name="מציין מיקום תוכן 2"/>
          <p:cNvSpPr>
            <a:spLocks noGrp="1"/>
          </p:cNvSpPr>
          <p:nvPr>
            <p:ph idx="1"/>
          </p:nvPr>
        </p:nvSpPr>
        <p:spPr>
          <a:xfrm>
            <a:off x="179512" y="1340768"/>
            <a:ext cx="8856984" cy="4785395"/>
          </a:xfrm>
        </p:spPr>
        <p:txBody>
          <a:bodyPr>
            <a:normAutofit/>
          </a:bodyPr>
          <a:lstStyle/>
          <a:p>
            <a:pPr algn="just" rtl="0">
              <a:defRPr/>
            </a:pPr>
            <a:r>
              <a:rPr lang="en-US" sz="3200" b="1" dirty="0">
                <a:solidFill>
                  <a:srgbClr val="009900"/>
                </a:solidFill>
              </a:rPr>
              <a:t>Technology </a:t>
            </a:r>
            <a:r>
              <a:rPr lang="en-US" sz="3200" dirty="0"/>
              <a:t>is only the means</a:t>
            </a:r>
          </a:p>
          <a:p>
            <a:pPr algn="just" rtl="0">
              <a:defRPr/>
            </a:pPr>
            <a:r>
              <a:rPr lang="en-US" sz="3200" dirty="0">
                <a:solidFill>
                  <a:prstClr val="black"/>
                </a:solidFill>
              </a:rPr>
              <a:t>The most efficient means for Teaching &amp; Learning are the </a:t>
            </a:r>
            <a:r>
              <a:rPr lang="en-US" sz="3200" b="1" dirty="0">
                <a:solidFill>
                  <a:srgbClr val="009900"/>
                </a:solidFill>
              </a:rPr>
              <a:t>Teachers / </a:t>
            </a:r>
            <a:r>
              <a:rPr lang="en-US" sz="3200" b="1" dirty="0" err="1">
                <a:solidFill>
                  <a:srgbClr val="009900"/>
                </a:solidFill>
              </a:rPr>
              <a:t>Lectureres</a:t>
            </a:r>
            <a:endParaRPr lang="en-US" sz="3200" b="1" dirty="0">
              <a:solidFill>
                <a:srgbClr val="009900"/>
              </a:solidFill>
            </a:endParaRPr>
          </a:p>
          <a:p>
            <a:pPr algn="just" rtl="0">
              <a:defRPr/>
            </a:pPr>
            <a:r>
              <a:rPr lang="en-US" sz="3200" b="1" dirty="0">
                <a:solidFill>
                  <a:srgbClr val="009900"/>
                </a:solidFill>
              </a:rPr>
              <a:t>Digital Pedagogues:</a:t>
            </a:r>
            <a:r>
              <a:rPr lang="en-US" sz="3200" b="1" dirty="0"/>
              <a:t> </a:t>
            </a:r>
            <a:r>
              <a:rPr lang="en-US" sz="3200" dirty="0"/>
              <a:t>must understand the new opportunities inherent in the technological world for designing learning environments that will cope with increasingly diverse and ethical tasks (Wadmany, 2018)</a:t>
            </a:r>
            <a:endParaRPr lang="he-IL" sz="3200" b="1" dirty="0">
              <a:solidFill>
                <a:srgbClr val="009900"/>
              </a:solidFill>
            </a:endParaRPr>
          </a:p>
          <a:p>
            <a:pPr algn="just">
              <a:buFont typeface="Wingdings" pitchFamily="2" charset="2"/>
              <a:buNone/>
              <a:defRPr/>
            </a:pPr>
            <a:endParaRPr lang="he-IL" dirty="0"/>
          </a:p>
          <a:p>
            <a:endParaRPr lang="he-IL" dirty="0"/>
          </a:p>
        </p:txBody>
      </p:sp>
    </p:spTree>
    <p:extLst>
      <p:ext uri="{BB962C8B-B14F-4D97-AF65-F5344CB8AC3E}">
        <p14:creationId xmlns:p14="http://schemas.microsoft.com/office/powerpoint/2010/main" val="226356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79512" y="1917087"/>
            <a:ext cx="8856984" cy="1079866"/>
          </a:xfrm>
        </p:spPr>
        <p:txBody>
          <a:bodyPr>
            <a:normAutofit fontScale="90000"/>
          </a:bodyPr>
          <a:lstStyle/>
          <a:p>
            <a:pPr rtl="0"/>
            <a:br>
              <a:rPr lang="en-US" sz="4000" b="1" dirty="0"/>
            </a:br>
            <a:br>
              <a:rPr lang="en-US" sz="4000" b="1" dirty="0"/>
            </a:br>
            <a:r>
              <a:rPr lang="en-US" sz="3300" b="1" dirty="0">
                <a:solidFill>
                  <a:schemeClr val="tx2"/>
                </a:solidFill>
              </a:rPr>
              <a:t>Forum of Centers for the Promotion of Teaching in Israel</a:t>
            </a:r>
            <a:br>
              <a:rPr lang="en-US" sz="3300" b="1" dirty="0">
                <a:solidFill>
                  <a:schemeClr val="tx2"/>
                </a:solidFill>
              </a:rPr>
            </a:br>
            <a:br>
              <a:rPr lang="en-US" sz="3300" b="1" dirty="0">
                <a:solidFill>
                  <a:schemeClr val="tx2"/>
                </a:solidFill>
              </a:rPr>
            </a:br>
            <a:endParaRPr lang="en-US" sz="3300" dirty="0">
              <a:solidFill>
                <a:schemeClr val="tx2"/>
              </a:solidFill>
            </a:endParaRPr>
          </a:p>
        </p:txBody>
      </p:sp>
      <p:sp>
        <p:nvSpPr>
          <p:cNvPr id="3" name="כותרת משנה 2"/>
          <p:cNvSpPr>
            <a:spLocks noGrp="1"/>
          </p:cNvSpPr>
          <p:nvPr>
            <p:ph type="subTitle" idx="1"/>
          </p:nvPr>
        </p:nvSpPr>
        <p:spPr>
          <a:xfrm>
            <a:off x="107504" y="3170833"/>
            <a:ext cx="8928992" cy="2370807"/>
          </a:xfrm>
        </p:spPr>
        <p:txBody>
          <a:bodyPr>
            <a:normAutofit/>
          </a:bodyPr>
          <a:lstStyle/>
          <a:p>
            <a:pPr>
              <a:lnSpc>
                <a:spcPct val="150000"/>
              </a:lnSpc>
            </a:pPr>
            <a:endParaRPr lang="en-US" sz="2400" dirty="0">
              <a:solidFill>
                <a:schemeClr val="tx1"/>
              </a:solidFill>
              <a:cs typeface="+mj-cs"/>
            </a:endParaRPr>
          </a:p>
        </p:txBody>
      </p:sp>
      <p:pic>
        <p:nvPicPr>
          <p:cNvPr id="4" name="תמונה 3"/>
          <p:cNvPicPr>
            <a:picLocks noChangeAspect="1"/>
          </p:cNvPicPr>
          <p:nvPr/>
        </p:nvPicPr>
        <p:blipFill>
          <a:blip r:embed="rId2"/>
          <a:stretch>
            <a:fillRect/>
          </a:stretch>
        </p:blipFill>
        <p:spPr>
          <a:xfrm>
            <a:off x="0" y="254"/>
            <a:ext cx="3426249" cy="1916832"/>
          </a:xfrm>
          <a:prstGeom prst="rect">
            <a:avLst/>
          </a:prstGeom>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170834"/>
            <a:ext cx="8136904" cy="3687166"/>
          </a:xfrm>
          <a:prstGeom prst="rect">
            <a:avLst/>
          </a:prstGeom>
        </p:spPr>
      </p:pic>
    </p:spTree>
    <p:extLst>
      <p:ext uri="{BB962C8B-B14F-4D97-AF65-F5344CB8AC3E}">
        <p14:creationId xmlns:p14="http://schemas.microsoft.com/office/powerpoint/2010/main" val="3737691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32000" y="274638"/>
            <a:ext cx="8280000" cy="994122"/>
          </a:xfrm>
        </p:spPr>
        <p:txBody>
          <a:bodyPr/>
          <a:lstStyle/>
          <a:p>
            <a:r>
              <a:rPr lang="en-US" sz="2800" b="0" dirty="0">
                <a:solidFill>
                  <a:srgbClr val="009900"/>
                </a:solidFill>
              </a:rPr>
              <a:t>How to Improve Lecturers’ Teaching &amp; Learning Skills  and abilities in the Digital Age?</a:t>
            </a:r>
            <a:endParaRPr lang="he-IL" sz="2800" b="0" dirty="0">
              <a:solidFill>
                <a:srgbClr val="009900"/>
              </a:solidFill>
            </a:endParaRPr>
          </a:p>
        </p:txBody>
      </p:sp>
      <p:sp>
        <p:nvSpPr>
          <p:cNvPr id="3" name="מציין מיקום תוכן 2"/>
          <p:cNvSpPr>
            <a:spLocks noGrp="1"/>
          </p:cNvSpPr>
          <p:nvPr>
            <p:ph sz="quarter" idx="1"/>
          </p:nvPr>
        </p:nvSpPr>
        <p:spPr>
          <a:xfrm>
            <a:off x="395536" y="1412776"/>
            <a:ext cx="8280000" cy="5328592"/>
          </a:xfrm>
        </p:spPr>
        <p:txBody>
          <a:bodyPr/>
          <a:lstStyle/>
          <a:p>
            <a:pPr algn="just" rtl="0"/>
            <a:r>
              <a:rPr lang="en-US" dirty="0"/>
              <a:t>Adopt </a:t>
            </a:r>
            <a:r>
              <a:rPr lang="en-US" dirty="0">
                <a:solidFill>
                  <a:srgbClr val="009900"/>
                </a:solidFill>
              </a:rPr>
              <a:t>new pedagogies </a:t>
            </a:r>
            <a:r>
              <a:rPr lang="en-US" dirty="0"/>
              <a:t>that are uniquely suited to the </a:t>
            </a:r>
            <a:r>
              <a:rPr lang="en-US" dirty="0">
                <a:solidFill>
                  <a:srgbClr val="009900"/>
                </a:solidFill>
              </a:rPr>
              <a:t>new technologies</a:t>
            </a:r>
          </a:p>
          <a:p>
            <a:pPr algn="just" rtl="0"/>
            <a:r>
              <a:rPr lang="en-US" dirty="0"/>
              <a:t>New programs should be developed to guide the adoption of the new digital tools as an integral part of teaching practice and not as an external aid that merely supplement teaching &amp; learning</a:t>
            </a:r>
          </a:p>
          <a:p>
            <a:pPr lvl="0" algn="just" rtl="0">
              <a:buClr>
                <a:prstClr val="white">
                  <a:lumMod val="50000"/>
                </a:prstClr>
              </a:buClr>
            </a:pPr>
            <a:r>
              <a:rPr lang="en-US" dirty="0">
                <a:solidFill>
                  <a:prstClr val="black"/>
                </a:solidFill>
              </a:rPr>
              <a:t>Online Learning cannot be “copy-paste” of frontal learning techniques to online platforms: </a:t>
            </a:r>
            <a:r>
              <a:rPr lang="en-US" b="1" dirty="0">
                <a:solidFill>
                  <a:srgbClr val="009900"/>
                </a:solidFill>
              </a:rPr>
              <a:t>It requires a distinct pedagogy:</a:t>
            </a:r>
          </a:p>
          <a:p>
            <a:pPr marL="0" indent="0" algn="just" rtl="0">
              <a:buNone/>
            </a:pPr>
            <a:r>
              <a:rPr lang="en-US" dirty="0"/>
              <a:t>   Rethink the content, pedagogy, learning methods and</a:t>
            </a:r>
          </a:p>
          <a:p>
            <a:pPr marL="0" indent="0" algn="just" rtl="0">
              <a:buNone/>
            </a:pPr>
            <a:r>
              <a:rPr lang="en-US" dirty="0"/>
              <a:t>   evaluation methods, in order to reduce the major gap in</a:t>
            </a:r>
          </a:p>
          <a:p>
            <a:pPr marL="0" indent="0" algn="just" rtl="0">
              <a:buNone/>
            </a:pPr>
            <a:r>
              <a:rPr lang="en-US" dirty="0"/>
              <a:t>   the learning skills acquired in a traditional classroom</a:t>
            </a:r>
          </a:p>
          <a:p>
            <a:pPr marL="0" indent="0" algn="just" rtl="0">
              <a:buNone/>
            </a:pPr>
            <a:r>
              <a:rPr lang="en-US" dirty="0"/>
              <a:t>   versus a virtual one</a:t>
            </a:r>
          </a:p>
          <a:p>
            <a:pPr algn="l" rtl="0"/>
            <a:endParaRPr lang="he-IL" dirty="0"/>
          </a:p>
        </p:txBody>
      </p:sp>
    </p:spTree>
    <p:extLst>
      <p:ext uri="{BB962C8B-B14F-4D97-AF65-F5344CB8AC3E}">
        <p14:creationId xmlns:p14="http://schemas.microsoft.com/office/powerpoint/2010/main" val="3426188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74638"/>
            <a:ext cx="9144000" cy="1143000"/>
          </a:xfrm>
        </p:spPr>
        <p:txBody>
          <a:bodyPr>
            <a:noAutofit/>
          </a:bodyPr>
          <a:lstStyle/>
          <a:p>
            <a:pPr marL="0" indent="0"/>
            <a:r>
              <a:rPr lang="he-IL" b="1" dirty="0">
                <a:cs typeface="+mn-cs"/>
              </a:rPr>
              <a:t>         </a:t>
            </a:r>
            <a:r>
              <a:rPr lang="en-US" b="1" dirty="0">
                <a:cs typeface="+mn-cs"/>
              </a:rPr>
              <a:t>          </a:t>
            </a:r>
            <a:r>
              <a:rPr lang="en-US" altLang="he-IL" sz="3200" b="1" dirty="0"/>
              <a:t>Digital Learning as a Change Agent</a:t>
            </a:r>
            <a:endParaRPr lang="he-IL" sz="3200" b="1" dirty="0">
              <a:cs typeface="+mn-cs"/>
            </a:endParaRPr>
          </a:p>
        </p:txBody>
      </p:sp>
      <p:sp>
        <p:nvSpPr>
          <p:cNvPr id="3" name="מציין מיקום תוכן 2"/>
          <p:cNvSpPr>
            <a:spLocks noGrp="1"/>
          </p:cNvSpPr>
          <p:nvPr>
            <p:ph idx="1"/>
          </p:nvPr>
        </p:nvSpPr>
        <p:spPr>
          <a:xfrm>
            <a:off x="107504" y="1412776"/>
            <a:ext cx="8928992" cy="5445224"/>
          </a:xfrm>
        </p:spPr>
        <p:txBody>
          <a:bodyPr>
            <a:normAutofit/>
          </a:bodyPr>
          <a:lstStyle/>
          <a:p>
            <a:pPr algn="ctr">
              <a:lnSpc>
                <a:spcPct val="170000"/>
              </a:lnSpc>
              <a:buNone/>
            </a:pPr>
            <a:r>
              <a:rPr lang="en-US" altLang="he-IL" sz="2800" b="1" dirty="0"/>
              <a:t>New technologies lead change</a:t>
            </a:r>
          </a:p>
          <a:p>
            <a:pPr algn="ctr">
              <a:lnSpc>
                <a:spcPct val="200000"/>
              </a:lnSpc>
              <a:buFontTx/>
              <a:buNone/>
            </a:pPr>
            <a:r>
              <a:rPr lang="he-IL" altLang="he-IL" sz="2800" b="1" dirty="0">
                <a:latin typeface="Times New Roman" pitchFamily="18" charset="0"/>
                <a:cs typeface="Times New Roman" pitchFamily="18" charset="0"/>
              </a:rPr>
              <a:t>    </a:t>
            </a:r>
            <a:r>
              <a:rPr lang="en-US" altLang="he-IL" sz="2800" b="1" dirty="0"/>
              <a:t>Informed use of technologies will help academic institutions retain their competitive edge as leading universities with a personal approach  </a:t>
            </a:r>
            <a:endParaRPr lang="he-IL" altLang="he-IL" sz="2800" b="1" dirty="0"/>
          </a:p>
          <a:p>
            <a:pPr algn="ctr">
              <a:lnSpc>
                <a:spcPct val="200000"/>
              </a:lnSpc>
              <a:buFontTx/>
              <a:buNone/>
            </a:pPr>
            <a:endParaRPr lang="en-US" altLang="he-IL" sz="2400" b="1" dirty="0">
              <a:latin typeface="Times New Roman" pitchFamily="18" charset="0"/>
              <a:cs typeface="Times New Roman" pitchFamily="18" charset="0"/>
            </a:endParaRPr>
          </a:p>
          <a:p>
            <a:pPr marL="0" indent="0">
              <a:buNone/>
            </a:pPr>
            <a:endParaRPr lang="he-IL" dirty="0"/>
          </a:p>
        </p:txBody>
      </p:sp>
      <p:pic>
        <p:nvPicPr>
          <p:cNvPr id="4" name="תמונה 3">
            <a:extLst>
              <a:ext uri="{FF2B5EF4-FFF2-40B4-BE49-F238E27FC236}">
                <a16:creationId xmlns:a16="http://schemas.microsoft.com/office/drawing/2014/main" id="{E14EB97D-C047-4A07-BEF8-289EEA7D9321}"/>
              </a:ext>
            </a:extLst>
          </p:cNvPr>
          <p:cNvPicPr>
            <a:picLocks noChangeAspect="1"/>
          </p:cNvPicPr>
          <p:nvPr/>
        </p:nvPicPr>
        <p:blipFill>
          <a:blip r:embed="rId2"/>
          <a:stretch>
            <a:fillRect/>
          </a:stretch>
        </p:blipFill>
        <p:spPr>
          <a:xfrm>
            <a:off x="2483768" y="4839171"/>
            <a:ext cx="3816424" cy="1902197"/>
          </a:xfrm>
          <a:prstGeom prst="rect">
            <a:avLst/>
          </a:prstGeom>
        </p:spPr>
      </p:pic>
    </p:spTree>
    <p:extLst>
      <p:ext uri="{BB962C8B-B14F-4D97-AF65-F5344CB8AC3E}">
        <p14:creationId xmlns:p14="http://schemas.microsoft.com/office/powerpoint/2010/main" val="1553640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23528" y="476672"/>
            <a:ext cx="8928992" cy="2187675"/>
          </a:xfrm>
        </p:spPr>
        <p:txBody>
          <a:bodyPr>
            <a:normAutofit fontScale="90000"/>
          </a:bodyPr>
          <a:lstStyle/>
          <a:p>
            <a:pPr>
              <a:lnSpc>
                <a:spcPct val="150000"/>
              </a:lnSpc>
            </a:pPr>
            <a:br>
              <a:rPr lang="he-IL" b="1" dirty="0">
                <a:cs typeface="+mn-cs"/>
              </a:rPr>
            </a:br>
            <a:r>
              <a:rPr lang="en-US" b="1" dirty="0">
                <a:solidFill>
                  <a:schemeClr val="tx2"/>
                </a:solidFill>
                <a:cs typeface="+mn-cs"/>
              </a:rPr>
              <a:t>Zoom-supported teaching</a:t>
            </a:r>
            <a:br>
              <a:rPr lang="en-US" b="1" dirty="0">
                <a:solidFill>
                  <a:schemeClr val="tx2"/>
                </a:solidFill>
                <a:cs typeface="+mn-cs"/>
              </a:rPr>
            </a:br>
            <a:endParaRPr lang="he-IL" b="1" dirty="0">
              <a:solidFill>
                <a:schemeClr val="tx2"/>
              </a:solidFill>
              <a:cs typeface="+mn-cs"/>
            </a:endParaRPr>
          </a:p>
        </p:txBody>
      </p:sp>
      <p:pic>
        <p:nvPicPr>
          <p:cNvPr id="4" name="תמונה 3" descr="10041808.jpg"/>
          <p:cNvPicPr>
            <a:picLocks noChangeAspect="1"/>
          </p:cNvPicPr>
          <p:nvPr/>
        </p:nvPicPr>
        <p:blipFill>
          <a:blip r:embed="rId2" cstate="print"/>
          <a:srcRect t="37976" b="16934"/>
          <a:stretch>
            <a:fillRect/>
          </a:stretch>
        </p:blipFill>
        <p:spPr>
          <a:xfrm>
            <a:off x="2195736" y="3068960"/>
            <a:ext cx="4896544" cy="3168352"/>
          </a:xfrm>
          <a:prstGeom prst="rect">
            <a:avLst/>
          </a:prstGeom>
          <a:ln>
            <a:noFill/>
          </a:ln>
          <a:effectLst>
            <a:softEdge rad="112500"/>
          </a:effectLst>
        </p:spPr>
      </p:pic>
    </p:spTree>
    <p:extLst>
      <p:ext uri="{BB962C8B-B14F-4D97-AF65-F5344CB8AC3E}">
        <p14:creationId xmlns:p14="http://schemas.microsoft.com/office/powerpoint/2010/main" val="1146506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altLang="he-IL" b="1" dirty="0">
                <a:solidFill>
                  <a:srgbClr val="00863D"/>
                </a:solidFill>
              </a:rPr>
              <a:t>          </a:t>
            </a:r>
            <a:r>
              <a:rPr lang="en-US" altLang="he-IL" b="1" dirty="0"/>
              <a:t>Zoom – are we ready?</a:t>
            </a:r>
            <a:endParaRPr lang="he-IL" dirty="0"/>
          </a:p>
        </p:txBody>
      </p:sp>
      <p:sp>
        <p:nvSpPr>
          <p:cNvPr id="3" name="מציין מיקום תוכן 2"/>
          <p:cNvSpPr>
            <a:spLocks noGrp="1"/>
          </p:cNvSpPr>
          <p:nvPr>
            <p:ph idx="1"/>
          </p:nvPr>
        </p:nvSpPr>
        <p:spPr>
          <a:xfrm>
            <a:off x="179512" y="1600200"/>
            <a:ext cx="8507288" cy="4525963"/>
          </a:xfrm>
        </p:spPr>
        <p:txBody>
          <a:bodyPr/>
          <a:lstStyle/>
          <a:p>
            <a:pPr marL="0" indent="0" algn="just" rtl="0">
              <a:buNone/>
            </a:pPr>
            <a:r>
              <a:rPr lang="en-US" b="1" dirty="0"/>
              <a:t>“Zoom teaching” </a:t>
            </a:r>
            <a:r>
              <a:rPr lang="en-US" sz="3600" b="1" dirty="0">
                <a:solidFill>
                  <a:srgbClr val="00863D"/>
                </a:solidFill>
              </a:rPr>
              <a:t>requires time and effort to develop and update materials</a:t>
            </a:r>
            <a:r>
              <a:rPr lang="en-US" b="1" dirty="0"/>
              <a:t>, </a:t>
            </a:r>
            <a:r>
              <a:rPr lang="en-US" dirty="0"/>
              <a:t>otherwise – learning will quickly become irrelevant. </a:t>
            </a:r>
            <a:endParaRPr lang="he-IL" dirty="0"/>
          </a:p>
          <a:p>
            <a:pPr marL="0" indent="0" algn="just">
              <a:buNone/>
            </a:pPr>
            <a:endParaRPr lang="he-IL" dirty="0"/>
          </a:p>
          <a:p>
            <a:endParaRPr lang="he-IL" dirty="0"/>
          </a:p>
        </p:txBody>
      </p:sp>
      <p:pic>
        <p:nvPicPr>
          <p:cNvPr id="4" name="Picture 5" descr="89587304, David Muir /Photographer's Choice"/>
          <p:cNvPicPr>
            <a:picLocks noChangeAspect="1" noChangeArrowheads="1"/>
          </p:cNvPicPr>
          <p:nvPr/>
        </p:nvPicPr>
        <p:blipFill>
          <a:blip r:embed="rId2" cstate="print"/>
          <a:srcRect/>
          <a:stretch>
            <a:fillRect/>
          </a:stretch>
        </p:blipFill>
        <p:spPr bwMode="auto">
          <a:xfrm>
            <a:off x="6228184" y="3356992"/>
            <a:ext cx="2269485" cy="3407595"/>
          </a:xfrm>
          <a:prstGeom prst="rect">
            <a:avLst/>
          </a:prstGeom>
          <a:ln>
            <a:noFill/>
          </a:ln>
          <a:effectLst>
            <a:softEdge rad="112500"/>
          </a:effectLst>
        </p:spPr>
      </p:pic>
      <p:pic>
        <p:nvPicPr>
          <p:cNvPr id="5" name="תמונה 4">
            <a:extLst>
              <a:ext uri="{FF2B5EF4-FFF2-40B4-BE49-F238E27FC236}">
                <a16:creationId xmlns:a16="http://schemas.microsoft.com/office/drawing/2014/main" id="{C4A685D2-C082-41AA-B44C-D6E6BEC4EB99}"/>
              </a:ext>
            </a:extLst>
          </p:cNvPr>
          <p:cNvPicPr>
            <a:picLocks noChangeAspect="1"/>
          </p:cNvPicPr>
          <p:nvPr/>
        </p:nvPicPr>
        <p:blipFill>
          <a:blip r:embed="rId3"/>
          <a:stretch>
            <a:fillRect/>
          </a:stretch>
        </p:blipFill>
        <p:spPr>
          <a:xfrm>
            <a:off x="162352" y="3356992"/>
            <a:ext cx="5705792" cy="3329587"/>
          </a:xfrm>
          <a:prstGeom prst="rect">
            <a:avLst/>
          </a:prstGeom>
        </p:spPr>
      </p:pic>
    </p:spTree>
    <p:extLst>
      <p:ext uri="{BB962C8B-B14F-4D97-AF65-F5344CB8AC3E}">
        <p14:creationId xmlns:p14="http://schemas.microsoft.com/office/powerpoint/2010/main" val="1768561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7504" y="274638"/>
            <a:ext cx="9036496" cy="1143000"/>
          </a:xfrm>
        </p:spPr>
        <p:txBody>
          <a:bodyPr>
            <a:normAutofit/>
          </a:bodyPr>
          <a:lstStyle/>
          <a:p>
            <a:r>
              <a:rPr lang="he-IL" altLang="he-IL" b="1" dirty="0">
                <a:solidFill>
                  <a:srgbClr val="00863D"/>
                </a:solidFill>
              </a:rPr>
              <a:t>           </a:t>
            </a:r>
            <a:r>
              <a:rPr lang="en-US" altLang="he-IL" b="1" dirty="0">
                <a:solidFill>
                  <a:srgbClr val="00863D"/>
                </a:solidFill>
              </a:rPr>
              <a:t>              </a:t>
            </a:r>
            <a:r>
              <a:rPr lang="en-US" altLang="he-IL" b="1" dirty="0"/>
              <a:t>Zoom – do we have the skills?</a:t>
            </a:r>
            <a:endParaRPr lang="he-IL" dirty="0"/>
          </a:p>
        </p:txBody>
      </p:sp>
      <p:sp>
        <p:nvSpPr>
          <p:cNvPr id="3" name="מציין מיקום תוכן 2"/>
          <p:cNvSpPr>
            <a:spLocks noGrp="1"/>
          </p:cNvSpPr>
          <p:nvPr>
            <p:ph idx="1"/>
          </p:nvPr>
        </p:nvSpPr>
        <p:spPr>
          <a:xfrm>
            <a:off x="107504" y="1556792"/>
            <a:ext cx="8928992" cy="5184576"/>
          </a:xfrm>
        </p:spPr>
        <p:txBody>
          <a:bodyPr>
            <a:normAutofit lnSpcReduction="10000"/>
          </a:bodyPr>
          <a:lstStyle/>
          <a:p>
            <a:pPr algn="just" rtl="0">
              <a:lnSpc>
                <a:spcPct val="150000"/>
              </a:lnSpc>
              <a:buFont typeface="Wingdings" pitchFamily="2" charset="2"/>
              <a:buNone/>
              <a:defRPr/>
            </a:pPr>
            <a:r>
              <a:rPr lang="en-US" b="1" dirty="0"/>
              <a:t>Most lecturers do not have the skills.</a:t>
            </a:r>
            <a:endParaRPr lang="he-IL" b="1" dirty="0"/>
          </a:p>
          <a:p>
            <a:pPr algn="just" rtl="0">
              <a:lnSpc>
                <a:spcPct val="150000"/>
              </a:lnSpc>
              <a:buFont typeface="Wingdings" pitchFamily="2" charset="2"/>
              <a:buNone/>
              <a:defRPr/>
            </a:pPr>
            <a:r>
              <a:rPr lang="en-US" dirty="0"/>
              <a:t>The success of “zoom teaching” depends on three skills (at minimum):</a:t>
            </a:r>
            <a:endParaRPr lang="he-IL" dirty="0"/>
          </a:p>
          <a:p>
            <a:pPr algn="just" rtl="0">
              <a:lnSpc>
                <a:spcPct val="150000"/>
              </a:lnSpc>
              <a:defRPr/>
            </a:pPr>
            <a:r>
              <a:rPr lang="en-US" sz="3600" b="1" dirty="0">
                <a:solidFill>
                  <a:srgbClr val="00863D"/>
                </a:solidFill>
              </a:rPr>
              <a:t>Knowledge of the studied discipline</a:t>
            </a:r>
          </a:p>
          <a:p>
            <a:pPr algn="just" rtl="0">
              <a:lnSpc>
                <a:spcPct val="150000"/>
              </a:lnSpc>
              <a:defRPr/>
            </a:pPr>
            <a:r>
              <a:rPr lang="en-US" sz="3600" b="1" dirty="0">
                <a:solidFill>
                  <a:srgbClr val="FF0000"/>
                </a:solidFill>
              </a:rPr>
              <a:t>Pedagogic – instruction-related knowledge</a:t>
            </a:r>
          </a:p>
          <a:p>
            <a:pPr algn="just" rtl="0">
              <a:lnSpc>
                <a:spcPct val="150000"/>
              </a:lnSpc>
              <a:defRPr/>
            </a:pPr>
            <a:r>
              <a:rPr lang="en-US" sz="3600" b="1" dirty="0">
                <a:solidFill>
                  <a:srgbClr val="00863D"/>
                </a:solidFill>
              </a:rPr>
              <a:t>Familiarity with the technology.</a:t>
            </a:r>
            <a:endParaRPr lang="he-IL" sz="3600" b="1" dirty="0">
              <a:solidFill>
                <a:srgbClr val="00863D"/>
              </a:solidFill>
            </a:endParaRPr>
          </a:p>
        </p:txBody>
      </p:sp>
    </p:spTree>
    <p:extLst>
      <p:ext uri="{BB962C8B-B14F-4D97-AF65-F5344CB8AC3E}">
        <p14:creationId xmlns:p14="http://schemas.microsoft.com/office/powerpoint/2010/main" val="2795653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7504" y="274638"/>
            <a:ext cx="9036496" cy="1143000"/>
          </a:xfrm>
        </p:spPr>
        <p:txBody>
          <a:bodyPr>
            <a:normAutofit/>
          </a:bodyPr>
          <a:lstStyle/>
          <a:p>
            <a:r>
              <a:rPr lang="he-IL" altLang="he-IL" b="1" dirty="0">
                <a:solidFill>
                  <a:srgbClr val="00863D"/>
                </a:solidFill>
              </a:rPr>
              <a:t> </a:t>
            </a:r>
            <a:r>
              <a:rPr lang="en-US" altLang="he-IL" b="1" dirty="0"/>
              <a:t>Computer-mediated teaching – in theory and in practice</a:t>
            </a:r>
            <a:endParaRPr lang="he-IL" dirty="0"/>
          </a:p>
        </p:txBody>
      </p:sp>
      <p:sp>
        <p:nvSpPr>
          <p:cNvPr id="3" name="מציין מיקום תוכן 2"/>
          <p:cNvSpPr>
            <a:spLocks noGrp="1"/>
          </p:cNvSpPr>
          <p:nvPr>
            <p:ph idx="1"/>
          </p:nvPr>
        </p:nvSpPr>
        <p:spPr>
          <a:xfrm>
            <a:off x="107504" y="1412776"/>
            <a:ext cx="8928992" cy="5445224"/>
          </a:xfrm>
        </p:spPr>
        <p:txBody>
          <a:bodyPr>
            <a:normAutofit/>
          </a:bodyPr>
          <a:lstStyle/>
          <a:p>
            <a:pPr marL="0" indent="0" algn="just" rtl="0">
              <a:lnSpc>
                <a:spcPct val="150000"/>
              </a:lnSpc>
              <a:spcBef>
                <a:spcPct val="0"/>
              </a:spcBef>
              <a:buFont typeface="Wingdings" pitchFamily="2" charset="2"/>
              <a:buNone/>
              <a:defRPr/>
            </a:pPr>
            <a:r>
              <a:rPr lang="en-US" sz="2800" b="1" dirty="0"/>
              <a:t>According to Coben (1986) the technology failed:</a:t>
            </a:r>
            <a:endParaRPr lang="he-IL" sz="2800" b="1" dirty="0"/>
          </a:p>
          <a:p>
            <a:pPr algn="just" rtl="0">
              <a:lnSpc>
                <a:spcPct val="150000"/>
              </a:lnSpc>
              <a:spcBef>
                <a:spcPct val="0"/>
              </a:spcBef>
              <a:defRPr/>
            </a:pPr>
            <a:r>
              <a:rPr lang="en-US" sz="2800" dirty="0"/>
              <a:t>Attempts to produce </a:t>
            </a:r>
            <a:r>
              <a:rPr lang="en-US" sz="2800" b="1" dirty="0"/>
              <a:t>“teacher-proof” means of learning </a:t>
            </a:r>
          </a:p>
          <a:p>
            <a:pPr algn="just" rtl="0">
              <a:lnSpc>
                <a:spcPct val="150000"/>
              </a:lnSpc>
              <a:spcBef>
                <a:spcPct val="0"/>
              </a:spcBef>
              <a:defRPr/>
            </a:pPr>
            <a:r>
              <a:rPr lang="en-US" sz="2800" dirty="0"/>
              <a:t>Lack of understanding that the most efficient means for learning are </a:t>
            </a:r>
            <a:r>
              <a:rPr lang="en-US" sz="3600" b="1" dirty="0">
                <a:solidFill>
                  <a:srgbClr val="FF0000"/>
                </a:solidFill>
              </a:rPr>
              <a:t>the teachers</a:t>
            </a:r>
          </a:p>
          <a:p>
            <a:endParaRPr lang="he-IL" dirty="0"/>
          </a:p>
        </p:txBody>
      </p:sp>
      <p:pic>
        <p:nvPicPr>
          <p:cNvPr id="4" name="תמונה 3">
            <a:extLst>
              <a:ext uri="{FF2B5EF4-FFF2-40B4-BE49-F238E27FC236}">
                <a16:creationId xmlns:a16="http://schemas.microsoft.com/office/drawing/2014/main" id="{11623BFF-4860-4F5F-BFFA-26BC35D35F0D}"/>
              </a:ext>
            </a:extLst>
          </p:cNvPr>
          <p:cNvPicPr>
            <a:picLocks noChangeAspect="1"/>
          </p:cNvPicPr>
          <p:nvPr/>
        </p:nvPicPr>
        <p:blipFill>
          <a:blip r:embed="rId2"/>
          <a:stretch>
            <a:fillRect/>
          </a:stretch>
        </p:blipFill>
        <p:spPr>
          <a:xfrm>
            <a:off x="5796136" y="4499685"/>
            <a:ext cx="3223592" cy="2141386"/>
          </a:xfrm>
          <a:prstGeom prst="rect">
            <a:avLst/>
          </a:prstGeom>
        </p:spPr>
      </p:pic>
    </p:spTree>
    <p:extLst>
      <p:ext uri="{BB962C8B-B14F-4D97-AF65-F5344CB8AC3E}">
        <p14:creationId xmlns:p14="http://schemas.microsoft.com/office/powerpoint/2010/main" val="1822646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74638"/>
            <a:ext cx="9144000" cy="1143000"/>
          </a:xfrm>
        </p:spPr>
        <p:txBody>
          <a:bodyPr>
            <a:noAutofit/>
          </a:bodyPr>
          <a:lstStyle/>
          <a:p>
            <a:pPr marL="0" indent="0"/>
            <a:r>
              <a:rPr lang="he-IL" b="1" dirty="0">
                <a:cs typeface="+mn-cs"/>
              </a:rPr>
              <a:t>         </a:t>
            </a:r>
            <a:r>
              <a:rPr lang="en-US" b="1" dirty="0">
                <a:cs typeface="+mn-cs"/>
              </a:rPr>
              <a:t>          </a:t>
            </a:r>
            <a:r>
              <a:rPr lang="en-US" altLang="he-IL" sz="3200" b="1" dirty="0"/>
              <a:t>Zoom Learning as a Change Agent</a:t>
            </a:r>
            <a:endParaRPr lang="he-IL" sz="3200" b="1" dirty="0">
              <a:cs typeface="+mn-cs"/>
            </a:endParaRPr>
          </a:p>
        </p:txBody>
      </p:sp>
      <p:sp>
        <p:nvSpPr>
          <p:cNvPr id="3" name="מציין מיקום תוכן 2"/>
          <p:cNvSpPr>
            <a:spLocks noGrp="1"/>
          </p:cNvSpPr>
          <p:nvPr>
            <p:ph idx="1"/>
          </p:nvPr>
        </p:nvSpPr>
        <p:spPr>
          <a:xfrm>
            <a:off x="107504" y="1412776"/>
            <a:ext cx="8928992" cy="5445224"/>
          </a:xfrm>
        </p:spPr>
        <p:txBody>
          <a:bodyPr>
            <a:normAutofit/>
          </a:bodyPr>
          <a:lstStyle/>
          <a:p>
            <a:pPr algn="ctr">
              <a:lnSpc>
                <a:spcPct val="170000"/>
              </a:lnSpc>
              <a:buNone/>
            </a:pPr>
            <a:r>
              <a:rPr lang="en-US" altLang="he-IL" sz="2800" b="1" dirty="0"/>
              <a:t>New technologies lead change</a:t>
            </a:r>
          </a:p>
          <a:p>
            <a:pPr algn="ctr">
              <a:lnSpc>
                <a:spcPct val="200000"/>
              </a:lnSpc>
              <a:buFontTx/>
              <a:buNone/>
            </a:pPr>
            <a:r>
              <a:rPr lang="he-IL" altLang="he-IL" sz="2800" b="1" dirty="0">
                <a:latin typeface="Times New Roman" pitchFamily="18" charset="0"/>
                <a:cs typeface="Times New Roman" pitchFamily="18" charset="0"/>
              </a:rPr>
              <a:t>    </a:t>
            </a:r>
            <a:r>
              <a:rPr lang="en-US" altLang="he-IL" sz="2800" b="1" dirty="0"/>
              <a:t>Informed use of technologies will help academic institutions retain their competitive edge as leading universities with a personal approach  </a:t>
            </a:r>
            <a:endParaRPr lang="he-IL" altLang="he-IL" sz="2800" b="1" dirty="0"/>
          </a:p>
          <a:p>
            <a:pPr algn="ctr">
              <a:lnSpc>
                <a:spcPct val="200000"/>
              </a:lnSpc>
              <a:buFontTx/>
              <a:buNone/>
            </a:pPr>
            <a:endParaRPr lang="en-US" altLang="he-IL" sz="2400" b="1" dirty="0">
              <a:latin typeface="Times New Roman" pitchFamily="18" charset="0"/>
              <a:cs typeface="Times New Roman" pitchFamily="18" charset="0"/>
            </a:endParaRPr>
          </a:p>
          <a:p>
            <a:pPr marL="0" indent="0">
              <a:buNone/>
            </a:pPr>
            <a:endParaRPr lang="he-IL" dirty="0"/>
          </a:p>
        </p:txBody>
      </p:sp>
      <p:pic>
        <p:nvPicPr>
          <p:cNvPr id="4" name="תמונה 3">
            <a:extLst>
              <a:ext uri="{FF2B5EF4-FFF2-40B4-BE49-F238E27FC236}">
                <a16:creationId xmlns:a16="http://schemas.microsoft.com/office/drawing/2014/main" id="{E14EB97D-C047-4A07-BEF8-289EEA7D9321}"/>
              </a:ext>
            </a:extLst>
          </p:cNvPr>
          <p:cNvPicPr>
            <a:picLocks noChangeAspect="1"/>
          </p:cNvPicPr>
          <p:nvPr/>
        </p:nvPicPr>
        <p:blipFill>
          <a:blip r:embed="rId2"/>
          <a:stretch>
            <a:fillRect/>
          </a:stretch>
        </p:blipFill>
        <p:spPr>
          <a:xfrm>
            <a:off x="2483768" y="4839171"/>
            <a:ext cx="3816424" cy="1902197"/>
          </a:xfrm>
          <a:prstGeom prst="rect">
            <a:avLst/>
          </a:prstGeom>
        </p:spPr>
      </p:pic>
    </p:spTree>
    <p:extLst>
      <p:ext uri="{BB962C8B-B14F-4D97-AF65-F5344CB8AC3E}">
        <p14:creationId xmlns:p14="http://schemas.microsoft.com/office/powerpoint/2010/main" val="1985153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74638"/>
            <a:ext cx="8712968" cy="1143000"/>
          </a:xfrm>
        </p:spPr>
        <p:txBody>
          <a:bodyPr>
            <a:normAutofit/>
          </a:bodyPr>
          <a:lstStyle/>
          <a:p>
            <a:r>
              <a:rPr lang="he-IL" dirty="0">
                <a:cs typeface="+mn-cs"/>
              </a:rPr>
              <a:t>         </a:t>
            </a:r>
            <a:r>
              <a:rPr lang="en-US" altLang="he-IL" sz="3600" b="1" dirty="0"/>
              <a:t>Benefits of ZOOM Learning</a:t>
            </a:r>
            <a:endParaRPr lang="he-IL" sz="3600" b="1" dirty="0">
              <a:cs typeface="+mn-cs"/>
            </a:endParaRPr>
          </a:p>
        </p:txBody>
      </p:sp>
      <p:graphicFrame>
        <p:nvGraphicFramePr>
          <p:cNvPr id="4" name="Group 72"/>
          <p:cNvGraphicFramePr>
            <a:graphicFrameLocks/>
          </p:cNvGraphicFramePr>
          <p:nvPr>
            <p:extLst/>
          </p:nvPr>
        </p:nvGraphicFramePr>
        <p:xfrm>
          <a:off x="323528" y="1412776"/>
          <a:ext cx="8712967" cy="5445224"/>
        </p:xfrm>
        <a:graphic>
          <a:graphicData uri="http://schemas.openxmlformats.org/drawingml/2006/table">
            <a:tbl>
              <a:tblPr rtl="1"/>
              <a:tblGrid>
                <a:gridCol w="2969753">
                  <a:extLst>
                    <a:ext uri="{9D8B030D-6E8A-4147-A177-3AD203B41FA5}">
                      <a16:colId xmlns:a16="http://schemas.microsoft.com/office/drawing/2014/main" val="20000"/>
                    </a:ext>
                  </a:extLst>
                </a:gridCol>
                <a:gridCol w="2965533">
                  <a:extLst>
                    <a:ext uri="{9D8B030D-6E8A-4147-A177-3AD203B41FA5}">
                      <a16:colId xmlns:a16="http://schemas.microsoft.com/office/drawing/2014/main" val="20001"/>
                    </a:ext>
                  </a:extLst>
                </a:gridCol>
                <a:gridCol w="2777681">
                  <a:extLst>
                    <a:ext uri="{9D8B030D-6E8A-4147-A177-3AD203B41FA5}">
                      <a16:colId xmlns:a16="http://schemas.microsoft.com/office/drawing/2014/main" val="20002"/>
                    </a:ext>
                  </a:extLst>
                </a:gridCol>
              </a:tblGrid>
              <a:tr h="98014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Added value for institution</a:t>
                      </a:r>
                    </a:p>
                  </a:txBody>
                  <a:tcPr marT="45726" marB="4572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cs typeface="Arial" pitchFamily="34" charset="0"/>
                        </a:rPr>
                        <a:t>Added Value for students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Feature</a:t>
                      </a:r>
                    </a:p>
                  </a:txBody>
                  <a:tcPr marT="45726" marB="4572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6508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Expands target markets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Allows institution to increase student population   in Israel &amp; abroad, without investing resources, e.g., in building more classrooms</a:t>
                      </a:r>
                    </a:p>
                  </a:txBody>
                  <a:tcPr marT="45726" marB="4572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Extends opportunities for learning by creating continuous contact with the course that goes beyond class time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Arial" pitchFamily="34" charset="0"/>
                          <a:cs typeface="Arial" pitchFamily="34" charset="0"/>
                        </a:rPr>
                        <a:t>Learning – any time, any place</a:t>
                      </a:r>
                    </a:p>
                  </a:txBody>
                  <a:tcPr marT="45726" marB="4572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83131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74638"/>
            <a:ext cx="8712968" cy="1143000"/>
          </a:xfrm>
        </p:spPr>
        <p:txBody>
          <a:bodyPr>
            <a:normAutofit/>
          </a:bodyPr>
          <a:lstStyle/>
          <a:p>
            <a:r>
              <a:rPr lang="he-IL" dirty="0">
                <a:cs typeface="+mn-cs"/>
              </a:rPr>
              <a:t>         </a:t>
            </a:r>
            <a:r>
              <a:rPr lang="en-US" altLang="he-IL" sz="3600" b="1" dirty="0"/>
              <a:t>Benefits of </a:t>
            </a:r>
            <a:r>
              <a:rPr lang="en-US" altLang="he-IL" sz="3600" dirty="0"/>
              <a:t>ZOOM </a:t>
            </a:r>
            <a:r>
              <a:rPr lang="en-US" altLang="he-IL" sz="3600" b="1" dirty="0"/>
              <a:t>Learning</a:t>
            </a:r>
            <a:endParaRPr lang="he-IL" sz="3600" b="1" dirty="0">
              <a:cs typeface="+mn-cs"/>
            </a:endParaRPr>
          </a:p>
        </p:txBody>
      </p:sp>
      <p:graphicFrame>
        <p:nvGraphicFramePr>
          <p:cNvPr id="5" name="Group 51"/>
          <p:cNvGraphicFramePr>
            <a:graphicFrameLocks/>
          </p:cNvGraphicFramePr>
          <p:nvPr>
            <p:extLst/>
          </p:nvPr>
        </p:nvGraphicFramePr>
        <p:xfrm>
          <a:off x="0" y="1400554"/>
          <a:ext cx="9144000" cy="5159030"/>
        </p:xfrm>
        <a:graphic>
          <a:graphicData uri="http://schemas.openxmlformats.org/drawingml/2006/table">
            <a:tbl>
              <a:tblPr rtl="1"/>
              <a:tblGrid>
                <a:gridCol w="2892776">
                  <a:extLst>
                    <a:ext uri="{9D8B030D-6E8A-4147-A177-3AD203B41FA5}">
                      <a16:colId xmlns:a16="http://schemas.microsoft.com/office/drawing/2014/main" val="20000"/>
                    </a:ext>
                  </a:extLst>
                </a:gridCol>
                <a:gridCol w="3324176">
                  <a:extLst>
                    <a:ext uri="{9D8B030D-6E8A-4147-A177-3AD203B41FA5}">
                      <a16:colId xmlns:a16="http://schemas.microsoft.com/office/drawing/2014/main" val="20001"/>
                    </a:ext>
                  </a:extLst>
                </a:gridCol>
                <a:gridCol w="2927048">
                  <a:extLst>
                    <a:ext uri="{9D8B030D-6E8A-4147-A177-3AD203B41FA5}">
                      <a16:colId xmlns:a16="http://schemas.microsoft.com/office/drawing/2014/main" val="20002"/>
                    </a:ext>
                  </a:extLst>
                </a:gridCol>
              </a:tblGrid>
              <a:tr h="883890">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a:ln>
                            <a:noFill/>
                          </a:ln>
                          <a:solidFill>
                            <a:schemeClr val="tx1"/>
                          </a:solidFill>
                          <a:effectLst/>
                          <a:latin typeface="Arial" pitchFamily="34" charset="0"/>
                          <a:cs typeface="Arial" pitchFamily="34" charset="0"/>
                        </a:rPr>
                        <a:t>Added value for institution</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Added Value for students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Feature</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51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In-depth information processing, development of case-based reasoning skills, bridge between theory &amp; the field. </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cs typeface="Arial" pitchFamily="34" charset="0"/>
                        </a:rPr>
                        <a:t>Collaborative learning offers innovative teaching methods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kern="1200" cap="none" normalizeH="0" baseline="0" dirty="0">
                          <a:ln>
                            <a:noFill/>
                          </a:ln>
                          <a:solidFill>
                            <a:srgbClr val="FF0000"/>
                          </a:solidFill>
                          <a:effectLst/>
                          <a:latin typeface="Arial" pitchFamily="34" charset="0"/>
                          <a:ea typeface="+mn-ea"/>
                          <a:cs typeface="Arial" pitchFamily="34" charset="0"/>
                        </a:rPr>
                        <a:t>Collaborative learning in virtual communities</a:t>
                      </a:r>
                      <a:endParaRPr kumimoji="0" lang="he-IL" sz="2800" b="1" i="0" u="none" strike="noStrike" kern="1200" cap="none" normalizeH="0" baseline="0" dirty="0">
                        <a:ln>
                          <a:noFill/>
                        </a:ln>
                        <a:solidFill>
                          <a:srgbClr val="FF0000"/>
                        </a:solidFill>
                        <a:effectLst/>
                        <a:latin typeface="Arial" pitchFamily="34" charset="0"/>
                        <a:ea typeface="+mn-ea"/>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33224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74638"/>
            <a:ext cx="8712968" cy="1143000"/>
          </a:xfrm>
        </p:spPr>
        <p:txBody>
          <a:bodyPr>
            <a:normAutofit/>
          </a:bodyPr>
          <a:lstStyle/>
          <a:p>
            <a:r>
              <a:rPr lang="he-IL" dirty="0">
                <a:cs typeface="+mn-cs"/>
              </a:rPr>
              <a:t>         </a:t>
            </a:r>
            <a:r>
              <a:rPr lang="en-US" altLang="he-IL" sz="3600" b="1" dirty="0"/>
              <a:t>Benefits of </a:t>
            </a:r>
            <a:r>
              <a:rPr lang="en-US" altLang="he-IL" sz="3600" dirty="0"/>
              <a:t>ZOOM </a:t>
            </a:r>
            <a:r>
              <a:rPr lang="en-US" altLang="he-IL" sz="3600" b="1" dirty="0"/>
              <a:t>Learning</a:t>
            </a:r>
            <a:endParaRPr lang="he-IL" sz="3600" b="1" dirty="0">
              <a:cs typeface="+mn-cs"/>
            </a:endParaRPr>
          </a:p>
        </p:txBody>
      </p:sp>
      <p:graphicFrame>
        <p:nvGraphicFramePr>
          <p:cNvPr id="6" name="Group 38"/>
          <p:cNvGraphicFramePr>
            <a:graphicFrameLocks/>
          </p:cNvGraphicFramePr>
          <p:nvPr>
            <p:extLst/>
          </p:nvPr>
        </p:nvGraphicFramePr>
        <p:xfrm>
          <a:off x="0" y="1484784"/>
          <a:ext cx="9036496" cy="5184576"/>
        </p:xfrm>
        <a:graphic>
          <a:graphicData uri="http://schemas.openxmlformats.org/drawingml/2006/table">
            <a:tbl>
              <a:tblPr rtl="1"/>
              <a:tblGrid>
                <a:gridCol w="3080026">
                  <a:extLst>
                    <a:ext uri="{9D8B030D-6E8A-4147-A177-3AD203B41FA5}">
                      <a16:colId xmlns:a16="http://schemas.microsoft.com/office/drawing/2014/main" val="20000"/>
                    </a:ext>
                  </a:extLst>
                </a:gridCol>
                <a:gridCol w="3075649">
                  <a:extLst>
                    <a:ext uri="{9D8B030D-6E8A-4147-A177-3AD203B41FA5}">
                      <a16:colId xmlns:a16="http://schemas.microsoft.com/office/drawing/2014/main" val="20001"/>
                    </a:ext>
                  </a:extLst>
                </a:gridCol>
                <a:gridCol w="2880821">
                  <a:extLst>
                    <a:ext uri="{9D8B030D-6E8A-4147-A177-3AD203B41FA5}">
                      <a16:colId xmlns:a16="http://schemas.microsoft.com/office/drawing/2014/main" val="20002"/>
                    </a:ext>
                  </a:extLst>
                </a:gridCol>
              </a:tblGrid>
              <a:tr h="93039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Added value for institution</a:t>
                      </a:r>
                    </a:p>
                  </a:txBody>
                  <a:tcPr marL="91439" marR="91439" marT="45726" marB="4572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Added Value for students</a:t>
                      </a:r>
                    </a:p>
                  </a:txBody>
                  <a:tcPr marL="91439" marR="91439"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Feature</a:t>
                      </a:r>
                    </a:p>
                  </a:txBody>
                  <a:tcPr marL="91439" marR="91439" marT="45726" marB="4572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4186">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chemeClr val="tx1"/>
                          </a:solidFill>
                          <a:effectLst/>
                          <a:latin typeface="Arial" pitchFamily="34" charset="0"/>
                          <a:cs typeface="Arial" pitchFamily="34" charset="0"/>
                        </a:rPr>
                        <a:t>  </a:t>
                      </a:r>
                      <a:r>
                        <a:rPr kumimoji="0" lang="en-US" sz="2400" b="1" i="0" u="none" strike="noStrike" cap="none" normalizeH="0" baseline="0" dirty="0">
                          <a:ln>
                            <a:noFill/>
                          </a:ln>
                          <a:solidFill>
                            <a:schemeClr val="tx1"/>
                          </a:solidFill>
                          <a:effectLst/>
                          <a:latin typeface="Arial" pitchFamily="34" charset="0"/>
                          <a:cs typeface="Arial" pitchFamily="34" charset="0"/>
                        </a:rPr>
                        <a:t>Raises quality of course materials &amp; standards</a:t>
                      </a: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Standardization facilitates quality control &amp;</a:t>
                      </a:r>
                      <a:r>
                        <a:rPr kumimoji="0" lang="he-IL" sz="2400" b="1" i="0" u="none" strike="noStrike" cap="none" normalizeH="0" baseline="0" dirty="0">
                          <a:ln>
                            <a:noFill/>
                          </a:ln>
                          <a:solidFill>
                            <a:schemeClr val="tx1"/>
                          </a:solidFill>
                          <a:effectLst/>
                          <a:latin typeface="Arial" pitchFamily="34" charset="0"/>
                          <a:cs typeface="Arial" pitchFamily="34" charset="0"/>
                        </a:rPr>
                        <a:t> </a:t>
                      </a:r>
                      <a:r>
                        <a:rPr kumimoji="0" lang="en-US" sz="2400" b="1" i="0" u="none" strike="noStrike" cap="none" normalizeH="0" baseline="0" dirty="0">
                          <a:ln>
                            <a:noFill/>
                          </a:ln>
                          <a:solidFill>
                            <a:schemeClr val="tx1"/>
                          </a:solidFill>
                          <a:effectLst/>
                          <a:latin typeface="Arial" pitchFamily="34" charset="0"/>
                          <a:cs typeface="Arial" pitchFamily="34" charset="0"/>
                        </a:rPr>
                        <a:t>assessment</a:t>
                      </a:r>
                    </a:p>
                  </a:txBody>
                  <a:tcPr marL="91439" marR="91439" marT="45726" marB="4572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Improved quality of materials &amp; course standards</a:t>
                      </a: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Clarity of information is independent of lecturer or instructor</a:t>
                      </a:r>
                      <a:endParaRPr kumimoji="0" lang="he-IL" sz="2400" b="1" i="0" u="none" strike="noStrike" cap="none" normalizeH="0" baseline="0" dirty="0">
                        <a:ln>
                          <a:noFill/>
                        </a:ln>
                        <a:solidFill>
                          <a:schemeClr val="tx1"/>
                        </a:solidFill>
                        <a:effectLst/>
                        <a:latin typeface="Arial" pitchFamily="34" charset="0"/>
                        <a:cs typeface="Arial" pitchFamily="34" charset="0"/>
                      </a:endParaRPr>
                    </a:p>
                  </a:txBody>
                  <a:tcPr marL="91439" marR="91439"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kern="1200" cap="none" normalizeH="0" baseline="0" dirty="0">
                          <a:ln>
                            <a:noFill/>
                          </a:ln>
                          <a:solidFill>
                            <a:srgbClr val="FF0000"/>
                          </a:solidFill>
                          <a:effectLst/>
                          <a:latin typeface="Arial" pitchFamily="34" charset="0"/>
                          <a:ea typeface="+mn-ea"/>
                          <a:cs typeface="Arial" pitchFamily="34" charset="0"/>
                        </a:rPr>
                        <a:t>Standardization of learning materials</a:t>
                      </a:r>
                      <a:endParaRPr kumimoji="0" lang="he-IL" sz="2800" b="1" i="0" u="none" strike="noStrike" kern="1200" cap="none" normalizeH="0" baseline="0" dirty="0">
                        <a:ln>
                          <a:noFill/>
                        </a:ln>
                        <a:solidFill>
                          <a:srgbClr val="FF0000"/>
                        </a:solidFill>
                        <a:effectLst/>
                        <a:latin typeface="Arial" pitchFamily="34" charset="0"/>
                        <a:ea typeface="+mn-ea"/>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he-IL" sz="2400" b="1" i="0" u="none" strike="noStrike" cap="none" normalizeH="0" baseline="0" dirty="0">
                        <a:ln>
                          <a:noFill/>
                        </a:ln>
                        <a:solidFill>
                          <a:schemeClr val="tx1"/>
                        </a:solidFill>
                        <a:effectLst/>
                        <a:latin typeface="Arial" pitchFamily="34" charset="0"/>
                        <a:cs typeface="Arial" pitchFamily="34" charset="0"/>
                      </a:endParaRPr>
                    </a:p>
                  </a:txBody>
                  <a:tcPr marL="91439" marR="91439" marT="45726" marB="4572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5758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784976" cy="1373014"/>
          </a:xfrm>
        </p:spPr>
        <p:txBody>
          <a:bodyPr>
            <a:normAutofit fontScale="90000"/>
          </a:bodyPr>
          <a:lstStyle/>
          <a:p>
            <a:br>
              <a:rPr lang="en-US" sz="4000" dirty="0"/>
            </a:br>
            <a:br>
              <a:rPr lang="en-US" sz="4000" dirty="0"/>
            </a:br>
            <a:br>
              <a:rPr lang="en-US" sz="4000" dirty="0"/>
            </a:br>
            <a:br>
              <a:rPr lang="en-US" sz="4000" dirty="0"/>
            </a:br>
            <a:br>
              <a:rPr lang="en-US" sz="4000" dirty="0"/>
            </a:br>
            <a:r>
              <a:rPr lang="en-US" sz="3100" b="1" dirty="0"/>
              <a:t>Forum of Centers for the Promotion of Teaching in Israel</a:t>
            </a:r>
            <a:br>
              <a:rPr lang="en-US" sz="3100" b="1" dirty="0">
                <a:solidFill>
                  <a:srgbClr val="FF0000"/>
                </a:solidFill>
              </a:rPr>
            </a:br>
            <a:endParaRPr lang="en-US" sz="3100" b="1" dirty="0"/>
          </a:p>
        </p:txBody>
      </p:sp>
      <p:sp>
        <p:nvSpPr>
          <p:cNvPr id="3" name="Content Placeholder 2"/>
          <p:cNvSpPr>
            <a:spLocks noGrp="1"/>
          </p:cNvSpPr>
          <p:nvPr>
            <p:ph idx="1"/>
          </p:nvPr>
        </p:nvSpPr>
        <p:spPr>
          <a:xfrm>
            <a:off x="107504" y="1196752"/>
            <a:ext cx="8856984" cy="5472608"/>
          </a:xfrm>
        </p:spPr>
        <p:txBody>
          <a:bodyPr>
            <a:normAutofit/>
          </a:bodyPr>
          <a:lstStyle/>
          <a:p>
            <a:pPr marL="0" indent="0" algn="l" rtl="0">
              <a:buNone/>
            </a:pPr>
            <a:endParaRPr lang="en-US" b="1" dirty="0"/>
          </a:p>
          <a:p>
            <a:pPr marL="0" indent="0" algn="just" rtl="0">
              <a:lnSpc>
                <a:spcPct val="150000"/>
              </a:lnSpc>
              <a:buNone/>
            </a:pPr>
            <a:r>
              <a:rPr lang="en-US" b="1" dirty="0"/>
              <a:t>The Forum is engaged in academic-professional development in the field of academic teaching in higher education in Israel. </a:t>
            </a:r>
          </a:p>
          <a:p>
            <a:pPr marL="0" indent="0" algn="just" rtl="0">
              <a:lnSpc>
                <a:spcPct val="150000"/>
              </a:lnSpc>
              <a:buNone/>
            </a:pPr>
            <a:r>
              <a:rPr lang="en-US" b="1" dirty="0"/>
              <a:t>Forum members are also members of national and international organizations and groups that promote and advance teaching in higher education. </a:t>
            </a:r>
          </a:p>
          <a:p>
            <a:pPr marL="0" indent="0" algn="l" rtl="0">
              <a:lnSpc>
                <a:spcPct val="150000"/>
              </a:lnSpc>
              <a:buNone/>
            </a:pPr>
            <a:endParaRPr lang="en-US" b="1" dirty="0"/>
          </a:p>
          <a:p>
            <a:pPr algn="l" rtl="0"/>
            <a:endParaRPr lang="en-US" dirty="0"/>
          </a:p>
        </p:txBody>
      </p:sp>
      <p:pic>
        <p:nvPicPr>
          <p:cNvPr id="4" name="תמונה 3">
            <a:extLst>
              <a:ext uri="{FF2B5EF4-FFF2-40B4-BE49-F238E27FC236}">
                <a16:creationId xmlns:a16="http://schemas.microsoft.com/office/drawing/2014/main" id="{7B2BC26D-28E4-436F-9A88-A29B82F8EA82}"/>
              </a:ext>
            </a:extLst>
          </p:cNvPr>
          <p:cNvPicPr>
            <a:picLocks noChangeAspect="1"/>
          </p:cNvPicPr>
          <p:nvPr/>
        </p:nvPicPr>
        <p:blipFill>
          <a:blip r:embed="rId3"/>
          <a:stretch>
            <a:fillRect/>
          </a:stretch>
        </p:blipFill>
        <p:spPr>
          <a:xfrm>
            <a:off x="5921459" y="4610084"/>
            <a:ext cx="3079033" cy="2102327"/>
          </a:xfrm>
          <a:prstGeom prst="rect">
            <a:avLst/>
          </a:prstGeom>
        </p:spPr>
      </p:pic>
      <p:pic>
        <p:nvPicPr>
          <p:cNvPr id="5" name="תמונה 4">
            <a:extLst>
              <a:ext uri="{FF2B5EF4-FFF2-40B4-BE49-F238E27FC236}">
                <a16:creationId xmlns:a16="http://schemas.microsoft.com/office/drawing/2014/main" id="{F4FC0933-8C37-4335-B33F-046AF94DA60E}"/>
              </a:ext>
            </a:extLst>
          </p:cNvPr>
          <p:cNvPicPr>
            <a:picLocks noChangeAspect="1"/>
          </p:cNvPicPr>
          <p:nvPr/>
        </p:nvPicPr>
        <p:blipFill>
          <a:blip r:embed="rId4"/>
          <a:stretch>
            <a:fillRect/>
          </a:stretch>
        </p:blipFill>
        <p:spPr>
          <a:xfrm>
            <a:off x="262951" y="4969101"/>
            <a:ext cx="2364834" cy="1749030"/>
          </a:xfrm>
          <a:prstGeom prst="rect">
            <a:avLst/>
          </a:prstGeom>
        </p:spPr>
      </p:pic>
    </p:spTree>
    <p:extLst>
      <p:ext uri="{BB962C8B-B14F-4D97-AF65-F5344CB8AC3E}">
        <p14:creationId xmlns:p14="http://schemas.microsoft.com/office/powerpoint/2010/main" val="847894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74638"/>
            <a:ext cx="8712968" cy="1143000"/>
          </a:xfrm>
        </p:spPr>
        <p:txBody>
          <a:bodyPr>
            <a:normAutofit/>
          </a:bodyPr>
          <a:lstStyle/>
          <a:p>
            <a:r>
              <a:rPr lang="he-IL" dirty="0">
                <a:cs typeface="+mn-cs"/>
              </a:rPr>
              <a:t>         </a:t>
            </a:r>
            <a:r>
              <a:rPr lang="en-US" altLang="he-IL" sz="3600" b="1" dirty="0"/>
              <a:t>Benefits of </a:t>
            </a:r>
            <a:r>
              <a:rPr lang="en-US" altLang="he-IL" sz="3600" dirty="0"/>
              <a:t>ZOOM </a:t>
            </a:r>
            <a:r>
              <a:rPr lang="en-US" altLang="he-IL" sz="3600" b="1" dirty="0"/>
              <a:t>Learning</a:t>
            </a:r>
            <a:endParaRPr lang="he-IL" sz="3600" b="1" dirty="0">
              <a:cs typeface="+mn-cs"/>
            </a:endParaRPr>
          </a:p>
        </p:txBody>
      </p:sp>
      <p:graphicFrame>
        <p:nvGraphicFramePr>
          <p:cNvPr id="5" name="Group 32"/>
          <p:cNvGraphicFramePr>
            <a:graphicFrameLocks noGrp="1"/>
          </p:cNvGraphicFramePr>
          <p:nvPr>
            <p:extLst/>
          </p:nvPr>
        </p:nvGraphicFramePr>
        <p:xfrm>
          <a:off x="323529" y="1340768"/>
          <a:ext cx="8568951" cy="5256584"/>
        </p:xfrm>
        <a:graphic>
          <a:graphicData uri="http://schemas.openxmlformats.org/drawingml/2006/table">
            <a:tbl>
              <a:tblPr rtl="1"/>
              <a:tblGrid>
                <a:gridCol w="2856317">
                  <a:extLst>
                    <a:ext uri="{9D8B030D-6E8A-4147-A177-3AD203B41FA5}">
                      <a16:colId xmlns:a16="http://schemas.microsoft.com/office/drawing/2014/main" val="20000"/>
                    </a:ext>
                  </a:extLst>
                </a:gridCol>
                <a:gridCol w="2856317">
                  <a:extLst>
                    <a:ext uri="{9D8B030D-6E8A-4147-A177-3AD203B41FA5}">
                      <a16:colId xmlns:a16="http://schemas.microsoft.com/office/drawing/2014/main" val="20001"/>
                    </a:ext>
                  </a:extLst>
                </a:gridCol>
                <a:gridCol w="2856317">
                  <a:extLst>
                    <a:ext uri="{9D8B030D-6E8A-4147-A177-3AD203B41FA5}">
                      <a16:colId xmlns:a16="http://schemas.microsoft.com/office/drawing/2014/main" val="20002"/>
                    </a:ext>
                  </a:extLst>
                </a:gridCol>
              </a:tblGrid>
              <a:tr h="158984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Added value for institution</a:t>
                      </a:r>
                    </a:p>
                  </a:txBody>
                  <a:tcPr marT="45715" marB="4571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cs typeface="Arial" pitchFamily="34" charset="0"/>
                        </a:rPr>
                        <a:t>Added Value for students</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Feature</a:t>
                      </a:r>
                    </a:p>
                  </a:txBody>
                  <a:tcPr marT="45715" marB="4571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67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Courses are updated continuously based on students’ changing needs</a:t>
                      </a:r>
                      <a:endParaRPr kumimoji="0" lang="he-IL" sz="2400" b="1" i="0" u="none" strike="noStrike" cap="none" normalizeH="0" baseline="0" dirty="0">
                        <a:ln>
                          <a:noFill/>
                        </a:ln>
                        <a:solidFill>
                          <a:schemeClr val="tx1"/>
                        </a:solidFill>
                        <a:effectLst/>
                        <a:latin typeface="Arial" pitchFamily="34" charset="0"/>
                        <a:cs typeface="Arial" pitchFamily="34" charset="0"/>
                      </a:endParaRPr>
                    </a:p>
                  </a:txBody>
                  <a:tcPr marT="45715" marB="4571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Real time access to updated materials &amp; information</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kern="1200" cap="none" normalizeH="0" baseline="0" dirty="0">
                          <a:ln>
                            <a:noFill/>
                          </a:ln>
                          <a:solidFill>
                            <a:srgbClr val="FF0000"/>
                          </a:solidFill>
                          <a:effectLst/>
                          <a:latin typeface="Arial" pitchFamily="34" charset="0"/>
                          <a:ea typeface="+mn-ea"/>
                          <a:cs typeface="Arial" pitchFamily="34" charset="0"/>
                        </a:rPr>
                        <a:t>Real time updates</a:t>
                      </a:r>
                      <a:endParaRPr kumimoji="0" lang="he-IL" sz="2800" b="1" i="0" u="none" strike="noStrike" kern="1200" cap="none" normalizeH="0" baseline="0" dirty="0">
                        <a:ln>
                          <a:noFill/>
                        </a:ln>
                        <a:solidFill>
                          <a:srgbClr val="FF0000"/>
                        </a:solidFill>
                        <a:effectLst/>
                        <a:latin typeface="Arial" pitchFamily="34" charset="0"/>
                        <a:ea typeface="+mn-ea"/>
                        <a:cs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9681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74638"/>
            <a:ext cx="8712968" cy="634082"/>
          </a:xfrm>
        </p:spPr>
        <p:txBody>
          <a:bodyPr>
            <a:normAutofit fontScale="90000"/>
          </a:bodyPr>
          <a:lstStyle/>
          <a:p>
            <a:r>
              <a:rPr lang="he-IL" dirty="0">
                <a:cs typeface="+mn-cs"/>
              </a:rPr>
              <a:t>         </a:t>
            </a:r>
            <a:r>
              <a:rPr lang="en-US" altLang="he-IL" sz="3600" b="1" dirty="0"/>
              <a:t>Benefits of </a:t>
            </a:r>
            <a:r>
              <a:rPr lang="en-US" altLang="he-IL" sz="3600" dirty="0"/>
              <a:t>ZOOM </a:t>
            </a:r>
            <a:r>
              <a:rPr lang="en-US" altLang="he-IL" sz="3600" b="1" dirty="0"/>
              <a:t>Learning</a:t>
            </a:r>
            <a:endParaRPr lang="he-IL" sz="3600" b="1" dirty="0">
              <a:cs typeface="+mn-cs"/>
            </a:endParaRPr>
          </a:p>
        </p:txBody>
      </p:sp>
      <p:graphicFrame>
        <p:nvGraphicFramePr>
          <p:cNvPr id="6" name="Group 35"/>
          <p:cNvGraphicFramePr>
            <a:graphicFrameLocks noGrp="1"/>
          </p:cNvGraphicFramePr>
          <p:nvPr>
            <p:extLst/>
          </p:nvPr>
        </p:nvGraphicFramePr>
        <p:xfrm>
          <a:off x="1" y="1196752"/>
          <a:ext cx="9144000" cy="4752528"/>
        </p:xfrm>
        <a:graphic>
          <a:graphicData uri="http://schemas.openxmlformats.org/drawingml/2006/table">
            <a:tbl>
              <a:tblPr rtl="1"/>
              <a:tblGrid>
                <a:gridCol w="3586707">
                  <a:extLst>
                    <a:ext uri="{9D8B030D-6E8A-4147-A177-3AD203B41FA5}">
                      <a16:colId xmlns:a16="http://schemas.microsoft.com/office/drawing/2014/main" val="20000"/>
                    </a:ext>
                  </a:extLst>
                </a:gridCol>
                <a:gridCol w="3063948">
                  <a:extLst>
                    <a:ext uri="{9D8B030D-6E8A-4147-A177-3AD203B41FA5}">
                      <a16:colId xmlns:a16="http://schemas.microsoft.com/office/drawing/2014/main" val="20001"/>
                    </a:ext>
                  </a:extLst>
                </a:gridCol>
                <a:gridCol w="2493345">
                  <a:extLst>
                    <a:ext uri="{9D8B030D-6E8A-4147-A177-3AD203B41FA5}">
                      <a16:colId xmlns:a16="http://schemas.microsoft.com/office/drawing/2014/main" val="20002"/>
                    </a:ext>
                  </a:extLst>
                </a:gridCol>
              </a:tblGrid>
              <a:tr h="97697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Added value for institution</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cs typeface="Arial" pitchFamily="34" charset="0"/>
                        </a:rPr>
                        <a:t>Added Value for Students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Feature</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75552">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Increased homogeneity of classes - Allows instructors to ensure that all students begin the course at the same level</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Opportunity to practice &amp;</a:t>
                      </a:r>
                      <a:r>
                        <a:rPr kumimoji="0" lang="he-IL" sz="2400" b="1" i="0" u="none" strike="noStrike" cap="none" normalizeH="0" baseline="0" dirty="0">
                          <a:ln>
                            <a:noFill/>
                          </a:ln>
                          <a:solidFill>
                            <a:schemeClr val="tx1"/>
                          </a:solidFill>
                          <a:effectLst/>
                          <a:latin typeface="Arial" pitchFamily="34" charset="0"/>
                          <a:cs typeface="Arial" pitchFamily="34" charset="0"/>
                        </a:rPr>
                        <a:t> </a:t>
                      </a:r>
                      <a:r>
                        <a:rPr kumimoji="0" lang="en-US" sz="2400" b="1" i="0" u="none" strike="noStrike" cap="none" normalizeH="0" baseline="0" dirty="0">
                          <a:ln>
                            <a:noFill/>
                          </a:ln>
                          <a:solidFill>
                            <a:schemeClr val="tx1"/>
                          </a:solidFill>
                          <a:effectLst/>
                          <a:latin typeface="Arial" pitchFamily="34" charset="0"/>
                          <a:cs typeface="Arial" pitchFamily="34" charset="0"/>
                        </a:rPr>
                        <a:t>receive real time feedback </a:t>
                      </a:r>
                      <a:endParaRPr kumimoji="0" lang="he-IL" sz="24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kern="1200" cap="none" normalizeH="0" baseline="0" dirty="0">
                          <a:ln>
                            <a:noFill/>
                          </a:ln>
                          <a:solidFill>
                            <a:srgbClr val="FF0000"/>
                          </a:solidFill>
                          <a:effectLst/>
                          <a:latin typeface="Arial" pitchFamily="34" charset="0"/>
                          <a:ea typeface="+mn-ea"/>
                          <a:cs typeface="Arial" pitchFamily="34" charset="0"/>
                        </a:rPr>
                        <a:t>Interactive learning</a:t>
                      </a:r>
                      <a:endParaRPr kumimoji="0" lang="he-IL" sz="2800" b="1" i="0" u="none" strike="noStrike" kern="1200" cap="none" normalizeH="0" baseline="0" dirty="0">
                        <a:ln>
                          <a:noFill/>
                        </a:ln>
                        <a:solidFill>
                          <a:srgbClr val="FF0000"/>
                        </a:solidFill>
                        <a:effectLst/>
                        <a:latin typeface="Arial" pitchFamily="34" charset="0"/>
                        <a:ea typeface="+mn-ea"/>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2900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74638"/>
            <a:ext cx="8712968" cy="1143000"/>
          </a:xfrm>
        </p:spPr>
        <p:txBody>
          <a:bodyPr>
            <a:normAutofit/>
          </a:bodyPr>
          <a:lstStyle/>
          <a:p>
            <a:r>
              <a:rPr lang="he-IL" dirty="0">
                <a:cs typeface="+mn-cs"/>
              </a:rPr>
              <a:t>         </a:t>
            </a:r>
            <a:r>
              <a:rPr lang="en-US" altLang="he-IL" sz="3600" b="1" dirty="0"/>
              <a:t>Benefits of </a:t>
            </a:r>
            <a:r>
              <a:rPr lang="en-US" altLang="he-IL" sz="3600" dirty="0"/>
              <a:t>ZOOM </a:t>
            </a:r>
            <a:r>
              <a:rPr lang="en-US" altLang="he-IL" sz="3600" b="1" dirty="0"/>
              <a:t>Learning</a:t>
            </a:r>
            <a:endParaRPr lang="he-IL" sz="3600" b="1" dirty="0">
              <a:cs typeface="+mn-cs"/>
            </a:endParaRPr>
          </a:p>
        </p:txBody>
      </p:sp>
      <p:graphicFrame>
        <p:nvGraphicFramePr>
          <p:cNvPr id="5" name="Group 37"/>
          <p:cNvGraphicFramePr>
            <a:graphicFrameLocks/>
          </p:cNvGraphicFramePr>
          <p:nvPr>
            <p:extLst/>
          </p:nvPr>
        </p:nvGraphicFramePr>
        <p:xfrm>
          <a:off x="0" y="1624171"/>
          <a:ext cx="9144000" cy="4973181"/>
        </p:xfrm>
        <a:graphic>
          <a:graphicData uri="http://schemas.openxmlformats.org/drawingml/2006/table">
            <a:tbl>
              <a:tblPr rtl="1"/>
              <a:tblGrid>
                <a:gridCol w="2985334">
                  <a:extLst>
                    <a:ext uri="{9D8B030D-6E8A-4147-A177-3AD203B41FA5}">
                      <a16:colId xmlns:a16="http://schemas.microsoft.com/office/drawing/2014/main" val="20000"/>
                    </a:ext>
                  </a:extLst>
                </a:gridCol>
                <a:gridCol w="3668716">
                  <a:extLst>
                    <a:ext uri="{9D8B030D-6E8A-4147-A177-3AD203B41FA5}">
                      <a16:colId xmlns:a16="http://schemas.microsoft.com/office/drawing/2014/main" val="20001"/>
                    </a:ext>
                  </a:extLst>
                </a:gridCol>
                <a:gridCol w="2489950">
                  <a:extLst>
                    <a:ext uri="{9D8B030D-6E8A-4147-A177-3AD203B41FA5}">
                      <a16:colId xmlns:a16="http://schemas.microsoft.com/office/drawing/2014/main" val="20002"/>
                    </a:ext>
                  </a:extLst>
                </a:gridCol>
              </a:tblGrid>
              <a:tr h="121589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Added value for institution</a:t>
                      </a: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cs typeface="Arial" pitchFamily="34" charset="0"/>
                        </a:rPr>
                        <a:t>Added Value for Students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Feature</a:t>
                      </a:r>
                    </a:p>
                  </a:txBody>
                  <a:tcPr marT="45725" marB="4572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57290">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Allows response to additional groups through the use of additional channels of input – sound, animation, visuals, graphics, illustrations.</a:t>
                      </a: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Allows students to use channel best suited to their individual needs and learning styles.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Facilitates memory retention</a:t>
                      </a:r>
                      <a:endParaRPr kumimoji="0" lang="he-IL" sz="2400" b="1" i="0" u="none" strike="noStrike" cap="none" normalizeH="0" baseline="0" dirty="0">
                        <a:ln>
                          <a:noFill/>
                        </a:ln>
                        <a:solidFill>
                          <a:schemeClr val="tx1"/>
                        </a:solidFill>
                        <a:effectLst/>
                        <a:latin typeface="Arial" pitchFamily="34" charset="0"/>
                        <a:cs typeface="Arial"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kern="1200" cap="none" normalizeH="0" baseline="0" dirty="0">
                          <a:ln>
                            <a:noFill/>
                          </a:ln>
                          <a:solidFill>
                            <a:srgbClr val="FF0000"/>
                          </a:solidFill>
                          <a:effectLst/>
                          <a:latin typeface="Arial" pitchFamily="34" charset="0"/>
                          <a:ea typeface="+mn-ea"/>
                          <a:cs typeface="Arial" pitchFamily="34" charset="0"/>
                        </a:rPr>
                        <a:t>Multi-modal Representation</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kern="1200" cap="none" normalizeH="0" baseline="0" dirty="0">
                          <a:ln>
                            <a:noFill/>
                          </a:ln>
                          <a:solidFill>
                            <a:srgbClr val="FF0000"/>
                          </a:solidFill>
                          <a:effectLst/>
                          <a:latin typeface="Arial" pitchFamily="34" charset="0"/>
                          <a:ea typeface="+mn-ea"/>
                          <a:cs typeface="Arial" pitchFamily="34" charset="0"/>
                        </a:rPr>
                        <a:t>of knowledge</a:t>
                      </a:r>
                      <a:endParaRPr kumimoji="0" lang="he-IL" sz="2800" b="1" i="0" u="none" strike="noStrike" kern="1200" cap="none" normalizeH="0" baseline="0" dirty="0">
                        <a:ln>
                          <a:noFill/>
                        </a:ln>
                        <a:solidFill>
                          <a:srgbClr val="FF0000"/>
                        </a:solidFill>
                        <a:effectLst/>
                        <a:latin typeface="Arial" pitchFamily="34" charset="0"/>
                        <a:ea typeface="+mn-ea"/>
                        <a:cs typeface="Arial" pitchFamily="34" charset="0"/>
                      </a:endParaRPr>
                    </a:p>
                  </a:txBody>
                  <a:tcPr marT="45725" marB="4572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06297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74638"/>
            <a:ext cx="8712968" cy="1143000"/>
          </a:xfrm>
        </p:spPr>
        <p:txBody>
          <a:bodyPr>
            <a:normAutofit/>
          </a:bodyPr>
          <a:lstStyle/>
          <a:p>
            <a:r>
              <a:rPr lang="he-IL" dirty="0">
                <a:cs typeface="+mn-cs"/>
              </a:rPr>
              <a:t>         </a:t>
            </a:r>
            <a:r>
              <a:rPr lang="en-US" altLang="he-IL" sz="3600" b="1" dirty="0"/>
              <a:t>Benefits of </a:t>
            </a:r>
            <a:r>
              <a:rPr lang="en-US" altLang="he-IL" sz="3600" dirty="0"/>
              <a:t>ZOOM </a:t>
            </a:r>
            <a:r>
              <a:rPr lang="en-US" altLang="he-IL" sz="3600" b="1" dirty="0"/>
              <a:t>Learning</a:t>
            </a:r>
            <a:endParaRPr lang="he-IL" sz="3600" b="1" dirty="0">
              <a:cs typeface="+mn-cs"/>
            </a:endParaRPr>
          </a:p>
        </p:txBody>
      </p:sp>
      <p:graphicFrame>
        <p:nvGraphicFramePr>
          <p:cNvPr id="6" name="Group 35"/>
          <p:cNvGraphicFramePr>
            <a:graphicFrameLocks/>
          </p:cNvGraphicFramePr>
          <p:nvPr>
            <p:extLst/>
          </p:nvPr>
        </p:nvGraphicFramePr>
        <p:xfrm>
          <a:off x="179513" y="1484784"/>
          <a:ext cx="8784975" cy="4833720"/>
        </p:xfrm>
        <a:graphic>
          <a:graphicData uri="http://schemas.openxmlformats.org/drawingml/2006/table">
            <a:tbl>
              <a:tblPr rtl="1"/>
              <a:tblGrid>
                <a:gridCol w="2928325">
                  <a:extLst>
                    <a:ext uri="{9D8B030D-6E8A-4147-A177-3AD203B41FA5}">
                      <a16:colId xmlns:a16="http://schemas.microsoft.com/office/drawing/2014/main" val="20000"/>
                    </a:ext>
                  </a:extLst>
                </a:gridCol>
                <a:gridCol w="2928325">
                  <a:extLst>
                    <a:ext uri="{9D8B030D-6E8A-4147-A177-3AD203B41FA5}">
                      <a16:colId xmlns:a16="http://schemas.microsoft.com/office/drawing/2014/main" val="20001"/>
                    </a:ext>
                  </a:extLst>
                </a:gridCol>
                <a:gridCol w="2928325">
                  <a:extLst>
                    <a:ext uri="{9D8B030D-6E8A-4147-A177-3AD203B41FA5}">
                      <a16:colId xmlns:a16="http://schemas.microsoft.com/office/drawing/2014/main" val="20002"/>
                    </a:ext>
                  </a:extLst>
                </a:gridCol>
              </a:tblGrid>
              <a:tr h="91803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Added value for institution</a:t>
                      </a:r>
                    </a:p>
                  </a:txBody>
                  <a:tcPr marT="45727" marB="45727"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Added Value for Students</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Feature</a:t>
                      </a:r>
                    </a:p>
                  </a:txBody>
                  <a:tcPr marT="45727" marB="4572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15688">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Meets needs of students who are temporarily unable to attend classes on campus (reserve duty, maternity leave, illness)</a:t>
                      </a:r>
                    </a:p>
                  </a:txBody>
                  <a:tcPr marT="45727" marB="45727"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cs typeface="Arial" pitchFamily="34" charset="0"/>
                        </a:rPr>
                        <a:t>Allows customization of the pace of learning.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cs typeface="Arial" pitchFamily="34" charset="0"/>
                        </a:rPr>
                        <a:t>Database of lectures allows students to revise if and when they wish, at their convenience</a:t>
                      </a:r>
                      <a:endParaRPr kumimoji="0" lang="he-IL" sz="2400" b="1" i="0" u="none" strike="noStrike" cap="none" normalizeH="0" baseline="0">
                        <a:ln>
                          <a:noFill/>
                        </a:ln>
                        <a:solidFill>
                          <a:schemeClr val="tx1"/>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kern="1200" cap="none" normalizeH="0" baseline="0" dirty="0">
                          <a:ln>
                            <a:noFill/>
                          </a:ln>
                          <a:solidFill>
                            <a:srgbClr val="FF0000"/>
                          </a:solidFill>
                          <a:effectLst/>
                          <a:latin typeface="Arial" pitchFamily="34" charset="0"/>
                          <a:ea typeface="+mn-ea"/>
                          <a:cs typeface="Arial" pitchFamily="34" charset="0"/>
                        </a:rPr>
                        <a:t>Self-paced learning</a:t>
                      </a:r>
                      <a:endParaRPr kumimoji="0" lang="he-IL" sz="2800" b="1" i="0" u="none" strike="noStrike" kern="1200" cap="none" normalizeH="0" baseline="0" dirty="0">
                        <a:ln>
                          <a:noFill/>
                        </a:ln>
                        <a:solidFill>
                          <a:srgbClr val="FF0000"/>
                        </a:solidFill>
                        <a:effectLst/>
                        <a:latin typeface="Arial" pitchFamily="34" charset="0"/>
                        <a:ea typeface="+mn-ea"/>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5898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74638"/>
            <a:ext cx="8712968" cy="1143000"/>
          </a:xfrm>
        </p:spPr>
        <p:txBody>
          <a:bodyPr>
            <a:normAutofit/>
          </a:bodyPr>
          <a:lstStyle/>
          <a:p>
            <a:r>
              <a:rPr lang="he-IL" dirty="0">
                <a:cs typeface="+mn-cs"/>
              </a:rPr>
              <a:t>         </a:t>
            </a:r>
            <a:r>
              <a:rPr lang="en-US" altLang="he-IL" sz="3600" b="1" dirty="0"/>
              <a:t>Benefits of </a:t>
            </a:r>
            <a:r>
              <a:rPr lang="en-US" altLang="he-IL" sz="3600" dirty="0"/>
              <a:t>ZOOM </a:t>
            </a:r>
            <a:r>
              <a:rPr lang="en-US" altLang="he-IL" sz="3600" b="1" dirty="0"/>
              <a:t>Learning</a:t>
            </a:r>
            <a:endParaRPr lang="he-IL" sz="3600" b="1" dirty="0">
              <a:cs typeface="+mn-cs"/>
            </a:endParaRPr>
          </a:p>
        </p:txBody>
      </p:sp>
      <p:graphicFrame>
        <p:nvGraphicFramePr>
          <p:cNvPr id="5" name="Group 46"/>
          <p:cNvGraphicFramePr>
            <a:graphicFrameLocks/>
          </p:cNvGraphicFramePr>
          <p:nvPr>
            <p:extLst/>
          </p:nvPr>
        </p:nvGraphicFramePr>
        <p:xfrm>
          <a:off x="107503" y="1700808"/>
          <a:ext cx="9036496" cy="5157192"/>
        </p:xfrm>
        <a:graphic>
          <a:graphicData uri="http://schemas.openxmlformats.org/drawingml/2006/table">
            <a:tbl>
              <a:tblPr rtl="1"/>
              <a:tblGrid>
                <a:gridCol w="3388342">
                  <a:extLst>
                    <a:ext uri="{9D8B030D-6E8A-4147-A177-3AD203B41FA5}">
                      <a16:colId xmlns:a16="http://schemas.microsoft.com/office/drawing/2014/main" val="20000"/>
                    </a:ext>
                  </a:extLst>
                </a:gridCol>
                <a:gridCol w="3352728">
                  <a:extLst>
                    <a:ext uri="{9D8B030D-6E8A-4147-A177-3AD203B41FA5}">
                      <a16:colId xmlns:a16="http://schemas.microsoft.com/office/drawing/2014/main" val="20001"/>
                    </a:ext>
                  </a:extLst>
                </a:gridCol>
                <a:gridCol w="2295426">
                  <a:extLst>
                    <a:ext uri="{9D8B030D-6E8A-4147-A177-3AD203B41FA5}">
                      <a16:colId xmlns:a16="http://schemas.microsoft.com/office/drawing/2014/main" val="20002"/>
                    </a:ext>
                  </a:extLst>
                </a:gridCol>
              </a:tblGrid>
              <a:tr h="133488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Arial" pitchFamily="34" charset="0"/>
                        </a:rPr>
                        <a:t>Added value for institution</a:t>
                      </a:r>
                    </a:p>
                  </a:txBody>
                  <a:tcPr marT="45728" marB="457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Arial" pitchFamily="34" charset="0"/>
                        </a:rPr>
                        <a:t>Added Value for Students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Arial" pitchFamily="34" charset="0"/>
                        </a:rPr>
                        <a:t>Feature</a:t>
                      </a:r>
                    </a:p>
                  </a:txBody>
                  <a:tcPr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22311">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Real time picture of teaching and learning at the institution: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Allows identification of instructors who need additional training</a:t>
                      </a:r>
                    </a:p>
                  </a:txBody>
                  <a:tcPr marT="45728" marB="457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Students receive immediate feedback; prevents development of “gaps” </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kern="1200" cap="none" normalizeH="0" baseline="0" dirty="0">
                          <a:ln>
                            <a:noFill/>
                          </a:ln>
                          <a:solidFill>
                            <a:srgbClr val="FF0000"/>
                          </a:solidFill>
                          <a:effectLst/>
                          <a:latin typeface="Arial" pitchFamily="34" charset="0"/>
                          <a:ea typeface="+mn-ea"/>
                          <a:cs typeface="Arial" pitchFamily="34" charset="0"/>
                        </a:rPr>
                        <a:t>Real time tracking of student learning</a:t>
                      </a:r>
                      <a:endParaRPr kumimoji="0" lang="he-IL" sz="2800" b="1" i="0" u="none" strike="noStrike" kern="1200" cap="none" normalizeH="0" baseline="0" dirty="0">
                        <a:ln>
                          <a:noFill/>
                        </a:ln>
                        <a:solidFill>
                          <a:srgbClr val="FF0000"/>
                        </a:solidFill>
                        <a:effectLst/>
                        <a:latin typeface="Arial" pitchFamily="34" charset="0"/>
                        <a:ea typeface="+mn-ea"/>
                        <a:cs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21450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74638"/>
            <a:ext cx="8712968" cy="1143000"/>
          </a:xfrm>
        </p:spPr>
        <p:txBody>
          <a:bodyPr>
            <a:normAutofit/>
          </a:bodyPr>
          <a:lstStyle/>
          <a:p>
            <a:r>
              <a:rPr lang="he-IL" dirty="0">
                <a:cs typeface="+mn-cs"/>
              </a:rPr>
              <a:t>         </a:t>
            </a:r>
            <a:r>
              <a:rPr lang="en-US" altLang="he-IL" sz="3600" b="1" dirty="0"/>
              <a:t>Benefits of </a:t>
            </a:r>
            <a:r>
              <a:rPr lang="en-US" altLang="he-IL" sz="3600" dirty="0"/>
              <a:t>ZOOM </a:t>
            </a:r>
            <a:r>
              <a:rPr lang="en-US" altLang="he-IL" sz="3600" b="1" dirty="0"/>
              <a:t>Learning</a:t>
            </a:r>
            <a:endParaRPr lang="he-IL" sz="3600" b="1" dirty="0">
              <a:cs typeface="+mn-cs"/>
            </a:endParaRPr>
          </a:p>
        </p:txBody>
      </p:sp>
      <p:graphicFrame>
        <p:nvGraphicFramePr>
          <p:cNvPr id="6" name="Group 50"/>
          <p:cNvGraphicFramePr>
            <a:graphicFrameLocks/>
          </p:cNvGraphicFramePr>
          <p:nvPr>
            <p:extLst/>
          </p:nvPr>
        </p:nvGraphicFramePr>
        <p:xfrm>
          <a:off x="0" y="1473003"/>
          <a:ext cx="9144000" cy="5449985"/>
        </p:xfrm>
        <a:graphic>
          <a:graphicData uri="http://schemas.openxmlformats.org/drawingml/2006/table">
            <a:tbl>
              <a:tblPr rtl="1"/>
              <a:tblGrid>
                <a:gridCol w="4124372">
                  <a:extLst>
                    <a:ext uri="{9D8B030D-6E8A-4147-A177-3AD203B41FA5}">
                      <a16:colId xmlns:a16="http://schemas.microsoft.com/office/drawing/2014/main" val="20000"/>
                    </a:ext>
                  </a:extLst>
                </a:gridCol>
                <a:gridCol w="2212430">
                  <a:extLst>
                    <a:ext uri="{9D8B030D-6E8A-4147-A177-3AD203B41FA5}">
                      <a16:colId xmlns:a16="http://schemas.microsoft.com/office/drawing/2014/main" val="20001"/>
                    </a:ext>
                  </a:extLst>
                </a:gridCol>
                <a:gridCol w="2807198">
                  <a:extLst>
                    <a:ext uri="{9D8B030D-6E8A-4147-A177-3AD203B41FA5}">
                      <a16:colId xmlns:a16="http://schemas.microsoft.com/office/drawing/2014/main" val="20002"/>
                    </a:ext>
                  </a:extLst>
                </a:gridCol>
              </a:tblGrid>
              <a:tr h="64135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Added value for institution</a:t>
                      </a:r>
                    </a:p>
                  </a:txBody>
                  <a:tcPr marL="91439" marR="91439" marT="45729" marB="4572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Added Value for Students</a:t>
                      </a:r>
                    </a:p>
                  </a:txBody>
                  <a:tcPr marL="91439" marR="91439"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Feature</a:t>
                      </a:r>
                    </a:p>
                  </a:txBody>
                  <a:tcPr marL="91439" marR="91439" marT="45729" marB="4572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27007">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dirty="0">
                          <a:ln>
                            <a:noFill/>
                          </a:ln>
                          <a:solidFill>
                            <a:schemeClr val="tx1"/>
                          </a:solidFill>
                          <a:effectLst/>
                          <a:latin typeface="Arial" pitchFamily="34" charset="0"/>
                          <a:cs typeface="Arial" pitchFamily="34" charset="0"/>
                        </a:rPr>
                        <a:t>   </a:t>
                      </a:r>
                      <a:r>
                        <a:rPr kumimoji="0" lang="en-US" sz="2400" b="1" i="0" u="none" strike="noStrike" kern="1200" cap="none" normalizeH="0" baseline="0" dirty="0">
                          <a:ln>
                            <a:noFill/>
                          </a:ln>
                          <a:solidFill>
                            <a:schemeClr val="tx1"/>
                          </a:solidFill>
                          <a:effectLst/>
                          <a:latin typeface="Arial" pitchFamily="34" charset="0"/>
                          <a:ea typeface="+mn-ea"/>
                          <a:cs typeface="Arial" pitchFamily="34" charset="0"/>
                        </a:rPr>
                        <a:t>Extended learning objectives: Teacher as guide and facilitator.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400" b="1" i="0" u="none" strike="noStrike" kern="1200" cap="none" normalizeH="0" baseline="0" dirty="0">
                          <a:ln>
                            <a:noFill/>
                          </a:ln>
                          <a:solidFill>
                            <a:schemeClr val="tx1"/>
                          </a:solidFill>
                          <a:effectLst/>
                          <a:latin typeface="Arial" pitchFamily="34" charset="0"/>
                          <a:ea typeface="+mn-ea"/>
                          <a:cs typeface="Arial" pitchFamily="34" charset="0"/>
                        </a:rPr>
                        <a:t>Emphasis moves from developing knowledge to developing skills of application and analysis;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400" b="1" i="0" u="none" strike="noStrike" kern="1200" cap="none" normalizeH="0" baseline="0" dirty="0">
                          <a:ln>
                            <a:noFill/>
                          </a:ln>
                          <a:solidFill>
                            <a:schemeClr val="tx1"/>
                          </a:solidFill>
                          <a:effectLst/>
                          <a:latin typeface="Arial" pitchFamily="34" charset="0"/>
                          <a:ea typeface="+mn-ea"/>
                          <a:cs typeface="Arial" pitchFamily="34" charset="0"/>
                        </a:rPr>
                        <a:t>Guidance  </a:t>
                      </a:r>
                      <a:r>
                        <a:rPr kumimoji="0" lang="en-US" sz="2400" b="1" i="0" u="none" strike="noStrike" cap="none" normalizeH="0" baseline="0" dirty="0">
                          <a:ln>
                            <a:noFill/>
                          </a:ln>
                          <a:solidFill>
                            <a:schemeClr val="tx1"/>
                          </a:solidFill>
                          <a:effectLst/>
                          <a:latin typeface="Arial" pitchFamily="34" charset="0"/>
                          <a:cs typeface="Arial" pitchFamily="34" charset="0"/>
                        </a:rPr>
                        <a:t>&amp;</a:t>
                      </a:r>
                      <a:r>
                        <a:rPr kumimoji="0" lang="en-US" sz="2400" b="1" i="0" u="none" strike="noStrike" kern="1200" cap="none" normalizeH="0" baseline="0" dirty="0">
                          <a:ln>
                            <a:noFill/>
                          </a:ln>
                          <a:solidFill>
                            <a:schemeClr val="tx1"/>
                          </a:solidFill>
                          <a:effectLst/>
                          <a:latin typeface="Arial" pitchFamily="34" charset="0"/>
                          <a:ea typeface="+mn-ea"/>
                          <a:cs typeface="Arial" pitchFamily="34" charset="0"/>
                        </a:rPr>
                        <a:t> development of new methods to promote learning</a:t>
                      </a:r>
                    </a:p>
                  </a:txBody>
                  <a:tcPr marL="91439" marR="91439" marT="45729" marB="4572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Emphasis on application of knowledge, case analysis, synthesis </a:t>
                      </a:r>
                      <a:endParaRPr kumimoji="0" lang="he-IL" sz="2400" b="1" i="0" u="none" strike="noStrike" cap="none" normalizeH="0" baseline="0" dirty="0">
                        <a:ln>
                          <a:noFill/>
                        </a:ln>
                        <a:solidFill>
                          <a:schemeClr val="tx1"/>
                        </a:solidFill>
                        <a:effectLst/>
                        <a:latin typeface="Arial" pitchFamily="34" charset="0"/>
                        <a:cs typeface="Arial" pitchFamily="34" charset="0"/>
                      </a:endParaRPr>
                    </a:p>
                  </a:txBody>
                  <a:tcPr marL="91439" marR="91439"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kern="1200" cap="none" normalizeH="0" baseline="0" dirty="0">
                          <a:ln>
                            <a:noFill/>
                          </a:ln>
                          <a:solidFill>
                            <a:srgbClr val="FF0000"/>
                          </a:solidFill>
                          <a:effectLst/>
                          <a:latin typeface="Arial" pitchFamily="34" charset="0"/>
                          <a:ea typeface="+mn-ea"/>
                          <a:cs typeface="Arial" pitchFamily="34" charset="0"/>
                        </a:rPr>
                        <a:t>Clear distinction between course aims: knowledge or skills</a:t>
                      </a:r>
                      <a:endParaRPr kumimoji="0" lang="he-IL" sz="2800" b="1" i="0" u="none" strike="noStrike" kern="1200" cap="none" normalizeH="0" baseline="0" dirty="0">
                        <a:ln>
                          <a:noFill/>
                        </a:ln>
                        <a:solidFill>
                          <a:srgbClr val="FF0000"/>
                        </a:solidFill>
                        <a:effectLst/>
                        <a:latin typeface="Arial" pitchFamily="34" charset="0"/>
                        <a:ea typeface="+mn-ea"/>
                        <a:cs typeface="Arial" pitchFamily="34" charset="0"/>
                      </a:endParaRPr>
                    </a:p>
                  </a:txBody>
                  <a:tcPr marL="91439" marR="91439" marT="45729" marB="4572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2315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0" y="692696"/>
            <a:ext cx="9036496" cy="5433467"/>
          </a:xfrm>
        </p:spPr>
        <p:txBody>
          <a:bodyPr>
            <a:normAutofit/>
          </a:bodyPr>
          <a:lstStyle/>
          <a:p>
            <a:pPr marL="0" indent="0" algn="ctr">
              <a:lnSpc>
                <a:spcPct val="160000"/>
              </a:lnSpc>
              <a:buNone/>
            </a:pPr>
            <a:r>
              <a:rPr lang="en-US" b="1" dirty="0"/>
              <a:t>“Know that this is why you were given two ears and one tongue – so that you should listen more than speak”</a:t>
            </a:r>
            <a:endParaRPr lang="he-IL" b="1" dirty="0"/>
          </a:p>
          <a:p>
            <a:pPr marL="0" indent="0" algn="ctr">
              <a:buNone/>
            </a:pPr>
            <a:endParaRPr lang="he-IL" b="1" dirty="0"/>
          </a:p>
          <a:p>
            <a:pPr marL="0" indent="0" algn="ctr">
              <a:buNone/>
            </a:pPr>
            <a:endParaRPr lang="he-IL" b="1" dirty="0"/>
          </a:p>
          <a:p>
            <a:pPr algn="ctr" rtl="0">
              <a:buFont typeface="Wingdings" pitchFamily="2" charset="2"/>
              <a:buNone/>
            </a:pPr>
            <a:r>
              <a:rPr lang="en-US" b="1" dirty="0"/>
              <a:t>R. Avraham ben </a:t>
            </a:r>
            <a:r>
              <a:rPr lang="en-US" b="1" dirty="0" err="1"/>
              <a:t>Hasdai</a:t>
            </a:r>
            <a:r>
              <a:rPr lang="en-US" b="1" dirty="0"/>
              <a:t>, from “The Prince and the Monk”, Spain, 13</a:t>
            </a:r>
            <a:r>
              <a:rPr lang="en-US" b="1" baseline="30000" dirty="0"/>
              <a:t>th</a:t>
            </a:r>
            <a:r>
              <a:rPr lang="en-US" b="1" dirty="0"/>
              <a:t> century</a:t>
            </a:r>
            <a:endParaRPr lang="he-IL" b="1" dirty="0"/>
          </a:p>
          <a:p>
            <a:pPr algn="ctr">
              <a:buFont typeface="Wingdings" pitchFamily="2" charset="2"/>
              <a:buNone/>
            </a:pPr>
            <a:endParaRPr lang="he-IL" b="1" dirty="0"/>
          </a:p>
          <a:p>
            <a:pPr algn="ctr">
              <a:buFont typeface="Wingdings" pitchFamily="2" charset="2"/>
              <a:buNone/>
            </a:pPr>
            <a:r>
              <a:rPr lang="en-US" b="1" dirty="0"/>
              <a:t>Good luck</a:t>
            </a:r>
            <a:endParaRPr lang="he-IL" b="1" dirty="0"/>
          </a:p>
          <a:p>
            <a:pPr algn="ctr">
              <a:buNone/>
            </a:pPr>
            <a:r>
              <a:rPr lang="en-US" b="1" dirty="0"/>
              <a:t>d.nitza@ariel.ac.il</a:t>
            </a:r>
            <a:endParaRPr lang="he-IL" b="1" dirty="0"/>
          </a:p>
          <a:p>
            <a:pPr marL="0" indent="0" algn="ctr">
              <a:buNone/>
            </a:pPr>
            <a:endParaRPr lang="he-IL" b="1" dirty="0"/>
          </a:p>
          <a:p>
            <a:endParaRPr lang="he-IL" dirty="0"/>
          </a:p>
        </p:txBody>
      </p:sp>
    </p:spTree>
    <p:extLst>
      <p:ext uri="{BB962C8B-B14F-4D97-AF65-F5344CB8AC3E}">
        <p14:creationId xmlns:p14="http://schemas.microsoft.com/office/powerpoint/2010/main" val="2045178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395536" y="1916832"/>
            <a:ext cx="8280000" cy="4175944"/>
          </a:xfrm>
        </p:spPr>
        <p:txBody>
          <a:bodyPr/>
          <a:lstStyle/>
          <a:p>
            <a:pPr marL="0" indent="0" algn="ctr">
              <a:buNone/>
            </a:pPr>
            <a:r>
              <a:rPr lang="en-US" sz="5400" b="1" dirty="0">
                <a:solidFill>
                  <a:srgbClr val="009900"/>
                </a:solidFill>
              </a:rPr>
              <a:t>Thank you!</a:t>
            </a:r>
          </a:p>
          <a:p>
            <a:pPr marL="0" indent="0" algn="ctr">
              <a:buNone/>
            </a:pPr>
            <a:endParaRPr lang="en-US" sz="2800" b="1" dirty="0">
              <a:solidFill>
                <a:srgbClr val="009900"/>
              </a:solidFill>
            </a:endParaRPr>
          </a:p>
          <a:p>
            <a:pPr marL="0" lvl="0" indent="0" algn="ctr" rtl="0" eaLnBrk="1" hangingPunct="1">
              <a:buClr>
                <a:srgbClr val="DDDDDD"/>
              </a:buClr>
              <a:buNone/>
              <a:defRPr/>
            </a:pPr>
            <a:endParaRPr lang="en-US" sz="2000" dirty="0">
              <a:solidFill>
                <a:srgbClr val="000000"/>
              </a:solidFill>
            </a:endParaRPr>
          </a:p>
          <a:p>
            <a:pPr marL="0" lvl="0" indent="0" algn="ctr" rtl="0" eaLnBrk="1" hangingPunct="1">
              <a:buClr>
                <a:srgbClr val="DDDDDD"/>
              </a:buClr>
              <a:buNone/>
              <a:defRPr/>
            </a:pPr>
            <a:r>
              <a:rPr lang="en-US" sz="2000" dirty="0">
                <a:solidFill>
                  <a:srgbClr val="009900"/>
                </a:solidFill>
              </a:rPr>
              <a:t>Ariel University, Israel</a:t>
            </a:r>
          </a:p>
          <a:p>
            <a:pPr marL="0" lvl="0" indent="0" algn="ctr" rtl="0" eaLnBrk="1" hangingPunct="1">
              <a:buClr>
                <a:srgbClr val="DDDDDD"/>
              </a:buClr>
              <a:buNone/>
              <a:defRPr/>
            </a:pPr>
            <a:endParaRPr lang="en-US" sz="2000" b="1" dirty="0">
              <a:solidFill>
                <a:srgbClr val="DDDDDD">
                  <a:lumMod val="50000"/>
                </a:srgbClr>
              </a:solidFill>
            </a:endParaRPr>
          </a:p>
          <a:p>
            <a:pPr marL="0" lvl="0" indent="0" algn="ctr" rtl="0" eaLnBrk="1" hangingPunct="1">
              <a:buClr>
                <a:srgbClr val="DDDDDD"/>
              </a:buClr>
              <a:buNone/>
              <a:defRPr/>
            </a:pPr>
            <a:endParaRPr lang="he-IL" sz="2000" b="1" dirty="0">
              <a:solidFill>
                <a:srgbClr val="DDDDDD">
                  <a:lumMod val="50000"/>
                </a:srgbClr>
              </a:solidFill>
            </a:endParaRPr>
          </a:p>
          <a:p>
            <a:pPr marL="0" indent="0" algn="ctr">
              <a:buNone/>
            </a:pPr>
            <a:endParaRPr lang="en-US" sz="2800" b="1" dirty="0">
              <a:solidFill>
                <a:srgbClr val="009900"/>
              </a:solidFill>
            </a:endParaRPr>
          </a:p>
          <a:p>
            <a:pPr marL="0" indent="0" algn="ctr">
              <a:buNone/>
            </a:pPr>
            <a:endParaRPr lang="he-IL" sz="5400" b="1" dirty="0">
              <a:solidFill>
                <a:srgbClr val="009900"/>
              </a:solidFill>
            </a:endParaRPr>
          </a:p>
          <a:p>
            <a:pPr marL="0" indent="0" algn="ctr">
              <a:buNone/>
            </a:pPr>
            <a:endParaRPr lang="he-IL" sz="5400" b="1" dirty="0">
              <a:solidFill>
                <a:srgbClr val="009900"/>
              </a:solidFill>
            </a:endParaRPr>
          </a:p>
          <a:p>
            <a:pPr marL="0" indent="0" algn="ctr">
              <a:buNone/>
            </a:pPr>
            <a:endParaRPr lang="he-IL" sz="5400" b="1" dirty="0">
              <a:solidFill>
                <a:srgbClr val="009900"/>
              </a:solidFill>
            </a:endParaRPr>
          </a:p>
          <a:p>
            <a:pPr marL="0" indent="0" algn="ctr">
              <a:buNone/>
            </a:pPr>
            <a:endParaRPr lang="he-IL" b="1" dirty="0">
              <a:solidFill>
                <a:srgbClr val="009900"/>
              </a:solidFill>
            </a:endParaRPr>
          </a:p>
        </p:txBody>
      </p:sp>
    </p:spTree>
    <p:extLst>
      <p:ext uri="{BB962C8B-B14F-4D97-AF65-F5344CB8AC3E}">
        <p14:creationId xmlns:p14="http://schemas.microsoft.com/office/powerpoint/2010/main" val="381575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97E2D4-47CD-4B73-91D1-DABD6A4642B3}"/>
              </a:ext>
            </a:extLst>
          </p:cNvPr>
          <p:cNvSpPr>
            <a:spLocks noGrp="1"/>
          </p:cNvSpPr>
          <p:nvPr>
            <p:ph type="title"/>
          </p:nvPr>
        </p:nvSpPr>
        <p:spPr>
          <a:xfrm>
            <a:off x="0" y="274638"/>
            <a:ext cx="8892480" cy="1354162"/>
          </a:xfrm>
        </p:spPr>
        <p:txBody>
          <a:bodyPr/>
          <a:lstStyle/>
          <a:p>
            <a:pPr rtl="0"/>
            <a:br>
              <a:rPr lang="en-US" dirty="0">
                <a:effectLst/>
              </a:rPr>
            </a:br>
            <a:r>
              <a:rPr lang="en-US" sz="2800" dirty="0"/>
              <a:t>The Human Side of Teaching</a:t>
            </a:r>
            <a:br>
              <a:rPr lang="en-US" sz="2800" dirty="0"/>
            </a:br>
            <a:endParaRPr lang="he-IL" sz="2800" dirty="0"/>
          </a:p>
        </p:txBody>
      </p:sp>
      <p:sp>
        <p:nvSpPr>
          <p:cNvPr id="3" name="מציין מיקום תוכן 2">
            <a:extLst>
              <a:ext uri="{FF2B5EF4-FFF2-40B4-BE49-F238E27FC236}">
                <a16:creationId xmlns:a16="http://schemas.microsoft.com/office/drawing/2014/main" id="{14B0B03D-ED6F-4B5B-953B-30C502DA5B71}"/>
              </a:ext>
            </a:extLst>
          </p:cNvPr>
          <p:cNvSpPr>
            <a:spLocks noGrp="1"/>
          </p:cNvSpPr>
          <p:nvPr>
            <p:ph sz="quarter" idx="1"/>
          </p:nvPr>
        </p:nvSpPr>
        <p:spPr>
          <a:xfrm>
            <a:off x="0" y="1052736"/>
            <a:ext cx="9036496" cy="5688632"/>
          </a:xfrm>
        </p:spPr>
        <p:txBody>
          <a:bodyPr/>
          <a:lstStyle/>
          <a:p>
            <a:pPr marL="0" indent="0" algn="just" rtl="0">
              <a:lnSpc>
                <a:spcPct val="150000"/>
              </a:lnSpc>
              <a:buNone/>
            </a:pPr>
            <a:endParaRPr lang="en-US" dirty="0">
              <a:solidFill>
                <a:srgbClr val="FF0000"/>
              </a:solidFill>
            </a:endParaRPr>
          </a:p>
          <a:p>
            <a:pPr marL="0" indent="0" algn="ctr" rtl="0">
              <a:lnSpc>
                <a:spcPct val="200000"/>
              </a:lnSpc>
              <a:buNone/>
            </a:pPr>
            <a:r>
              <a:rPr lang="en-US" sz="2600" dirty="0"/>
              <a:t>How to transform “remote” to “near,” and how to transform this forced event to an opportunity that invites a significant learning experience</a:t>
            </a:r>
            <a:r>
              <a:rPr lang="en-US" dirty="0"/>
              <a:t>. </a:t>
            </a:r>
          </a:p>
        </p:txBody>
      </p:sp>
      <p:pic>
        <p:nvPicPr>
          <p:cNvPr id="5" name="תמונה 4">
            <a:extLst>
              <a:ext uri="{FF2B5EF4-FFF2-40B4-BE49-F238E27FC236}">
                <a16:creationId xmlns:a16="http://schemas.microsoft.com/office/drawing/2014/main" id="{FA28E826-B7C9-4FFF-9B79-E6438D0B4003}"/>
              </a:ext>
            </a:extLst>
          </p:cNvPr>
          <p:cNvPicPr>
            <a:picLocks noChangeAspect="1"/>
          </p:cNvPicPr>
          <p:nvPr/>
        </p:nvPicPr>
        <p:blipFill>
          <a:blip r:embed="rId2"/>
          <a:stretch>
            <a:fillRect/>
          </a:stretch>
        </p:blipFill>
        <p:spPr>
          <a:xfrm>
            <a:off x="87696" y="4454235"/>
            <a:ext cx="3404184" cy="2262363"/>
          </a:xfrm>
          <a:prstGeom prst="rect">
            <a:avLst/>
          </a:prstGeom>
        </p:spPr>
      </p:pic>
      <p:pic>
        <p:nvPicPr>
          <p:cNvPr id="6" name="תמונה 5">
            <a:extLst>
              <a:ext uri="{FF2B5EF4-FFF2-40B4-BE49-F238E27FC236}">
                <a16:creationId xmlns:a16="http://schemas.microsoft.com/office/drawing/2014/main" id="{D93A2BF1-5AF5-452D-B1E5-550E839A8E93}"/>
              </a:ext>
            </a:extLst>
          </p:cNvPr>
          <p:cNvPicPr>
            <a:picLocks noChangeAspect="1"/>
          </p:cNvPicPr>
          <p:nvPr/>
        </p:nvPicPr>
        <p:blipFill>
          <a:blip r:embed="rId3"/>
          <a:stretch>
            <a:fillRect/>
          </a:stretch>
        </p:blipFill>
        <p:spPr>
          <a:xfrm>
            <a:off x="5914170" y="4479003"/>
            <a:ext cx="3122326" cy="2262363"/>
          </a:xfrm>
          <a:prstGeom prst="rect">
            <a:avLst/>
          </a:prstGeom>
        </p:spPr>
      </p:pic>
      <p:pic>
        <p:nvPicPr>
          <p:cNvPr id="4" name="תמונה 3">
            <a:extLst>
              <a:ext uri="{FF2B5EF4-FFF2-40B4-BE49-F238E27FC236}">
                <a16:creationId xmlns:a16="http://schemas.microsoft.com/office/drawing/2014/main" id="{B317A4A5-3A8C-4ABE-9C5B-25BED290C22B}"/>
              </a:ext>
            </a:extLst>
          </p:cNvPr>
          <p:cNvPicPr>
            <a:picLocks noChangeAspect="1"/>
          </p:cNvPicPr>
          <p:nvPr/>
        </p:nvPicPr>
        <p:blipFill>
          <a:blip r:embed="rId4"/>
          <a:stretch>
            <a:fillRect/>
          </a:stretch>
        </p:blipFill>
        <p:spPr>
          <a:xfrm>
            <a:off x="7788053" y="4665"/>
            <a:ext cx="1248443" cy="688031"/>
          </a:xfrm>
          <a:prstGeom prst="rect">
            <a:avLst/>
          </a:prstGeom>
        </p:spPr>
      </p:pic>
    </p:spTree>
    <p:extLst>
      <p:ext uri="{BB962C8B-B14F-4D97-AF65-F5344CB8AC3E}">
        <p14:creationId xmlns:p14="http://schemas.microsoft.com/office/powerpoint/2010/main" val="306821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97E2D4-47CD-4B73-91D1-DABD6A4642B3}"/>
              </a:ext>
            </a:extLst>
          </p:cNvPr>
          <p:cNvSpPr>
            <a:spLocks noGrp="1"/>
          </p:cNvSpPr>
          <p:nvPr>
            <p:ph type="title"/>
          </p:nvPr>
        </p:nvSpPr>
        <p:spPr>
          <a:xfrm>
            <a:off x="0" y="274638"/>
            <a:ext cx="8892480" cy="778098"/>
          </a:xfrm>
        </p:spPr>
        <p:txBody>
          <a:bodyPr/>
          <a:lstStyle/>
          <a:p>
            <a:pPr rtl="0"/>
            <a:br>
              <a:rPr lang="en-US" dirty="0">
                <a:effectLst/>
              </a:rPr>
            </a:br>
            <a:r>
              <a:rPr lang="en-US" sz="2400" dirty="0"/>
              <a:t>E-Teaching</a:t>
            </a:r>
            <a:r>
              <a:rPr lang="en-US" sz="2400" dirty="0">
                <a:effectLst/>
              </a:rPr>
              <a:t> and E-Learning In Times Of Crisis – An Incidental Or Facilitative Event?</a:t>
            </a:r>
            <a:endParaRPr lang="he-IL" sz="2400" dirty="0"/>
          </a:p>
        </p:txBody>
      </p:sp>
      <p:sp>
        <p:nvSpPr>
          <p:cNvPr id="3" name="מציין מיקום תוכן 2">
            <a:extLst>
              <a:ext uri="{FF2B5EF4-FFF2-40B4-BE49-F238E27FC236}">
                <a16:creationId xmlns:a16="http://schemas.microsoft.com/office/drawing/2014/main" id="{14B0B03D-ED6F-4B5B-953B-30C502DA5B71}"/>
              </a:ext>
            </a:extLst>
          </p:cNvPr>
          <p:cNvSpPr>
            <a:spLocks noGrp="1"/>
          </p:cNvSpPr>
          <p:nvPr>
            <p:ph sz="quarter" idx="1"/>
          </p:nvPr>
        </p:nvSpPr>
        <p:spPr>
          <a:xfrm>
            <a:off x="0" y="692696"/>
            <a:ext cx="9036496" cy="6048672"/>
          </a:xfrm>
        </p:spPr>
        <p:txBody>
          <a:bodyPr/>
          <a:lstStyle/>
          <a:p>
            <a:pPr marL="0" indent="0" algn="just" rtl="0">
              <a:lnSpc>
                <a:spcPct val="150000"/>
              </a:lnSpc>
              <a:buNone/>
            </a:pPr>
            <a:endParaRPr lang="en-US" dirty="0">
              <a:solidFill>
                <a:srgbClr val="FF0000"/>
              </a:solidFill>
            </a:endParaRPr>
          </a:p>
          <a:p>
            <a:pPr marL="0" indent="0" algn="just" rtl="0">
              <a:buNone/>
            </a:pPr>
            <a:r>
              <a:rPr lang="en-US" dirty="0"/>
              <a:t>This study is </a:t>
            </a:r>
            <a:r>
              <a:rPr lang="en-US" b="1" dirty="0"/>
              <a:t>a quantitative study:</a:t>
            </a:r>
          </a:p>
          <a:p>
            <a:pPr marL="0" indent="0" algn="just" rtl="0">
              <a:buNone/>
            </a:pPr>
            <a:r>
              <a:rPr lang="en-US" dirty="0"/>
              <a:t>2,015 students</a:t>
            </a:r>
          </a:p>
          <a:p>
            <a:pPr marL="0" indent="0" algn="just" rtl="0">
              <a:buNone/>
            </a:pPr>
            <a:r>
              <a:rPr lang="en-US" dirty="0"/>
              <a:t>223 faculty in academic universities and colleges in Israel. </a:t>
            </a:r>
          </a:p>
          <a:p>
            <a:pPr marL="0" indent="0" algn="just" rtl="0">
              <a:buNone/>
            </a:pPr>
            <a:endParaRPr lang="en-US" dirty="0"/>
          </a:p>
          <a:p>
            <a:pPr marL="0" indent="0" algn="just" rtl="0">
              <a:buNone/>
            </a:pPr>
            <a:r>
              <a:rPr lang="en-US" b="1" dirty="0"/>
              <a:t>The aims of the study:</a:t>
            </a:r>
          </a:p>
          <a:p>
            <a:pPr marL="457200" indent="-457200" algn="just" rtl="0">
              <a:buAutoNum type="alphaLcParenBoth"/>
            </a:pPr>
            <a:r>
              <a:rPr lang="en-US" dirty="0">
                <a:solidFill>
                  <a:schemeClr val="tx2"/>
                </a:solidFill>
              </a:rPr>
              <a:t>What do faculty and students think about the advantages and shortcomings of online teaching and learning after their experience, forced upon them by the COVID pandemic? </a:t>
            </a:r>
          </a:p>
          <a:p>
            <a:pPr marL="457200" indent="-457200" algn="just" rtl="0">
              <a:buAutoNum type="alphaLcParenBoth"/>
            </a:pPr>
            <a:r>
              <a:rPr lang="en-US" dirty="0">
                <a:solidFill>
                  <a:schemeClr val="tx2"/>
                </a:solidFill>
              </a:rPr>
              <a:t>Do the views of students and faculty differ? </a:t>
            </a:r>
          </a:p>
          <a:p>
            <a:pPr marL="457200" indent="-457200" algn="just" rtl="0">
              <a:buAutoNum type="alphaLcParenBoth"/>
            </a:pPr>
            <a:r>
              <a:rPr lang="en-US" dirty="0">
                <a:solidFill>
                  <a:schemeClr val="tx2"/>
                </a:solidFill>
              </a:rPr>
              <a:t>How and to what extent can the case of teaching and learning during the COVID pandemic predict future trends in teaching and learning in academic institutions? </a:t>
            </a:r>
          </a:p>
          <a:p>
            <a:pPr marL="0" indent="0" algn="just" rtl="0">
              <a:lnSpc>
                <a:spcPct val="150000"/>
              </a:lnSpc>
              <a:buNone/>
            </a:pPr>
            <a:endParaRPr lang="en-US" dirty="0">
              <a:solidFill>
                <a:srgbClr val="FF0000"/>
              </a:solidFill>
            </a:endParaRPr>
          </a:p>
        </p:txBody>
      </p:sp>
      <p:pic>
        <p:nvPicPr>
          <p:cNvPr id="4" name="תמונה 3">
            <a:extLst>
              <a:ext uri="{FF2B5EF4-FFF2-40B4-BE49-F238E27FC236}">
                <a16:creationId xmlns:a16="http://schemas.microsoft.com/office/drawing/2014/main" id="{FC25A3D3-7354-45F8-AAF4-C4041A02C67F}"/>
              </a:ext>
            </a:extLst>
          </p:cNvPr>
          <p:cNvPicPr>
            <a:picLocks noChangeAspect="1"/>
          </p:cNvPicPr>
          <p:nvPr/>
        </p:nvPicPr>
        <p:blipFill>
          <a:blip r:embed="rId2"/>
          <a:stretch>
            <a:fillRect/>
          </a:stretch>
        </p:blipFill>
        <p:spPr>
          <a:xfrm>
            <a:off x="6878325" y="1052736"/>
            <a:ext cx="2158171" cy="1219306"/>
          </a:xfrm>
          <a:prstGeom prst="rect">
            <a:avLst/>
          </a:prstGeom>
        </p:spPr>
      </p:pic>
    </p:spTree>
    <p:extLst>
      <p:ext uri="{BB962C8B-B14F-4D97-AF65-F5344CB8AC3E}">
        <p14:creationId xmlns:p14="http://schemas.microsoft.com/office/powerpoint/2010/main" val="74605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97E2D4-47CD-4B73-91D1-DABD6A4642B3}"/>
              </a:ext>
            </a:extLst>
          </p:cNvPr>
          <p:cNvSpPr>
            <a:spLocks noGrp="1"/>
          </p:cNvSpPr>
          <p:nvPr>
            <p:ph type="title"/>
          </p:nvPr>
        </p:nvSpPr>
        <p:spPr>
          <a:xfrm>
            <a:off x="0" y="274638"/>
            <a:ext cx="8892480" cy="1066130"/>
          </a:xfrm>
        </p:spPr>
        <p:txBody>
          <a:bodyPr/>
          <a:lstStyle/>
          <a:p>
            <a:pPr rtl="0"/>
            <a:r>
              <a:rPr lang="en-US" sz="2800" dirty="0"/>
              <a:t>E-Teaching</a:t>
            </a:r>
            <a:r>
              <a:rPr lang="en-US" sz="2800" dirty="0">
                <a:effectLst/>
              </a:rPr>
              <a:t> and E-Learning In Times Of Crisis – An Incidental Or Facilitative Event?</a:t>
            </a:r>
            <a:endParaRPr lang="he-IL" sz="2800" dirty="0"/>
          </a:p>
        </p:txBody>
      </p:sp>
      <p:sp>
        <p:nvSpPr>
          <p:cNvPr id="3" name="מציין מיקום תוכן 2">
            <a:extLst>
              <a:ext uri="{FF2B5EF4-FFF2-40B4-BE49-F238E27FC236}">
                <a16:creationId xmlns:a16="http://schemas.microsoft.com/office/drawing/2014/main" id="{14B0B03D-ED6F-4B5B-953B-30C502DA5B71}"/>
              </a:ext>
            </a:extLst>
          </p:cNvPr>
          <p:cNvSpPr>
            <a:spLocks noGrp="1"/>
          </p:cNvSpPr>
          <p:nvPr>
            <p:ph sz="quarter" idx="1"/>
          </p:nvPr>
        </p:nvSpPr>
        <p:spPr>
          <a:xfrm>
            <a:off x="0" y="1340768"/>
            <a:ext cx="9036496" cy="5400600"/>
          </a:xfrm>
        </p:spPr>
        <p:txBody>
          <a:bodyPr/>
          <a:lstStyle/>
          <a:p>
            <a:pPr marL="0" indent="0" algn="just" rtl="0">
              <a:buNone/>
            </a:pPr>
            <a:r>
              <a:rPr lang="en-US" sz="2800" dirty="0"/>
              <a:t>The findings of the study indicate:</a:t>
            </a:r>
          </a:p>
          <a:p>
            <a:pPr marL="0" indent="0" algn="just" rtl="0">
              <a:buNone/>
            </a:pPr>
            <a:r>
              <a:rPr lang="en-US" sz="2800" dirty="0"/>
              <a:t>faculty and students hold similar views of online teaching and learning during the COVID pandemic. </a:t>
            </a:r>
          </a:p>
          <a:p>
            <a:pPr marL="0" indent="0" algn="just" rtl="0">
              <a:buNone/>
            </a:pPr>
            <a:endParaRPr lang="en-US" sz="2800" dirty="0"/>
          </a:p>
          <a:p>
            <a:pPr marL="0" indent="0" algn="just" rtl="0">
              <a:buNone/>
            </a:pPr>
            <a:r>
              <a:rPr lang="en-US" sz="2800" dirty="0"/>
              <a:t>The most significant advantage of online teaching, is the added flexibility for students in terms of their attendance, participation, attire, and other elements. </a:t>
            </a:r>
          </a:p>
          <a:p>
            <a:pPr marL="0" indent="0" algn="just" rtl="0">
              <a:buNone/>
            </a:pPr>
            <a:endParaRPr lang="en-US" sz="2800" b="1" dirty="0"/>
          </a:p>
          <a:p>
            <a:pPr marL="0" indent="0" algn="just" rtl="0">
              <a:buNone/>
            </a:pPr>
            <a:r>
              <a:rPr lang="en-US" sz="2800" b="1" dirty="0"/>
              <a:t>The question</a:t>
            </a:r>
            <a:r>
              <a:rPr lang="en-US" sz="2800" dirty="0"/>
              <a:t>: to whether the issue is greater flexibility or reduced commitment?</a:t>
            </a:r>
          </a:p>
          <a:p>
            <a:pPr marL="0" indent="0" algn="just" rtl="0">
              <a:lnSpc>
                <a:spcPct val="150000"/>
              </a:lnSpc>
              <a:buNone/>
            </a:pPr>
            <a:endParaRPr lang="en-US" dirty="0">
              <a:solidFill>
                <a:srgbClr val="FF0000"/>
              </a:solidFill>
            </a:endParaRPr>
          </a:p>
        </p:txBody>
      </p:sp>
      <p:pic>
        <p:nvPicPr>
          <p:cNvPr id="4" name="תמונה 4" descr="56586909.jpg">
            <a:extLst>
              <a:ext uri="{FF2B5EF4-FFF2-40B4-BE49-F238E27FC236}">
                <a16:creationId xmlns:a16="http://schemas.microsoft.com/office/drawing/2014/main" id="{2C17D875-E735-42C1-AA1A-EBA187AD7DAF}"/>
              </a:ext>
            </a:extLst>
          </p:cNvPr>
          <p:cNvPicPr>
            <a:picLocks noChangeAspect="1"/>
          </p:cNvPicPr>
          <p:nvPr/>
        </p:nvPicPr>
        <p:blipFill>
          <a:blip r:embed="rId2" cstate="print"/>
          <a:stretch>
            <a:fillRect/>
          </a:stretch>
        </p:blipFill>
        <p:spPr>
          <a:xfrm>
            <a:off x="7092280" y="5644500"/>
            <a:ext cx="1764344" cy="1118547"/>
          </a:xfrm>
          <a:prstGeom prst="rect">
            <a:avLst/>
          </a:prstGeom>
          <a:ln>
            <a:noFill/>
          </a:ln>
          <a:effectLst>
            <a:softEdge rad="112500"/>
          </a:effectLst>
        </p:spPr>
      </p:pic>
    </p:spTree>
    <p:extLst>
      <p:ext uri="{BB962C8B-B14F-4D97-AF65-F5344CB8AC3E}">
        <p14:creationId xmlns:p14="http://schemas.microsoft.com/office/powerpoint/2010/main" val="224345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97E2D4-47CD-4B73-91D1-DABD6A4642B3}"/>
              </a:ext>
            </a:extLst>
          </p:cNvPr>
          <p:cNvSpPr>
            <a:spLocks noGrp="1"/>
          </p:cNvSpPr>
          <p:nvPr>
            <p:ph type="title"/>
          </p:nvPr>
        </p:nvSpPr>
        <p:spPr>
          <a:xfrm>
            <a:off x="0" y="274638"/>
            <a:ext cx="8892480" cy="778098"/>
          </a:xfrm>
        </p:spPr>
        <p:txBody>
          <a:bodyPr/>
          <a:lstStyle/>
          <a:p>
            <a:pPr rtl="0"/>
            <a:br>
              <a:rPr lang="en-US" dirty="0">
                <a:effectLst/>
              </a:rPr>
            </a:br>
            <a:r>
              <a:rPr lang="en-US" sz="2400" dirty="0"/>
              <a:t>E-Teaching</a:t>
            </a:r>
            <a:r>
              <a:rPr lang="en-US" sz="2400" dirty="0">
                <a:effectLst/>
              </a:rPr>
              <a:t> </a:t>
            </a:r>
            <a:r>
              <a:rPr lang="en-US" sz="2400" dirty="0"/>
              <a:t>and E-Learning </a:t>
            </a:r>
            <a:r>
              <a:rPr lang="en-US" sz="2400" dirty="0">
                <a:effectLst/>
              </a:rPr>
              <a:t>In Times Of Crisis – An Incidental Or Facilitative Event?</a:t>
            </a:r>
            <a:endParaRPr lang="he-IL" sz="2400" dirty="0"/>
          </a:p>
        </p:txBody>
      </p:sp>
      <p:sp>
        <p:nvSpPr>
          <p:cNvPr id="3" name="מציין מיקום תוכן 2">
            <a:extLst>
              <a:ext uri="{FF2B5EF4-FFF2-40B4-BE49-F238E27FC236}">
                <a16:creationId xmlns:a16="http://schemas.microsoft.com/office/drawing/2014/main" id="{14B0B03D-ED6F-4B5B-953B-30C502DA5B71}"/>
              </a:ext>
            </a:extLst>
          </p:cNvPr>
          <p:cNvSpPr>
            <a:spLocks noGrp="1"/>
          </p:cNvSpPr>
          <p:nvPr>
            <p:ph sz="quarter" idx="1"/>
          </p:nvPr>
        </p:nvSpPr>
        <p:spPr>
          <a:xfrm>
            <a:off x="0" y="1052736"/>
            <a:ext cx="9036496" cy="5688632"/>
          </a:xfrm>
        </p:spPr>
        <p:txBody>
          <a:bodyPr/>
          <a:lstStyle/>
          <a:p>
            <a:pPr marL="0" indent="0" algn="just" rtl="0">
              <a:buNone/>
            </a:pPr>
            <a:r>
              <a:rPr lang="en-US" sz="2800" dirty="0"/>
              <a:t>The most significant shortcoming: the absence of meetings with classmates. </a:t>
            </a:r>
          </a:p>
          <a:p>
            <a:pPr marL="0" indent="0" algn="just" rtl="0">
              <a:buNone/>
            </a:pPr>
            <a:r>
              <a:rPr lang="en-US" sz="2800" dirty="0"/>
              <a:t>The learning experience typically encompasses social dimensions and interpersonal connections, which are absent in online distant learning. </a:t>
            </a:r>
          </a:p>
          <a:p>
            <a:pPr marL="0" indent="0" algn="just" rtl="0">
              <a:buNone/>
            </a:pPr>
            <a:endParaRPr lang="en-US" sz="2800" dirty="0"/>
          </a:p>
          <a:p>
            <a:pPr marL="0" indent="0" algn="just" rtl="0">
              <a:buNone/>
            </a:pPr>
            <a:r>
              <a:rPr lang="en-US" sz="2800" dirty="0"/>
              <a:t>This dimension of the experience is highly anticipated by students and constitutes a motivating factor that drives their learning. The opportunity and task of transforming a physical on-campus “learning community” into a virtual learning community depend on faculty efforts. </a:t>
            </a:r>
          </a:p>
          <a:p>
            <a:pPr marL="0" indent="0" algn="just" rtl="0">
              <a:lnSpc>
                <a:spcPct val="150000"/>
              </a:lnSpc>
              <a:buNone/>
            </a:pPr>
            <a:endParaRPr lang="en-US" dirty="0">
              <a:solidFill>
                <a:srgbClr val="FF0000"/>
              </a:solidFill>
            </a:endParaRPr>
          </a:p>
        </p:txBody>
      </p:sp>
    </p:spTree>
    <p:extLst>
      <p:ext uri="{BB962C8B-B14F-4D97-AF65-F5344CB8AC3E}">
        <p14:creationId xmlns:p14="http://schemas.microsoft.com/office/powerpoint/2010/main" val="418247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97E2D4-47CD-4B73-91D1-DABD6A4642B3}"/>
              </a:ext>
            </a:extLst>
          </p:cNvPr>
          <p:cNvSpPr>
            <a:spLocks noGrp="1"/>
          </p:cNvSpPr>
          <p:nvPr>
            <p:ph type="title"/>
          </p:nvPr>
        </p:nvSpPr>
        <p:spPr>
          <a:xfrm>
            <a:off x="0" y="274638"/>
            <a:ext cx="8892480" cy="778098"/>
          </a:xfrm>
        </p:spPr>
        <p:txBody>
          <a:bodyPr/>
          <a:lstStyle/>
          <a:p>
            <a:pPr rtl="0"/>
            <a:br>
              <a:rPr lang="en-US" dirty="0">
                <a:effectLst/>
              </a:rPr>
            </a:br>
            <a:r>
              <a:rPr lang="en-US" sz="2400" dirty="0"/>
              <a:t>E-Teaching</a:t>
            </a:r>
            <a:r>
              <a:rPr lang="en-US" sz="2400" dirty="0">
                <a:effectLst/>
              </a:rPr>
              <a:t> </a:t>
            </a:r>
            <a:r>
              <a:rPr lang="en-US" sz="2400" dirty="0"/>
              <a:t>and E-Learning </a:t>
            </a:r>
            <a:r>
              <a:rPr lang="en-US" sz="2400" dirty="0">
                <a:effectLst/>
              </a:rPr>
              <a:t>In Times Of Crisis – An Incidental Or Facilitative Event?</a:t>
            </a:r>
            <a:endParaRPr lang="he-IL" sz="2400" dirty="0"/>
          </a:p>
        </p:txBody>
      </p:sp>
      <p:sp>
        <p:nvSpPr>
          <p:cNvPr id="3" name="מציין מיקום תוכן 2">
            <a:extLst>
              <a:ext uri="{FF2B5EF4-FFF2-40B4-BE49-F238E27FC236}">
                <a16:creationId xmlns:a16="http://schemas.microsoft.com/office/drawing/2014/main" id="{14B0B03D-ED6F-4B5B-953B-30C502DA5B71}"/>
              </a:ext>
            </a:extLst>
          </p:cNvPr>
          <p:cNvSpPr>
            <a:spLocks noGrp="1"/>
          </p:cNvSpPr>
          <p:nvPr>
            <p:ph sz="quarter" idx="1"/>
          </p:nvPr>
        </p:nvSpPr>
        <p:spPr>
          <a:xfrm>
            <a:off x="0" y="1052736"/>
            <a:ext cx="9036496" cy="5688632"/>
          </a:xfrm>
        </p:spPr>
        <p:txBody>
          <a:bodyPr/>
          <a:lstStyle/>
          <a:p>
            <a:pPr marL="0" indent="0" algn="just" rtl="0">
              <a:lnSpc>
                <a:spcPct val="150000"/>
              </a:lnSpc>
              <a:buNone/>
            </a:pPr>
            <a:r>
              <a:rPr lang="en-US" sz="2800" b="1" dirty="0"/>
              <a:t>Our case study – Ariel University</a:t>
            </a:r>
          </a:p>
          <a:p>
            <a:pPr marL="0" indent="0" algn="just" rtl="0">
              <a:lnSpc>
                <a:spcPct val="150000"/>
              </a:lnSpc>
              <a:buNone/>
            </a:pPr>
            <a:r>
              <a:rPr lang="en-US" sz="2800" dirty="0"/>
              <a:t>How effective is this method (Zoom), and what insights have we gained about its future implementation? </a:t>
            </a:r>
          </a:p>
          <a:p>
            <a:pPr marL="0" indent="0" algn="just" rtl="0">
              <a:lnSpc>
                <a:spcPct val="150000"/>
              </a:lnSpc>
              <a:buNone/>
            </a:pPr>
            <a:r>
              <a:rPr lang="en-US" sz="2800" dirty="0"/>
              <a:t>A recent study explored students’ views on the benefits and shortcomings of online teaching and learning. </a:t>
            </a:r>
            <a:endParaRPr lang="he-IL" sz="2800" dirty="0"/>
          </a:p>
        </p:txBody>
      </p:sp>
      <p:pic>
        <p:nvPicPr>
          <p:cNvPr id="5" name="תמונה 4">
            <a:extLst>
              <a:ext uri="{FF2B5EF4-FFF2-40B4-BE49-F238E27FC236}">
                <a16:creationId xmlns:a16="http://schemas.microsoft.com/office/drawing/2014/main" id="{43461E83-33D0-49AC-A36F-013E0B48F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4720793"/>
            <a:ext cx="3654660" cy="2020575"/>
          </a:xfrm>
          <a:prstGeom prst="rect">
            <a:avLst/>
          </a:prstGeom>
        </p:spPr>
      </p:pic>
    </p:spTree>
    <p:extLst>
      <p:ext uri="{BB962C8B-B14F-4D97-AF65-F5344CB8AC3E}">
        <p14:creationId xmlns:p14="http://schemas.microsoft.com/office/powerpoint/2010/main" val="298714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8ED1A3-2BA2-47A9-AC82-08926111CD7E}"/>
              </a:ext>
            </a:extLst>
          </p:cNvPr>
          <p:cNvSpPr>
            <a:spLocks noGrp="1"/>
          </p:cNvSpPr>
          <p:nvPr>
            <p:ph type="title"/>
          </p:nvPr>
        </p:nvSpPr>
        <p:spPr>
          <a:xfrm>
            <a:off x="0" y="0"/>
            <a:ext cx="9144000" cy="1268760"/>
          </a:xfrm>
        </p:spPr>
        <p:txBody>
          <a:bodyPr/>
          <a:lstStyle/>
          <a:p>
            <a:br>
              <a:rPr lang="he-IL" sz="2200" dirty="0">
                <a:effectLst/>
              </a:rPr>
            </a:br>
            <a:br>
              <a:rPr lang="he-IL"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br>
              <a:rPr lang="en-US" sz="2200" dirty="0">
                <a:effectLst/>
              </a:rPr>
            </a:br>
            <a:r>
              <a:rPr lang="en-US" sz="2800" dirty="0"/>
              <a:t>E-Teaching</a:t>
            </a:r>
            <a:r>
              <a:rPr lang="en-US" sz="2800" dirty="0">
                <a:effectLst/>
              </a:rPr>
              <a:t> </a:t>
            </a:r>
            <a:r>
              <a:rPr lang="en-US" sz="2800" dirty="0"/>
              <a:t>and E-Learning </a:t>
            </a:r>
            <a:r>
              <a:rPr lang="en-US" sz="2800" dirty="0">
                <a:effectLst/>
              </a:rPr>
              <a:t>In Times Of Crisis – An Incidental Or Facilitative Event?</a:t>
            </a:r>
            <a:endParaRPr lang="he-IL" sz="2800" dirty="0"/>
          </a:p>
        </p:txBody>
      </p:sp>
      <p:sp>
        <p:nvSpPr>
          <p:cNvPr id="3" name="מציין מיקום תוכן 2">
            <a:extLst>
              <a:ext uri="{FF2B5EF4-FFF2-40B4-BE49-F238E27FC236}">
                <a16:creationId xmlns:a16="http://schemas.microsoft.com/office/drawing/2014/main" id="{19916D1A-94B3-493F-AEE4-557F6ADA9265}"/>
              </a:ext>
            </a:extLst>
          </p:cNvPr>
          <p:cNvSpPr>
            <a:spLocks noGrp="1"/>
          </p:cNvSpPr>
          <p:nvPr>
            <p:ph sz="quarter" idx="1"/>
          </p:nvPr>
        </p:nvSpPr>
        <p:spPr>
          <a:xfrm>
            <a:off x="0" y="1484784"/>
            <a:ext cx="9144000" cy="4607992"/>
          </a:xfrm>
        </p:spPr>
        <p:txBody>
          <a:bodyPr/>
          <a:lstStyle/>
          <a:p>
            <a:pPr algn="just" rtl="0">
              <a:lnSpc>
                <a:spcPct val="150000"/>
              </a:lnSpc>
            </a:pPr>
            <a:r>
              <a:rPr lang="en-US" sz="2800" dirty="0"/>
              <a:t>Study population: 1,400 students (52.7% male, 96% undergraduate students).  </a:t>
            </a:r>
          </a:p>
          <a:p>
            <a:pPr algn="just" rtl="0">
              <a:lnSpc>
                <a:spcPct val="150000"/>
              </a:lnSpc>
            </a:pPr>
            <a:r>
              <a:rPr lang="en-US" sz="2800" dirty="0"/>
              <a:t>67.7% classified themselves as belonging to moderate socio-economic status but almost all respondents (90.3%) stated that they have the resources and tools necessary for online learning.</a:t>
            </a:r>
          </a:p>
          <a:p>
            <a:endParaRPr lang="he-IL" dirty="0"/>
          </a:p>
        </p:txBody>
      </p:sp>
      <p:pic>
        <p:nvPicPr>
          <p:cNvPr id="4" name="Picture 6">
            <a:extLst>
              <a:ext uri="{FF2B5EF4-FFF2-40B4-BE49-F238E27FC236}">
                <a16:creationId xmlns:a16="http://schemas.microsoft.com/office/drawing/2014/main" id="{23170CA6-1F64-4776-BEEA-22687D53C683}"/>
              </a:ext>
            </a:extLst>
          </p:cNvPr>
          <p:cNvPicPr>
            <a:picLocks noChangeAspect="1"/>
          </p:cNvPicPr>
          <p:nvPr/>
        </p:nvPicPr>
        <p:blipFill>
          <a:blip r:embed="rId2"/>
          <a:stretch>
            <a:fillRect/>
          </a:stretch>
        </p:blipFill>
        <p:spPr>
          <a:xfrm>
            <a:off x="5652120" y="4804500"/>
            <a:ext cx="3024336" cy="1864860"/>
          </a:xfrm>
          <a:prstGeom prst="rect">
            <a:avLst/>
          </a:prstGeom>
        </p:spPr>
      </p:pic>
    </p:spTree>
    <p:extLst>
      <p:ext uri="{BB962C8B-B14F-4D97-AF65-F5344CB8AC3E}">
        <p14:creationId xmlns:p14="http://schemas.microsoft.com/office/powerpoint/2010/main" val="4032050102"/>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יצוב מותאם אישית">
  <a:themeElements>
    <a:clrScheme name="גווני אפור">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יושר">
  <a:themeElements>
    <a:clrScheme name="גווני אפור">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ilk">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יושר">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40153</TotalTime>
  <Words>2314</Words>
  <Application>Microsoft Office PowerPoint</Application>
  <PresentationFormat>‫הצגה על המסך (4:3)</PresentationFormat>
  <Paragraphs>215</Paragraphs>
  <Slides>37</Slides>
  <Notes>2</Notes>
  <HiddenSlides>0</HiddenSlides>
  <MMClips>0</MMClips>
  <ScaleCrop>false</ScaleCrop>
  <HeadingPairs>
    <vt:vector size="8" baseType="variant">
      <vt:variant>
        <vt:lpstr>גופנים בשימוש</vt:lpstr>
      </vt:variant>
      <vt:variant>
        <vt:i4>5</vt:i4>
      </vt:variant>
      <vt:variant>
        <vt:lpstr>ערכת נושא</vt:lpstr>
      </vt:variant>
      <vt:variant>
        <vt:i4>4</vt:i4>
      </vt:variant>
      <vt:variant>
        <vt:lpstr>כותרות שקופיות</vt:lpstr>
      </vt:variant>
      <vt:variant>
        <vt:i4>37</vt:i4>
      </vt:variant>
      <vt:variant>
        <vt:lpstr>הצגות מותאמות אישית</vt:lpstr>
      </vt:variant>
      <vt:variant>
        <vt:i4>2</vt:i4>
      </vt:variant>
    </vt:vector>
  </HeadingPairs>
  <TitlesOfParts>
    <vt:vector size="48" baseType="lpstr">
      <vt:lpstr>Arial</vt:lpstr>
      <vt:lpstr>Calibri</vt:lpstr>
      <vt:lpstr>Times New Roman</vt:lpstr>
      <vt:lpstr>Wingdings</vt:lpstr>
      <vt:lpstr>Wingdings 2</vt:lpstr>
      <vt:lpstr>עיצוב מותאם אישית</vt:lpstr>
      <vt:lpstr>1_עיצוב מותאם אישית</vt:lpstr>
      <vt:lpstr>2_עיצוב מותאם אישית</vt:lpstr>
      <vt:lpstr>יושר</vt:lpstr>
      <vt:lpstr>        </vt:lpstr>
      <vt:lpstr>  Forum of Centers for the Promotion of Teaching in Israel  </vt:lpstr>
      <vt:lpstr>     Forum of Centers for the Promotion of Teaching in Israel </vt:lpstr>
      <vt:lpstr> The Human Side of Teaching </vt:lpstr>
      <vt:lpstr> E-Teaching and E-Learning In Times Of Crisis – An Incidental Or Facilitative Event?</vt:lpstr>
      <vt:lpstr>E-Teaching and E-Learning In Times Of Crisis – An Incidental Or Facilitative Event?</vt:lpstr>
      <vt:lpstr> E-Teaching and E-Learning In Times Of Crisis – An Incidental Or Facilitative Event?</vt:lpstr>
      <vt:lpstr> E-Teaching and E-Learning In Times Of Crisis – An Incidental Or Facilitative Event?</vt:lpstr>
      <vt:lpstr>                                         E-Teaching and E-Learning In Times Of Crisis – An Incidental Or Facilitative Event?</vt:lpstr>
      <vt:lpstr>Respondents noted their agreement with a set of statements related to online teaching and learning.  </vt:lpstr>
      <vt:lpstr>The Findings</vt:lpstr>
      <vt:lpstr>The Findings</vt:lpstr>
      <vt:lpstr>The conclusion</vt:lpstr>
      <vt:lpstr>      Economics of time: advantages of e-Learning in proportion to the time utilized and the tradeoff between work and studies</vt:lpstr>
      <vt:lpstr>      Economics of time: advantages of e-Learning in proportion to the time utilized and the tradeoff between work and studies</vt:lpstr>
      <vt:lpstr>Why is this important? From theory to practice </vt:lpstr>
      <vt:lpstr>Why is this important? From theory to practice </vt:lpstr>
      <vt:lpstr>         Academic teaching - goals</vt:lpstr>
      <vt:lpstr> Does Technology change Teaching &amp; learning?</vt:lpstr>
      <vt:lpstr>How to Improve Lecturers’ Teaching &amp; Learning Skills  and abilities in the Digital Age?</vt:lpstr>
      <vt:lpstr>                   Digital Learning as a Change Agent</vt:lpstr>
      <vt:lpstr> Zoom-supported teaching </vt:lpstr>
      <vt:lpstr>          Zoom – are we ready?</vt:lpstr>
      <vt:lpstr>                         Zoom – do we have the skills?</vt:lpstr>
      <vt:lpstr> Computer-mediated teaching – in theory and in practice</vt:lpstr>
      <vt:lpstr>                   Zoom Learning as a Change Agent</vt:lpstr>
      <vt:lpstr>         Benefits of ZOOM Learning</vt:lpstr>
      <vt:lpstr>         Benefits of ZOOM Learning</vt:lpstr>
      <vt:lpstr>         Benefits of ZOOM Learning</vt:lpstr>
      <vt:lpstr>         Benefits of ZOOM Learning</vt:lpstr>
      <vt:lpstr>         Benefits of ZOOM Learning</vt:lpstr>
      <vt:lpstr>         Benefits of ZOOM Learning</vt:lpstr>
      <vt:lpstr>         Benefits of ZOOM Learning</vt:lpstr>
      <vt:lpstr>         Benefits of ZOOM Learning</vt:lpstr>
      <vt:lpstr>         Benefits of ZOOM Learning</vt:lpstr>
      <vt:lpstr>מצגת של PowerPoint‏</vt:lpstr>
      <vt:lpstr>מצגת של PowerPoint‏</vt:lpstr>
      <vt:lpstr>חיפה-פגישה עם טלי שטיינברג</vt:lpstr>
      <vt:lpstr>חיפה-פגישה עם רחל מתוקי 20.9.10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ניצה דוידוביץ/Davidovich Nitza</dc:creator>
  <cp:lastModifiedBy>ניצה דוידוביץ/Davidovich Nitza</cp:lastModifiedBy>
  <cp:revision>2316</cp:revision>
  <cp:lastPrinted>2021-12-15T05:25:17Z</cp:lastPrinted>
  <dcterms:created xsi:type="dcterms:W3CDTF">2009-10-19T15:03:03Z</dcterms:created>
  <dcterms:modified xsi:type="dcterms:W3CDTF">2022-04-26T08:34:18Z</dcterms:modified>
</cp:coreProperties>
</file>