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7"/>
  </p:notesMasterIdLst>
  <p:sldIdLst>
    <p:sldId id="283" r:id="rId4"/>
    <p:sldId id="298" r:id="rId5"/>
    <p:sldId id="296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7S6INnrYA06Hfq6er7E5UsdXU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C106"/>
    <a:srgbClr val="FAC45F"/>
    <a:srgbClr val="706F6F"/>
    <a:srgbClr val="B2B2B2"/>
    <a:srgbClr val="868685"/>
    <a:srgbClr val="9D9D9C"/>
    <a:srgbClr val="FEF077"/>
    <a:srgbClr val="D8D8D8"/>
    <a:srgbClr val="FBB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1" autoAdjust="0"/>
  </p:normalViewPr>
  <p:slideViewPr>
    <p:cSldViewPr snapToGrid="0">
      <p:cViewPr>
        <p:scale>
          <a:sx n="90" d="100"/>
          <a:sy n="90" d="100"/>
        </p:scale>
        <p:origin x="-504" y="23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23" Type="http://schemas.openxmlformats.org/officeDocument/2006/relationships/viewProps" Target="viewProps.xml"/><Relationship Id="rId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1141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76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467544" y="78955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457200" y="1815667"/>
            <a:ext cx="8229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461A0C-5A00-4B33-B561-8334B3429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27" r="827"/>
          <a:stretch/>
        </p:blipFill>
        <p:spPr>
          <a:xfrm>
            <a:off x="0" y="4515967"/>
            <a:ext cx="4211137" cy="6275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CD76F6-EB5B-483F-B4F1-03D10D22C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27" r="827"/>
          <a:stretch/>
        </p:blipFill>
        <p:spPr>
          <a:xfrm flipH="1">
            <a:off x="4211137" y="4516846"/>
            <a:ext cx="4211137" cy="6275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8F52F4-DFBC-4FB7-83AD-C45908E09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27" r="82318"/>
          <a:stretch/>
        </p:blipFill>
        <p:spPr>
          <a:xfrm>
            <a:off x="8422275" y="4515968"/>
            <a:ext cx="721726" cy="627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945221"/>
            <a:ext cx="8229600" cy="66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777429"/>
            <a:ext cx="8229600" cy="316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3BB39AA-972D-48FB-8B3E-9D5B1CD55A40}"/>
              </a:ext>
            </a:extLst>
          </p:cNvPr>
          <p:cNvSpPr/>
          <p:nvPr userDrawn="1"/>
        </p:nvSpPr>
        <p:spPr>
          <a:xfrm>
            <a:off x="0" y="283655"/>
            <a:ext cx="6955604" cy="273844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4A45FE-0141-441D-84B0-D232EAEB53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38134" y="77677"/>
            <a:ext cx="1190625" cy="6858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C50FA40-9D5D-418B-B0B3-139107D5E83A}"/>
              </a:ext>
            </a:extLst>
          </p:cNvPr>
          <p:cNvSpPr/>
          <p:nvPr userDrawn="1"/>
        </p:nvSpPr>
        <p:spPr>
          <a:xfrm>
            <a:off x="8075489" y="283655"/>
            <a:ext cx="1068512" cy="273844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8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g"/><Relationship Id="rId18" Type="http://schemas.openxmlformats.org/officeDocument/2006/relationships/image" Target="../media/image31.png"/><Relationship Id="rId3" Type="http://schemas.openxmlformats.org/officeDocument/2006/relationships/image" Target="../media/image18.png"/><Relationship Id="rId21" Type="http://schemas.openxmlformats.org/officeDocument/2006/relationships/image" Target="../media/image34.jpg"/><Relationship Id="rId7" Type="http://schemas.openxmlformats.org/officeDocument/2006/relationships/image" Target="../media/image22.png"/><Relationship Id="rId12" Type="http://schemas.openxmlformats.org/officeDocument/2006/relationships/image" Target="../media/image26.jpg"/><Relationship Id="rId17" Type="http://schemas.microsoft.com/office/2007/relationships/hdphoto" Target="../media/hdphoto2.wdp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openxmlformats.org/officeDocument/2006/relationships/image" Target="../media/image37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6.png"/><Relationship Id="rId10" Type="http://schemas.microsoft.com/office/2007/relationships/hdphoto" Target="../media/hdphoto1.wdp"/><Relationship Id="rId19" Type="http://schemas.openxmlformats.org/officeDocument/2006/relationships/image" Target="../media/image32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jp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36F1DB-094A-4FC3-B065-B04A67414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32" t="27497" r="3798" b="46889"/>
          <a:stretch/>
        </p:blipFill>
        <p:spPr>
          <a:xfrm>
            <a:off x="-7919" y="0"/>
            <a:ext cx="9151920" cy="1308007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4DA38677-63FC-4F16-B61A-0D3B391CD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39714"/>
              </p:ext>
            </p:extLst>
          </p:nvPr>
        </p:nvGraphicFramePr>
        <p:xfrm>
          <a:off x="7324933" y="199725"/>
          <a:ext cx="1624607" cy="93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5" imgW="4267080" imgH="2455920" progId="CorelDraw.Graphic.17">
                  <p:embed/>
                </p:oleObj>
              </mc:Choice>
              <mc:Fallback>
                <p:oleObj name="CorelDRAW" r:id="rId5" imgW="4267080" imgH="245592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24933" y="199725"/>
                        <a:ext cx="1624607" cy="93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oogle Shape;247;p1">
            <a:extLst>
              <a:ext uri="{FF2B5EF4-FFF2-40B4-BE49-F238E27FC236}">
                <a16:creationId xmlns:a16="http://schemas.microsoft.com/office/drawing/2014/main" xmlns="" id="{09527C51-C3E1-49FC-A801-FD49193810EA}"/>
              </a:ext>
            </a:extLst>
          </p:cNvPr>
          <p:cNvSpPr/>
          <p:nvPr/>
        </p:nvSpPr>
        <p:spPr>
          <a:xfrm flipV="1">
            <a:off x="1229595" y="1507732"/>
            <a:ext cx="7296149" cy="3374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5;p1">
            <a:extLst>
              <a:ext uri="{FF2B5EF4-FFF2-40B4-BE49-F238E27FC236}">
                <a16:creationId xmlns:a16="http://schemas.microsoft.com/office/drawing/2014/main" xmlns="" id="{6C1197D0-8839-416B-BB8B-60B391039CB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3222" y="152533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ct val="100000"/>
            </a:pPr>
            <a:r>
              <a:rPr lang="ru-RU" sz="3600" b="1" dirty="0">
                <a:solidFill>
                  <a:schemeClr val="tx1"/>
                </a:solidFill>
              </a:rPr>
              <a:t>Применение ассистивных технологий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в приемной комиссии</a:t>
            </a:r>
          </a:p>
        </p:txBody>
      </p:sp>
      <p:sp>
        <p:nvSpPr>
          <p:cNvPr id="9" name="Google Shape;246;p1">
            <a:extLst>
              <a:ext uri="{FF2B5EF4-FFF2-40B4-BE49-F238E27FC236}">
                <a16:creationId xmlns:a16="http://schemas.microsoft.com/office/drawing/2014/main" xmlns="" id="{57B98344-3502-49C8-A9B9-170B13A2D4C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27864" y="2685884"/>
            <a:ext cx="4044895" cy="143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350" indent="-6350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Сальникова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О.Д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., </a:t>
            </a:r>
            <a:r>
              <a:rPr lang="ru-RU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и.о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директора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коллективного пользования специальными техническими средствами обучения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РУМЦ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СКФУ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03E23C5-7494-47C5-B5EC-56D1641108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78" y="4266716"/>
            <a:ext cx="4720649" cy="8847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BA28CBA-0435-4061-A9C3-1BCE6EB40F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060"/>
          <a:stretch/>
        </p:blipFill>
        <p:spPr>
          <a:xfrm flipH="1">
            <a:off x="4756626" y="4250856"/>
            <a:ext cx="4387373" cy="884767"/>
          </a:xfrm>
          <a:prstGeom prst="rect">
            <a:avLst/>
          </a:prstGeom>
        </p:spPr>
      </p:pic>
      <p:pic>
        <p:nvPicPr>
          <p:cNvPr id="15" name="Рисунок 14" descr="Министерство науки и высшего образования Российской Федерации — Википедия">
            <a:extLst>
              <a:ext uri="{FF2B5EF4-FFF2-40B4-BE49-F238E27FC236}">
                <a16:creationId xmlns:a16="http://schemas.microsoft.com/office/drawing/2014/main" xmlns="" id="{6134A281-4395-41C0-B300-AB3A69F15A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9" y="275963"/>
            <a:ext cx="818094" cy="86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9" y="3014134"/>
            <a:ext cx="1697555" cy="111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28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66" y="3443425"/>
            <a:ext cx="1065454" cy="10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0" y="1224126"/>
            <a:ext cx="911031" cy="91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43" y="493817"/>
            <a:ext cx="1130708" cy="74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E24B330-AF01-07D3-B141-28B0EF3E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224" y="435391"/>
            <a:ext cx="7098453" cy="857250"/>
          </a:xfrm>
        </p:spPr>
        <p:txBody>
          <a:bodyPr>
            <a:normAutofit/>
          </a:bodyPr>
          <a:lstStyle/>
          <a:p>
            <a:r>
              <a:rPr lang="ru-RU" sz="2000" b="1" dirty="0"/>
              <a:t>Применение ассистивных технологий</a:t>
            </a:r>
            <a:br>
              <a:rPr lang="ru-RU" sz="2000" b="1" dirty="0"/>
            </a:br>
            <a:r>
              <a:rPr lang="ru-RU" sz="2000" b="1" dirty="0"/>
              <a:t>в приемной комиссии: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0" y="1216851"/>
            <a:ext cx="5317589" cy="3882367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ru-RU" sz="1800" b="1" dirty="0" smtClean="0"/>
              <a:t>	Шаг 1. </a:t>
            </a:r>
            <a:r>
              <a:rPr lang="ru-RU" sz="1800" dirty="0"/>
              <a:t>Беспрепятственный </a:t>
            </a:r>
            <a:r>
              <a:rPr lang="ru-RU" sz="1800" dirty="0" smtClean="0"/>
              <a:t>	доступ</a:t>
            </a:r>
            <a:br>
              <a:rPr lang="ru-RU" sz="1800" dirty="0" smtClean="0"/>
            </a:br>
            <a:r>
              <a:rPr lang="ru-RU" sz="1800" dirty="0" smtClean="0"/>
              <a:t>	в приемную комиссию </a:t>
            </a:r>
          </a:p>
          <a:p>
            <a:pPr marL="50800" indent="0">
              <a:buNone/>
            </a:pPr>
            <a:endParaRPr lang="ru-RU" sz="1800" dirty="0"/>
          </a:p>
          <a:p>
            <a:pPr marL="50800" indent="0">
              <a:spcBef>
                <a:spcPts val="0"/>
              </a:spcBef>
              <a:buNone/>
            </a:pPr>
            <a:r>
              <a:rPr lang="ru-RU" sz="1800" b="1" dirty="0" smtClean="0"/>
              <a:t>Шаг 2</a:t>
            </a:r>
            <a:r>
              <a:rPr lang="ru-RU" sz="1800" b="1" dirty="0"/>
              <a:t>. </a:t>
            </a:r>
            <a:r>
              <a:rPr lang="ru-RU" sz="1800" dirty="0" smtClean="0"/>
              <a:t>Профориентационный </a:t>
            </a:r>
            <a:br>
              <a:rPr lang="ru-RU" sz="1800" dirty="0" smtClean="0"/>
            </a:br>
            <a:r>
              <a:rPr lang="ru-RU" sz="1800" dirty="0" smtClean="0"/>
              <a:t>             консалтинг</a:t>
            </a:r>
            <a:r>
              <a:rPr lang="ru-RU" sz="1800" b="1" dirty="0" smtClean="0"/>
              <a:t>	</a:t>
            </a:r>
          </a:p>
          <a:p>
            <a:pPr marL="50800" indent="0">
              <a:spcBef>
                <a:spcPts val="1200"/>
              </a:spcBef>
              <a:buNone/>
            </a:pPr>
            <a:r>
              <a:rPr lang="ru-RU" sz="1800" b="1" dirty="0" smtClean="0"/>
              <a:t>	           Шаг 3. </a:t>
            </a:r>
            <a:r>
              <a:rPr lang="ru-RU" sz="1800" dirty="0" smtClean="0"/>
              <a:t>Запрос специальных </a:t>
            </a:r>
            <a:br>
              <a:rPr lang="ru-RU" sz="1800" dirty="0" smtClean="0"/>
            </a:br>
            <a:r>
              <a:rPr lang="ru-RU" sz="1800" dirty="0" smtClean="0"/>
              <a:t>	           образовательных условий 	 	           сопровождения  </a:t>
            </a:r>
          </a:p>
          <a:p>
            <a:pPr marL="36000" indent="0">
              <a:spcBef>
                <a:spcPts val="1200"/>
              </a:spcBef>
              <a:buNone/>
            </a:pPr>
            <a:r>
              <a:rPr lang="ru-RU" sz="1800" b="1" dirty="0" smtClean="0"/>
              <a:t>Шаг </a:t>
            </a:r>
            <a:r>
              <a:rPr lang="ru-RU" sz="1800" b="1" dirty="0"/>
              <a:t>4. </a:t>
            </a:r>
            <a:r>
              <a:rPr lang="ru-RU" sz="1800" dirty="0" smtClean="0"/>
              <a:t>Прохождение вступительных </a:t>
            </a:r>
            <a:br>
              <a:rPr lang="ru-RU" sz="1800" dirty="0" smtClean="0"/>
            </a:br>
            <a:r>
              <a:rPr lang="ru-RU" sz="1800" dirty="0" smtClean="0"/>
              <a:t>испытаний в </a:t>
            </a:r>
            <a:r>
              <a:rPr lang="ru-RU" sz="1800" dirty="0"/>
              <a:t>вузе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38" y="1968079"/>
            <a:ext cx="1181340" cy="78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0" y="2913140"/>
            <a:ext cx="1385668" cy="70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004581" y="1315092"/>
            <a:ext cx="3864693" cy="3117798"/>
            <a:chOff x="5279307" y="1221439"/>
            <a:chExt cx="3864693" cy="3117798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18" b="17813"/>
            <a:stretch/>
          </p:blipFill>
          <p:spPr bwMode="auto">
            <a:xfrm>
              <a:off x="5279307" y="2863901"/>
              <a:ext cx="2064648" cy="1475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880" y="2863902"/>
              <a:ext cx="2103120" cy="1475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 descr="C:\Users\Олеся\Desktop\NCFU0086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2" r="11225"/>
            <a:stretch/>
          </p:blipFill>
          <p:spPr bwMode="auto">
            <a:xfrm>
              <a:off x="7416000" y="1221439"/>
              <a:ext cx="1728000" cy="156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07" y="1224126"/>
              <a:ext cx="2359449" cy="1568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868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54;p29" descr="http://ds.rumts.mgppu.ru/images/rumts-logo.png">
            <a:extLst>
              <a:ext uri="{FF2B5EF4-FFF2-40B4-BE49-F238E27FC236}">
                <a16:creationId xmlns:a16="http://schemas.microsoft.com/office/drawing/2014/main" xmlns="" id="{D5A1624C-FE02-4E58-B024-114C3B8A08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21031" y="897480"/>
            <a:ext cx="511420" cy="57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CD5BDE-F70B-4D5B-B4D9-29AE68B0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851" y="3780933"/>
            <a:ext cx="1380024" cy="47574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C3F0692-C397-48D1-9044-407D1D1ED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62" y="3191007"/>
            <a:ext cx="1480906" cy="475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406946-206E-4DB1-A0F3-DDAB238C3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807" y="759471"/>
            <a:ext cx="845130" cy="845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651FA1-A9EE-48FB-B9D0-41F2DEB0A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7148" y="3095667"/>
            <a:ext cx="452474" cy="6521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6204F5-5BDD-4AC6-ADFC-96BB58B34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4675" y="3181532"/>
            <a:ext cx="680268" cy="49895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C24BD40-7692-413F-8034-DBA7F9552B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592" r="25185" b="-13189"/>
          <a:stretch/>
        </p:blipFill>
        <p:spPr>
          <a:xfrm>
            <a:off x="3758335" y="3142072"/>
            <a:ext cx="786119" cy="6798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8F574C-FBFF-4AAF-A00E-33B85FBD91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13" b="82540" l="31500" r="67333">
                        <a14:foregroundMark x1="48083" y1="40317" x2="46667" y2="57302"/>
                        <a14:foregroundMark x1="53667" y1="28095" x2="43500" y2="30635"/>
                        <a14:foregroundMark x1="43500" y1="30635" x2="37917" y2="46825"/>
                        <a14:foregroundMark x1="37917" y1="46825" x2="39250" y2="71905"/>
                        <a14:foregroundMark x1="39250" y1="71905" x2="48917" y2="82540"/>
                        <a14:foregroundMark x1="48917" y1="82540" x2="57583" y2="75238"/>
                        <a14:foregroundMark x1="57583" y1="75238" x2="62333" y2="52540"/>
                        <a14:foregroundMark x1="62333" y1="52540" x2="60083" y2="38095"/>
                        <a14:foregroundMark x1="52583" y1="39683" x2="43083" y2="50794"/>
                        <a14:foregroundMark x1="43083" y1="50794" x2="51417" y2="53492"/>
                        <a14:foregroundMark x1="46417" y1="38730" x2="37583" y2="49365"/>
                        <a14:foregroundMark x1="37583" y1="49365" x2="47833" y2="65238"/>
                        <a14:foregroundMark x1="50583" y1="40317" x2="60750" y2="55873"/>
                        <a14:foregroundMark x1="60750" y1="55873" x2="48667" y2="60476"/>
                        <a14:foregroundMark x1="48667" y1="60476" x2="45833" y2="53016"/>
                        <a14:foregroundMark x1="51167" y1="47619" x2="51750" y2="71587"/>
                        <a14:foregroundMark x1="51750" y1="71587" x2="59250" y2="54603"/>
                        <a14:foregroundMark x1="59250" y1="54603" x2="57833" y2="47143"/>
                        <a14:foregroundMark x1="51750" y1="36508" x2="60083" y2="48254"/>
                        <a14:foregroundMark x1="60083" y1="48254" x2="52833" y2="59048"/>
                        <a14:foregroundMark x1="52833" y1="59048" x2="50583" y2="40794"/>
                        <a14:foregroundMark x1="61500" y1="48254" x2="54917" y2="30000"/>
                        <a14:foregroundMark x1="54917" y1="30000" x2="50333" y2="28095"/>
                        <a14:foregroundMark x1="47000" y1="27460" x2="47000" y2="27460"/>
                        <a14:foregroundMark x1="45833" y1="27460" x2="41167" y2="32222"/>
                        <a14:foregroundMark x1="35000" y1="45556" x2="37083" y2="66032"/>
                        <a14:foregroundMark x1="37083" y1="66032" x2="38083" y2="67302"/>
                        <a14:foregroundMark x1="38083" y1="29683" x2="36917" y2="34921"/>
                        <a14:foregroundMark x1="37833" y1="34921" x2="37833" y2="34921"/>
                        <a14:foregroundMark x1="57583" y1="21111" x2="58083" y2="21111"/>
                        <a14:foregroundMark x1="52833" y1="22222" x2="54750" y2="19048"/>
                        <a14:foregroundMark x1="54250" y1="23810" x2="55583" y2="19524"/>
                        <a14:foregroundMark x1="55083" y1="22222" x2="55083" y2="22222"/>
                        <a14:foregroundMark x1="65917" y1="50317" x2="65917" y2="50317"/>
                        <a14:foregroundMark x1="65917" y1="49206" x2="65917" y2="49206"/>
                        <a14:foregroundMark x1="51417" y1="62063" x2="51750" y2="66190"/>
                        <a14:foregroundMark x1="52583" y1="72540" x2="52583" y2="72540"/>
                        <a14:foregroundMark x1="52000" y1="77937" x2="49250" y2="77302"/>
                        <a14:foregroundMark x1="43083" y1="62540" x2="53083" y2="71429"/>
                        <a14:foregroundMark x1="53083" y1="71429" x2="55083" y2="68889"/>
                        <a14:foregroundMark x1="44500" y1="49841" x2="48083" y2="50317"/>
                        <a14:foregroundMark x1="47500" y1="44444" x2="53250" y2="61746"/>
                        <a14:foregroundMark x1="53250" y1="61746" x2="55667" y2="44286"/>
                        <a14:foregroundMark x1="55667" y1="44286" x2="53083" y2="40317"/>
                        <a14:foregroundMark x1="52833" y1="47619" x2="52833" y2="55079"/>
                        <a14:foregroundMark x1="52583" y1="49206" x2="52583" y2="49206"/>
                        <a14:foregroundMark x1="46167" y1="57778" x2="46167" y2="64127"/>
                        <a14:foregroundMark x1="45583" y1="67778" x2="45583" y2="67778"/>
                        <a14:foregroundMark x1="43333" y1="68889" x2="43333" y2="68889"/>
                        <a14:foregroundMark x1="42833" y1="68889" x2="42833" y2="68889"/>
                        <a14:foregroundMark x1="41667" y1="69365" x2="42000" y2="73175"/>
                        <a14:foregroundMark x1="44500" y1="75238" x2="44500" y2="73175"/>
                        <a14:foregroundMark x1="44500" y1="68413" x2="44500" y2="68413"/>
                        <a14:foregroundMark x1="45000" y1="67778" x2="47833" y2="67778"/>
                        <a14:foregroundMark x1="49250" y1="67778" x2="50083" y2="67302"/>
                        <a14:foregroundMark x1="52250" y1="64127" x2="52250" y2="64127"/>
                        <a14:foregroundMark x1="54500" y1="62540" x2="54500" y2="62540"/>
                        <a14:foregroundMark x1="55917" y1="63016" x2="55917" y2="63016"/>
                        <a14:foregroundMark x1="51750" y1="63016" x2="51750" y2="63016"/>
                        <a14:foregroundMark x1="54500" y1="66190" x2="54500" y2="66190"/>
                        <a14:foregroundMark x1="56167" y1="64127" x2="57583" y2="64127"/>
                        <a14:foregroundMark x1="59500" y1="64127" x2="59500" y2="64127"/>
                        <a14:foregroundMark x1="60667" y1="64127" x2="60667" y2="64127"/>
                        <a14:foregroundMark x1="60917" y1="62540" x2="59500" y2="56667"/>
                        <a14:foregroundMark x1="58917" y1="51429" x2="58917" y2="51429"/>
                        <a14:foregroundMark x1="59250" y1="50794" x2="59250" y2="50794"/>
                        <a14:foregroundMark x1="59833" y1="54603" x2="59833" y2="54603"/>
                        <a14:foregroundMark x1="67000" y1="50317" x2="67000" y2="50317"/>
                        <a14:foregroundMark x1="67333" y1="49206" x2="67333" y2="49206"/>
                        <a14:foregroundMark x1="49250" y1="57778" x2="49250" y2="57778"/>
                        <a14:foregroundMark x1="49250" y1="53968" x2="49250" y2="53968"/>
                        <a14:foregroundMark x1="49250" y1="53968" x2="49250" y2="53968"/>
                        <a14:foregroundMark x1="42000" y1="46667" x2="41667" y2="48254"/>
                        <a14:foregroundMark x1="41667" y1="49841" x2="41667" y2="49841"/>
                        <a14:foregroundMark x1="45333" y1="57778" x2="45333" y2="57778"/>
                        <a14:foregroundMark x1="45333" y1="57778" x2="45000" y2="56190"/>
                        <a14:foregroundMark x1="44750" y1="55556" x2="44750" y2="55556"/>
                        <a14:foregroundMark x1="44167" y1="35397" x2="44167" y2="35397"/>
                        <a14:foregroundMark x1="45833" y1="32857" x2="45833" y2="32857"/>
                        <a14:foregroundMark x1="45000" y1="36032" x2="45000" y2="36032"/>
                        <a14:foregroundMark x1="47833" y1="79524" x2="47833" y2="79524"/>
                        <a14:foregroundMark x1="57833" y1="64127" x2="57833" y2="64127"/>
                        <a14:foregroundMark x1="54750" y1="65714" x2="54750" y2="65714"/>
                        <a14:foregroundMark x1="55333" y1="65714" x2="55333" y2="65714"/>
                        <a14:foregroundMark x1="57000" y1="65714" x2="57000" y2="65714"/>
                        <a14:foregroundMark x1="60083" y1="64127" x2="60917" y2="64127"/>
                        <a14:foregroundMark x1="60667" y1="63016" x2="60667" y2="63016"/>
                        <a14:foregroundMark x1="61750" y1="63651" x2="61750" y2="63651"/>
                        <a14:foregroundMark x1="60917" y1="65714" x2="60917" y2="65714"/>
                        <a14:foregroundMark x1="57583" y1="65238" x2="57583" y2="65238"/>
                        <a14:foregroundMark x1="58417" y1="62540" x2="58417" y2="62540"/>
                        <a14:foregroundMark x1="57583" y1="64127" x2="57583" y2="64127"/>
                        <a14:foregroundMark x1="57583" y1="33333" x2="57583" y2="33333"/>
                        <a14:foregroundMark x1="58917" y1="39683" x2="58917" y2="39683"/>
                        <a14:foregroundMark x1="58917" y1="37619" x2="58917" y2="37619"/>
                        <a14:foregroundMark x1="49500" y1="62063" x2="49500" y2="62063"/>
                        <a14:foregroundMark x1="49500" y1="63651" x2="49500" y2="63651"/>
                        <a14:foregroundMark x1="49250" y1="65238" x2="49250" y2="65238"/>
                        <a14:foregroundMark x1="49750" y1="50317" x2="56417" y2="52381"/>
                        <a14:foregroundMark x1="39750" y1="57302" x2="41167" y2="67778"/>
                        <a14:foregroundMark x1="54750" y1="20635" x2="54750" y2="20635"/>
                      </a14:backgroundRemoval>
                    </a14:imgEffect>
                  </a14:imgLayer>
                </a14:imgProps>
              </a:ext>
            </a:extLst>
          </a:blip>
          <a:srcRect l="27322" r="30609" b="13343"/>
          <a:stretch/>
        </p:blipFill>
        <p:spPr>
          <a:xfrm>
            <a:off x="8004807" y="2102160"/>
            <a:ext cx="845130" cy="9139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505E6F2-2159-42DC-B747-ECC5EC4EA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8129" y="2379261"/>
            <a:ext cx="585354" cy="5996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1B42F7D-426A-4944-90AE-8F7C7B8D96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4225" y="3153619"/>
            <a:ext cx="605245" cy="62491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A8E9DC9-17F6-43A5-AE7C-6B212561E8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731" y="3861363"/>
            <a:ext cx="1354681" cy="431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6186CA7-804B-42E4-B7C8-A2389D4295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4370" y="3180822"/>
            <a:ext cx="680268" cy="5248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510A13-6190-4222-9F43-0C3AADDD30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4200" y="3794080"/>
            <a:ext cx="790281" cy="51752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7325E39-9EE7-4F32-9F55-D80DD86CA9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7286" y1="28743" x2="17286" y2="28743"/>
                        <a14:foregroundMark x1="19000" y1="26946" x2="20143" y2="50898"/>
                        <a14:foregroundMark x1="18714" y1="34731" x2="18714" y2="34731"/>
                        <a14:foregroundMark x1="20429" y1="45509" x2="20429" y2="45509"/>
                        <a14:foregroundMark x1="20429" y1="46707" x2="20429" y2="46707"/>
                        <a14:foregroundMark x1="17286" y1="31138" x2="19571" y2="53293"/>
                        <a14:foregroundMark x1="25429" y1="32335" x2="29000" y2="32335"/>
                        <a14:foregroundMark x1="29286" y1="32335" x2="29286" y2="32335"/>
                        <a14:foregroundMark x1="29286" y1="26946" x2="29286" y2="26946"/>
                        <a14:foregroundMark x1="28429" y1="38323" x2="28429" y2="38323"/>
                        <a14:foregroundMark x1="28429" y1="38323" x2="27286" y2="34731"/>
                        <a14:foregroundMark x1="27000" y1="33533" x2="27571" y2="44311"/>
                        <a14:foregroundMark x1="27857" y1="26946" x2="29000" y2="43114"/>
                        <a14:foregroundMark x1="25143" y1="54491" x2="23143" y2="62874"/>
                        <a14:foregroundMark x1="22000" y1="65269" x2="20429" y2="65269"/>
                        <a14:foregroundMark x1="19000" y1="58084" x2="28571" y2="49102"/>
                        <a14:foregroundMark x1="28571" y1="49102" x2="22857" y2="54491"/>
                        <a14:foregroundMark x1="39571" y1="46707" x2="39571" y2="46707"/>
                        <a14:foregroundMark x1="43429" y1="43114" x2="43429" y2="43114"/>
                        <a14:foregroundMark x1="52000" y1="45509" x2="52000" y2="45509"/>
                        <a14:foregroundMark x1="61429" y1="43114" x2="61429" y2="43114"/>
                        <a14:foregroundMark x1="72429" y1="35928" x2="72429" y2="35928"/>
                        <a14:foregroundMark x1="81571" y1="38323" x2="81571" y2="38323"/>
                        <a14:foregroundMark x1="85857" y1="41916" x2="85857" y2="41916"/>
                        <a14:foregroundMark x1="76429" y1="34731" x2="76429" y2="34731"/>
                        <a14:foregroundMark x1="75286" y1="56886" x2="75286" y2="56886"/>
                        <a14:foregroundMark x1="73000" y1="56886" x2="73000" y2="56886"/>
                        <a14:foregroundMark x1="79429" y1="60479" x2="79429" y2="60479"/>
                        <a14:foregroundMark x1="16714" y1="24551" x2="20714" y2="43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187" y="3844539"/>
            <a:ext cx="1957765" cy="4670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E0049E6-A774-465F-983C-C0CFB1C511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5741" y="1579910"/>
            <a:ext cx="686052" cy="68605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C20518B-48EB-4871-9BE8-DD22800BFF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18751" y="3162957"/>
            <a:ext cx="1385391" cy="5175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4FB39B3-7A99-4BCE-8131-D907C60E0F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625" y="3805693"/>
            <a:ext cx="1641401" cy="6221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FC2C551-3460-46F9-AA7B-C7564221A84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21031" y="1568567"/>
            <a:ext cx="585354" cy="7087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90B57DF-1D44-45B2-99CE-0BFDEE4A88B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64281" y="3761737"/>
            <a:ext cx="860037" cy="67380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29E9A48-B3E0-429C-A735-F0BD1EA1F2E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65845" y="3088550"/>
            <a:ext cx="686052" cy="59967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1B7F7DC-011E-4DB5-8133-F2908E21451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8" y="748475"/>
            <a:ext cx="1013304" cy="959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81626" y="820431"/>
            <a:ext cx="54221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БЛАГОДАРЮ ЗА ВНИМАНИЕ!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 smtClean="0"/>
              <a:t>Ресурсный </a:t>
            </a:r>
            <a:r>
              <a:rPr lang="ru-RU" sz="1600" b="1" dirty="0"/>
              <a:t>учебно-методический центр по обучению лиц с инвалидностью и ОВЗ</a:t>
            </a:r>
          </a:p>
          <a:p>
            <a:pPr algn="ctr"/>
            <a:r>
              <a:rPr lang="ru-RU" sz="1600" b="1" dirty="0"/>
              <a:t> Северо-Кавказского федерального </a:t>
            </a:r>
            <a:r>
              <a:rPr lang="ru-RU" sz="1600" b="1" dirty="0" smtClean="0"/>
              <a:t>университета</a:t>
            </a:r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тел. </a:t>
            </a:r>
            <a:r>
              <a:rPr lang="ru-RU" sz="1600" b="1" dirty="0" smtClean="0">
                <a:solidFill>
                  <a:srgbClr val="FF0000"/>
                </a:solidFill>
              </a:rPr>
              <a:t>8-800-707-84-67</a:t>
            </a:r>
            <a:r>
              <a:rPr lang="ru-RU" sz="1600" b="1" dirty="0" smtClean="0"/>
              <a:t> </a:t>
            </a:r>
            <a:endParaRPr lang="ru-RU" sz="1600" b="1" dirty="0"/>
          </a:p>
          <a:p>
            <a:pPr algn="ctr"/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: </a:t>
            </a:r>
            <a:r>
              <a:rPr lang="ru-RU" sz="1600" b="1" dirty="0">
                <a:solidFill>
                  <a:srgbClr val="FF0000"/>
                </a:solidFill>
              </a:rPr>
              <a:t>rumc_skfo@ncfu.ru</a:t>
            </a:r>
          </a:p>
        </p:txBody>
      </p:sp>
    </p:spTree>
    <p:extLst>
      <p:ext uri="{BB962C8B-B14F-4D97-AF65-F5344CB8AC3E}">
        <p14:creationId xmlns:p14="http://schemas.microsoft.com/office/powerpoint/2010/main" val="2831249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00000"/>
      </a:dk1>
      <a:lt1>
        <a:srgbClr val="FFFFFF"/>
      </a:lt1>
      <a:dk2>
        <a:srgbClr val="7F7F7F"/>
      </a:dk2>
      <a:lt2>
        <a:srgbClr val="FEFAC9"/>
      </a:lt2>
      <a:accent1>
        <a:srgbClr val="4E74A3"/>
      </a:accent1>
      <a:accent2>
        <a:srgbClr val="F3A447"/>
      </a:accent2>
      <a:accent3>
        <a:srgbClr val="E7BC29"/>
      </a:accent3>
      <a:accent4>
        <a:srgbClr val="B2A7A7"/>
      </a:accent4>
      <a:accent5>
        <a:srgbClr val="344D6C"/>
      </a:accent5>
      <a:accent6>
        <a:srgbClr val="FDF59C"/>
      </a:accent6>
      <a:hlink>
        <a:srgbClr val="B2C4DA"/>
      </a:hlink>
      <a:folHlink>
        <a:srgbClr val="DD7E0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45</Words>
  <Application>Microsoft Office PowerPoint</Application>
  <PresentationFormat>Экран (16:9)</PresentationFormat>
  <Paragraphs>16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Тема Office</vt:lpstr>
      <vt:lpstr>Специальное оформление</vt:lpstr>
      <vt:lpstr>1_Специальное оформление</vt:lpstr>
      <vt:lpstr>CorelDRAW</vt:lpstr>
      <vt:lpstr>Применение ассистивных технологий в приемной комиссии</vt:lpstr>
      <vt:lpstr>Применение ассистивных технологий в приемной комиссии: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ДОКЛАДА, ТРЕБОВАНИЯ К ПРЕЗЕНТАЦИИ РУМЦ ВятГУ</dc:title>
  <dc:creator>user</dc:creator>
  <cp:lastModifiedBy>Олеся Сальникова</cp:lastModifiedBy>
  <cp:revision>251</cp:revision>
  <dcterms:created xsi:type="dcterms:W3CDTF">2021-10-17T23:57:38Z</dcterms:created>
  <dcterms:modified xsi:type="dcterms:W3CDTF">2023-06-09T06:51:49Z</dcterms:modified>
</cp:coreProperties>
</file>