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92" r:id="rId1"/>
  </p:sldMasterIdLst>
  <p:notesMasterIdLst>
    <p:notesMasterId r:id="rId27"/>
  </p:notesMasterIdLst>
  <p:sldIdLst>
    <p:sldId id="256" r:id="rId2"/>
    <p:sldId id="294" r:id="rId3"/>
    <p:sldId id="295" r:id="rId4"/>
    <p:sldId id="292" r:id="rId5"/>
    <p:sldId id="296" r:id="rId6"/>
    <p:sldId id="298" r:id="rId7"/>
    <p:sldId id="340" r:id="rId8"/>
    <p:sldId id="322" r:id="rId9"/>
    <p:sldId id="321" r:id="rId10"/>
    <p:sldId id="323" r:id="rId11"/>
    <p:sldId id="314" r:id="rId12"/>
    <p:sldId id="325" r:id="rId13"/>
    <p:sldId id="317" r:id="rId14"/>
    <p:sldId id="330" r:id="rId15"/>
    <p:sldId id="333" r:id="rId16"/>
    <p:sldId id="337" r:id="rId17"/>
    <p:sldId id="308" r:id="rId18"/>
    <p:sldId id="335" r:id="rId19"/>
    <p:sldId id="338" r:id="rId20"/>
    <p:sldId id="324" r:id="rId21"/>
    <p:sldId id="306" r:id="rId22"/>
    <p:sldId id="345" r:id="rId23"/>
    <p:sldId id="343" r:id="rId24"/>
    <p:sldId id="341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64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трудоустроены</c:v>
                </c:pt>
                <c:pt idx="1">
                  <c:v>не трудоустроены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0.25</c:v>
                </c:pt>
                <c:pt idx="1">
                  <c:v>0.75000000000000033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трудоустроены</c:v>
                </c:pt>
                <c:pt idx="1">
                  <c:v>не трудоустроены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0.24000000000000007</c:v>
                </c:pt>
                <c:pt idx="1">
                  <c:v>0.76000000000000034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p3d/>
      </c:spPr>
    </c:sideWall>
    <c:backWall>
      <c:thickness val="0"/>
      <c:spPr>
        <a:noFill/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работающие инвалиды</c:v>
                </c:pt>
              </c:strCache>
            </c:strRef>
          </c:tx>
          <c:spPr>
            <a:solidFill>
              <a:srgbClr val="4F81BD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Республика Дагестан </c:v>
                </c:pt>
                <c:pt idx="1">
                  <c:v>Республика Ингушетия</c:v>
                </c:pt>
                <c:pt idx="2">
                  <c:v>Кабардино-Балкарская Республика</c:v>
                </c:pt>
                <c:pt idx="3">
                  <c:v>Карачаево-Черкесская Республика</c:v>
                </c:pt>
                <c:pt idx="4">
                  <c:v>Республика Северная Осетия-Алания</c:v>
                </c:pt>
                <c:pt idx="5">
                  <c:v>Чеченская Республика</c:v>
                </c:pt>
                <c:pt idx="6">
                  <c:v>Ставропольский край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47897</c:v>
                </c:pt>
                <c:pt idx="1">
                  <c:v>11984</c:v>
                </c:pt>
                <c:pt idx="2">
                  <c:v>5738</c:v>
                </c:pt>
                <c:pt idx="3">
                  <c:v>8258</c:v>
                </c:pt>
                <c:pt idx="4">
                  <c:v>4420</c:v>
                </c:pt>
                <c:pt idx="5">
                  <c:v>36896</c:v>
                </c:pt>
                <c:pt idx="6">
                  <c:v>22233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работающие инвалиды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Республика Дагестан </c:v>
                </c:pt>
                <c:pt idx="1">
                  <c:v>Республика Ингушетия</c:v>
                </c:pt>
                <c:pt idx="2">
                  <c:v>Кабардино-Балкарская Республика</c:v>
                </c:pt>
                <c:pt idx="3">
                  <c:v>Карачаево-Черкесская Республика</c:v>
                </c:pt>
                <c:pt idx="4">
                  <c:v>Республика Северная Осетия-Алания</c:v>
                </c:pt>
                <c:pt idx="5">
                  <c:v>Чеченская Республика</c:v>
                </c:pt>
                <c:pt idx="6">
                  <c:v>Ставропольский край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157336</c:v>
                </c:pt>
                <c:pt idx="1">
                  <c:v>28843</c:v>
                </c:pt>
                <c:pt idx="2">
                  <c:v>21779</c:v>
                </c:pt>
                <c:pt idx="3">
                  <c:v>18883</c:v>
                </c:pt>
                <c:pt idx="4">
                  <c:v>16340</c:v>
                </c:pt>
                <c:pt idx="5">
                  <c:v>100897</c:v>
                </c:pt>
                <c:pt idx="6">
                  <c:v>57698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Республика Дагестан </c:v>
                </c:pt>
                <c:pt idx="1">
                  <c:v>Республика Ингушетия</c:v>
                </c:pt>
                <c:pt idx="2">
                  <c:v>Кабардино-Балкарская Республика</c:v>
                </c:pt>
                <c:pt idx="3">
                  <c:v>Карачаево-Черкесская Республика</c:v>
                </c:pt>
                <c:pt idx="4">
                  <c:v>Республика Северная Осетия-Алания</c:v>
                </c:pt>
                <c:pt idx="5">
                  <c:v>Чеченская Республика</c:v>
                </c:pt>
                <c:pt idx="6">
                  <c:v>Ставропольский край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604723744"/>
        <c:axId val="604724288"/>
        <c:axId val="0"/>
      </c:bar3DChart>
      <c:catAx>
        <c:axId val="60472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4724288"/>
        <c:crosses val="autoZero"/>
        <c:auto val="1"/>
        <c:lblAlgn val="ctr"/>
        <c:lblOffset val="100"/>
        <c:noMultiLvlLbl val="0"/>
      </c:catAx>
      <c:valAx>
        <c:axId val="604724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60472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072177446790102E-2"/>
          <c:y val="2.001621120889301E-2"/>
          <c:w val="0.69406931360602742"/>
          <c:h val="0.963235551438423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16-17 лет </c:v>
                </c:pt>
                <c:pt idx="1">
                  <c:v>18-24 года</c:v>
                </c:pt>
                <c:pt idx="2">
                  <c:v>25-35 лет</c:v>
                </c:pt>
                <c:pt idx="3">
                  <c:v>36-44 года</c:v>
                </c:pt>
                <c:pt idx="4">
                  <c:v>45-63 года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5.0000000000000034E-4</c:v>
                </c:pt>
                <c:pt idx="1">
                  <c:v>3.0599999999999999E-2</c:v>
                </c:pt>
                <c:pt idx="2">
                  <c:v>0.15140000000000009</c:v>
                </c:pt>
                <c:pt idx="3">
                  <c:v>0.21900000000000008</c:v>
                </c:pt>
                <c:pt idx="4">
                  <c:v>0.5984999999999997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072052703546836E-2"/>
          <c:y val="3.9624054346147887E-2"/>
          <c:w val="0.69092712978827386"/>
          <c:h val="0.95996757758221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16-17 лет </c:v>
                </c:pt>
                <c:pt idx="1">
                  <c:v>18-24 года</c:v>
                </c:pt>
                <c:pt idx="2">
                  <c:v>25-35 лет</c:v>
                </c:pt>
                <c:pt idx="3">
                  <c:v>36-44 года</c:v>
                </c:pt>
                <c:pt idx="4">
                  <c:v>45-63 года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9.0000000000000073E-4</c:v>
                </c:pt>
                <c:pt idx="1">
                  <c:v>4.8300000000000003E-2</c:v>
                </c:pt>
                <c:pt idx="2">
                  <c:v>0.19539999999999999</c:v>
                </c:pt>
                <c:pt idx="3">
                  <c:v>0.24370000000000008</c:v>
                </c:pt>
                <c:pt idx="4">
                  <c:v>0.51170000000000004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1730096237969E-2"/>
          <c:y val="0.11798108181783913"/>
          <c:w val="0.38960433070866157"/>
          <c:h val="0.6457118352101204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Лист1!$A$2:$A$22</c:f>
              <c:strCache>
                <c:ptCount val="21"/>
                <c:pt idx="0">
                  <c:v>Нормативно-правовое обеспечение  высшего ИО </c:v>
                </c:pt>
                <c:pt idx="1">
                  <c:v>Довузовская подготовка </c:v>
                </c:pt>
                <c:pt idx="2">
                  <c:v>Профориентация в системе довузовской подготовки</c:v>
                </c:pt>
                <c:pt idx="3">
                  <c:v>Условия доступности ВО </c:v>
                </c:pt>
                <c:pt idx="4">
                  <c:v>Нарушение прав инвалидов при поступлении</c:v>
                </c:pt>
                <c:pt idx="5">
                  <c:v>Льготы при поступлении в вуз </c:v>
                </c:pt>
                <c:pt idx="6">
                  <c:v>Организация вступительных испытаний</c:v>
                </c:pt>
                <c:pt idx="7">
                  <c:v>Перечень документов, необходимых для представления в приемную комиссию</c:v>
                </c:pt>
                <c:pt idx="8">
                  <c:v>Порядок зачисления инвалидов </c:v>
                </c:pt>
                <c:pt idx="9">
                  <c:v>Заселение в общежитие </c:v>
                </c:pt>
                <c:pt idx="10">
                  <c:v>Порядок предоставления документов для получения соц. стипендии </c:v>
                </c:pt>
                <c:pt idx="11">
                  <c:v>Организация обучения </c:v>
                </c:pt>
                <c:pt idx="12">
                  <c:v>АОП </c:v>
                </c:pt>
                <c:pt idx="13">
                  <c:v>Сопровождение и поддержка обучающихся  </c:v>
                </c:pt>
                <c:pt idx="14">
                  <c:v>Организация и содержание практики </c:v>
                </c:pt>
                <c:pt idx="15">
                  <c:v>Внеучебная и волонтерская деятельность лиц с ОВЗ и инвалидностью</c:v>
                </c:pt>
                <c:pt idx="16">
                  <c:v>Постдипломное сопровождение </c:v>
                </c:pt>
                <c:pt idx="17">
                  <c:v>Трудоустройство и закрепление на рабочем месте </c:v>
                </c:pt>
                <c:pt idx="18">
                  <c:v>Использование специальных технических средств</c:v>
                </c:pt>
                <c:pt idx="19">
                  <c:v>Методические аспекты инклюзивногоВО в условиях предупреждения распространения распространения коронавирусной инфекциикоронавирусной инфекции</c:v>
                </c:pt>
                <c:pt idx="20">
                  <c:v>Мониторинг качества и доступности ВО</c:v>
                </c:pt>
              </c:strCache>
            </c:strRef>
          </c:cat>
          <c:val>
            <c:numRef>
              <c:f>Лист1!$B$2:$B$22</c:f>
              <c:numCache>
                <c:formatCode>@</c:formatCode>
                <c:ptCount val="21"/>
                <c:pt idx="0">
                  <c:v>26</c:v>
                </c:pt>
                <c:pt idx="1">
                  <c:v>14</c:v>
                </c:pt>
                <c:pt idx="2">
                  <c:v>10</c:v>
                </c:pt>
                <c:pt idx="3">
                  <c:v>16</c:v>
                </c:pt>
                <c:pt idx="4">
                  <c:v>6</c:v>
                </c:pt>
                <c:pt idx="5">
                  <c:v>14</c:v>
                </c:pt>
                <c:pt idx="6">
                  <c:v>6</c:v>
                </c:pt>
                <c:pt idx="7">
                  <c:v>1</c:v>
                </c:pt>
                <c:pt idx="8">
                  <c:v>16</c:v>
                </c:pt>
                <c:pt idx="9">
                  <c:v>15</c:v>
                </c:pt>
                <c:pt idx="10">
                  <c:v>5</c:v>
                </c:pt>
                <c:pt idx="11">
                  <c:v>12</c:v>
                </c:pt>
                <c:pt idx="12">
                  <c:v>38</c:v>
                </c:pt>
                <c:pt idx="13">
                  <c:v>9</c:v>
                </c:pt>
                <c:pt idx="14">
                  <c:v>14</c:v>
                </c:pt>
                <c:pt idx="15">
                  <c:v>12</c:v>
                </c:pt>
                <c:pt idx="16">
                  <c:v>10</c:v>
                </c:pt>
                <c:pt idx="17">
                  <c:v>13</c:v>
                </c:pt>
                <c:pt idx="18">
                  <c:v>34</c:v>
                </c:pt>
                <c:pt idx="19">
                  <c:v>10</c:v>
                </c:pt>
                <c:pt idx="20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54-43AE-9C4D-33D96FE7EE0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1953652668416447"/>
          <c:y val="2.8935431082995397E-4"/>
          <c:w val="0.56657469378827663"/>
          <c:h val="0.97889394536970731"/>
        </c:manualLayout>
      </c:layout>
      <c:overlay val="0"/>
      <c:txPr>
        <a:bodyPr/>
        <a:lstStyle/>
        <a:p>
          <a:pPr>
            <a:defRPr sz="820" baseline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9E48D-A677-49D9-9AFF-8A793592CD0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581478-E970-4985-B717-A44EAE1F20F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0" dirty="0" smtClean="0"/>
            <a:t>Размытость личностных и профессиональных целей у выпускников ОО. Отсутствие адекватных представлений о рынке труда, необходимости получения востребованной профессии, необъективная оценка собственных возможностей и подчас завышенные требования к условиям труда и заработной плате </a:t>
          </a:r>
          <a:endParaRPr lang="ru-RU" sz="1500" b="0" dirty="0"/>
        </a:p>
      </dgm:t>
    </dgm:pt>
    <dgm:pt modelId="{ECF3170B-956E-4093-96D1-7F956D8E8318}" type="parTrans" cxnId="{426B7A43-DB39-4F19-9796-6D7C68D241B4}">
      <dgm:prSet/>
      <dgm:spPr/>
      <dgm:t>
        <a:bodyPr/>
        <a:lstStyle/>
        <a:p>
          <a:endParaRPr lang="ru-RU"/>
        </a:p>
      </dgm:t>
    </dgm:pt>
    <dgm:pt modelId="{50ED684B-59BA-43F6-915B-1C2F96CCE1FD}" type="sibTrans" cxnId="{426B7A43-DB39-4F19-9796-6D7C68D241B4}">
      <dgm:prSet/>
      <dgm:spPr/>
      <dgm:t>
        <a:bodyPr/>
        <a:lstStyle/>
        <a:p>
          <a:endParaRPr lang="ru-RU"/>
        </a:p>
      </dgm:t>
    </dgm:pt>
    <dgm:pt modelId="{F5D607E1-ACE2-45F9-9D67-36C15148937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/>
            <a:t>Несовершенство механизмов, обеспечивающих взаимосвязь между рынком труда и рынком образовательных услуг </a:t>
          </a:r>
          <a:endParaRPr lang="ru-RU" sz="1600" b="0" dirty="0"/>
        </a:p>
      </dgm:t>
    </dgm:pt>
    <dgm:pt modelId="{0B26099F-EDC9-4290-9282-16F12AA83CFB}" type="parTrans" cxnId="{63F2A957-160D-4D3A-AFB9-256033DE2BB5}">
      <dgm:prSet/>
      <dgm:spPr/>
      <dgm:t>
        <a:bodyPr/>
        <a:lstStyle/>
        <a:p>
          <a:endParaRPr lang="ru-RU"/>
        </a:p>
      </dgm:t>
    </dgm:pt>
    <dgm:pt modelId="{078B7F46-A749-4167-8CB1-BFF12A420B3D}" type="sibTrans" cxnId="{63F2A957-160D-4D3A-AFB9-256033DE2BB5}">
      <dgm:prSet/>
      <dgm:spPr/>
      <dgm:t>
        <a:bodyPr/>
        <a:lstStyle/>
        <a:p>
          <a:endParaRPr lang="ru-RU"/>
        </a:p>
      </dgm:t>
    </dgm:pt>
    <dgm:pt modelId="{FF3130F1-F59C-4B8A-8295-20D16C9314E7}">
      <dgm:prSet phldrT="[Текст]" custT="1"/>
      <dgm:spPr/>
      <dgm:t>
        <a:bodyPr/>
        <a:lstStyle/>
        <a:p>
          <a:r>
            <a:rPr lang="ru-RU" sz="1500" b="0" dirty="0" smtClean="0"/>
            <a:t>Отсутствие у большинства выпускников с инвалидностью необходимых навыков самоопределения на рынке труда, ведения переговоров с работодателями по вопросам трудоустройства и построения трудовой карьеры</a:t>
          </a:r>
          <a:endParaRPr lang="ru-RU" sz="1500" b="0" dirty="0"/>
        </a:p>
      </dgm:t>
    </dgm:pt>
    <dgm:pt modelId="{0DEB7363-E45B-4BE4-9274-468252724F65}" type="parTrans" cxnId="{5E7E4B11-8BB8-48E0-B3E2-0F802F36D4DF}">
      <dgm:prSet/>
      <dgm:spPr/>
      <dgm:t>
        <a:bodyPr/>
        <a:lstStyle/>
        <a:p>
          <a:endParaRPr lang="ru-RU"/>
        </a:p>
      </dgm:t>
    </dgm:pt>
    <dgm:pt modelId="{2EBE55A4-0DFA-41BC-80FA-8E477F8EE54D}" type="sibTrans" cxnId="{5E7E4B11-8BB8-48E0-B3E2-0F802F36D4DF}">
      <dgm:prSet/>
      <dgm:spPr/>
      <dgm:t>
        <a:bodyPr/>
        <a:lstStyle/>
        <a:p>
          <a:endParaRPr lang="ru-RU"/>
        </a:p>
      </dgm:t>
    </dgm:pt>
    <dgm:pt modelId="{7F525679-BCB6-495B-B23A-2ECCB0437171}">
      <dgm:prSet phldrT="[Текст]" custT="1"/>
      <dgm:spPr/>
      <dgm:t>
        <a:bodyPr/>
        <a:lstStyle/>
        <a:p>
          <a:r>
            <a:rPr lang="ru-RU" sz="1600" dirty="0" smtClean="0"/>
            <a:t>Предубеждение работодателей о более низком профессиональном уровне подготовки инвалидов по сравнению с обычными выпускниками</a:t>
          </a:r>
          <a:endParaRPr lang="ru-RU" sz="1600" dirty="0"/>
        </a:p>
      </dgm:t>
    </dgm:pt>
    <dgm:pt modelId="{BF40645D-DC60-4243-B8A4-D605D025A531}" type="parTrans" cxnId="{23AC66B7-CA7E-4E50-A342-D96F9D62448D}">
      <dgm:prSet/>
      <dgm:spPr/>
      <dgm:t>
        <a:bodyPr/>
        <a:lstStyle/>
        <a:p>
          <a:endParaRPr lang="ru-RU"/>
        </a:p>
      </dgm:t>
    </dgm:pt>
    <dgm:pt modelId="{E7C9A101-BED7-4530-BD86-EBA19133C100}" type="sibTrans" cxnId="{23AC66B7-CA7E-4E50-A342-D96F9D62448D}">
      <dgm:prSet/>
      <dgm:spPr/>
      <dgm:t>
        <a:bodyPr/>
        <a:lstStyle/>
        <a:p>
          <a:endParaRPr lang="ru-RU"/>
        </a:p>
      </dgm:t>
    </dgm:pt>
    <dgm:pt modelId="{CA467836-6E31-4B18-BFB0-41A6CD9C4310}" type="pres">
      <dgm:prSet presAssocID="{9D49E48D-A677-49D9-9AFF-8A793592CD0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D8B45A3-7136-4C80-911D-AA125FEBF695}" type="pres">
      <dgm:prSet presAssocID="{9D49E48D-A677-49D9-9AFF-8A793592CD01}" presName="Name1" presStyleCnt="0"/>
      <dgm:spPr/>
    </dgm:pt>
    <dgm:pt modelId="{70244307-1A31-4933-94CA-ECBA4D17A998}" type="pres">
      <dgm:prSet presAssocID="{9D49E48D-A677-49D9-9AFF-8A793592CD01}" presName="cycle" presStyleCnt="0"/>
      <dgm:spPr/>
    </dgm:pt>
    <dgm:pt modelId="{49A28D2E-F1F8-4F96-9E4B-4473F623FB39}" type="pres">
      <dgm:prSet presAssocID="{9D49E48D-A677-49D9-9AFF-8A793592CD01}" presName="srcNode" presStyleLbl="node1" presStyleIdx="0" presStyleCnt="4"/>
      <dgm:spPr/>
    </dgm:pt>
    <dgm:pt modelId="{4DA35354-D15E-4309-BBFB-C5E531D7B1ED}" type="pres">
      <dgm:prSet presAssocID="{9D49E48D-A677-49D9-9AFF-8A793592CD01}" presName="conn" presStyleLbl="parChTrans1D2" presStyleIdx="0" presStyleCnt="1"/>
      <dgm:spPr/>
      <dgm:t>
        <a:bodyPr/>
        <a:lstStyle/>
        <a:p>
          <a:endParaRPr lang="ru-RU"/>
        </a:p>
      </dgm:t>
    </dgm:pt>
    <dgm:pt modelId="{58F24BB9-6FFF-436D-A412-D3813B106AA2}" type="pres">
      <dgm:prSet presAssocID="{9D49E48D-A677-49D9-9AFF-8A793592CD01}" presName="extraNode" presStyleLbl="node1" presStyleIdx="0" presStyleCnt="4"/>
      <dgm:spPr/>
    </dgm:pt>
    <dgm:pt modelId="{2F5C4C17-D81F-4D22-955E-6565B8216D0E}" type="pres">
      <dgm:prSet presAssocID="{9D49E48D-A677-49D9-9AFF-8A793592CD01}" presName="dstNode" presStyleLbl="node1" presStyleIdx="0" presStyleCnt="4"/>
      <dgm:spPr/>
    </dgm:pt>
    <dgm:pt modelId="{4AB815D4-A4E9-4503-A166-E205C8A5C0D1}" type="pres">
      <dgm:prSet presAssocID="{6F581478-E970-4985-B717-A44EAE1F20FC}" presName="text_1" presStyleLbl="node1" presStyleIdx="0" presStyleCnt="4" custScaleY="147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14877F-B848-457E-8EA3-A48FF9830041}" type="pres">
      <dgm:prSet presAssocID="{6F581478-E970-4985-B717-A44EAE1F20FC}" presName="accent_1" presStyleCnt="0"/>
      <dgm:spPr/>
    </dgm:pt>
    <dgm:pt modelId="{4B0DB51D-C379-4455-9109-6E341A311C53}" type="pres">
      <dgm:prSet presAssocID="{6F581478-E970-4985-B717-A44EAE1F20FC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BE15464-C878-46B9-BDBC-9864F9C5074B}" type="pres">
      <dgm:prSet presAssocID="{7F525679-BCB6-495B-B23A-2ECCB0437171}" presName="text_2" presStyleLbl="node1" presStyleIdx="1" presStyleCnt="4" custScaleY="114890" custLinFactNeighborX="126" custLinFactNeighborY="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00550-00F1-477E-8CD0-E953926923C1}" type="pres">
      <dgm:prSet presAssocID="{7F525679-BCB6-495B-B23A-2ECCB0437171}" presName="accent_2" presStyleCnt="0"/>
      <dgm:spPr/>
    </dgm:pt>
    <dgm:pt modelId="{1F00D989-A4F2-4F31-8670-C95FF8D7F0B2}" type="pres">
      <dgm:prSet presAssocID="{7F525679-BCB6-495B-B23A-2ECCB0437171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E15ADCB-E0EE-40F9-8B06-D7C869302AA7}" type="pres">
      <dgm:prSet presAssocID="{F5D607E1-ACE2-45F9-9D67-36C151489370}" presName="text_3" presStyleLbl="node1" presStyleIdx="2" presStyleCnt="4" custScaleY="113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6753A-7BD4-40F7-B179-CAE517750EC2}" type="pres">
      <dgm:prSet presAssocID="{F5D607E1-ACE2-45F9-9D67-36C151489370}" presName="accent_3" presStyleCnt="0"/>
      <dgm:spPr/>
    </dgm:pt>
    <dgm:pt modelId="{3BBF403A-6D2E-4F16-A0F0-D48023A85891}" type="pres">
      <dgm:prSet presAssocID="{F5D607E1-ACE2-45F9-9D67-36C151489370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DB2AF6-1D19-4A3E-BA86-35D020479473}" type="pres">
      <dgm:prSet presAssocID="{FF3130F1-F59C-4B8A-8295-20D16C9314E7}" presName="text_4" presStyleLbl="node1" presStyleIdx="3" presStyleCnt="4" custScaleY="147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76B74-23CE-4DDC-A676-703B96DB4770}" type="pres">
      <dgm:prSet presAssocID="{FF3130F1-F59C-4B8A-8295-20D16C9314E7}" presName="accent_4" presStyleCnt="0"/>
      <dgm:spPr/>
    </dgm:pt>
    <dgm:pt modelId="{BE8C94C0-AAF3-443E-BA7E-D0F003EB2588}" type="pres">
      <dgm:prSet presAssocID="{FF3130F1-F59C-4B8A-8295-20D16C9314E7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09C8D16-9EAC-48FA-9F81-463F931D69FB}" type="presOf" srcId="{F5D607E1-ACE2-45F9-9D67-36C151489370}" destId="{5E15ADCB-E0EE-40F9-8B06-D7C869302AA7}" srcOrd="0" destOrd="0" presId="urn:microsoft.com/office/officeart/2008/layout/VerticalCurvedList"/>
    <dgm:cxn modelId="{63F2A957-160D-4D3A-AFB9-256033DE2BB5}" srcId="{9D49E48D-A677-49D9-9AFF-8A793592CD01}" destId="{F5D607E1-ACE2-45F9-9D67-36C151489370}" srcOrd="2" destOrd="0" parTransId="{0B26099F-EDC9-4290-9282-16F12AA83CFB}" sibTransId="{078B7F46-A749-4167-8CB1-BFF12A420B3D}"/>
    <dgm:cxn modelId="{CD369588-2FA0-44C4-AF52-7969356CDCF3}" type="presOf" srcId="{50ED684B-59BA-43F6-915B-1C2F96CCE1FD}" destId="{4DA35354-D15E-4309-BBFB-C5E531D7B1ED}" srcOrd="0" destOrd="0" presId="urn:microsoft.com/office/officeart/2008/layout/VerticalCurvedList"/>
    <dgm:cxn modelId="{5E7E4B11-8BB8-48E0-B3E2-0F802F36D4DF}" srcId="{9D49E48D-A677-49D9-9AFF-8A793592CD01}" destId="{FF3130F1-F59C-4B8A-8295-20D16C9314E7}" srcOrd="3" destOrd="0" parTransId="{0DEB7363-E45B-4BE4-9274-468252724F65}" sibTransId="{2EBE55A4-0DFA-41BC-80FA-8E477F8EE54D}"/>
    <dgm:cxn modelId="{426B7A43-DB39-4F19-9796-6D7C68D241B4}" srcId="{9D49E48D-A677-49D9-9AFF-8A793592CD01}" destId="{6F581478-E970-4985-B717-A44EAE1F20FC}" srcOrd="0" destOrd="0" parTransId="{ECF3170B-956E-4093-96D1-7F956D8E8318}" sibTransId="{50ED684B-59BA-43F6-915B-1C2F96CCE1FD}"/>
    <dgm:cxn modelId="{2D863D2D-49CD-4804-9A99-5CBE601F742F}" type="presOf" srcId="{6F581478-E970-4985-B717-A44EAE1F20FC}" destId="{4AB815D4-A4E9-4503-A166-E205C8A5C0D1}" srcOrd="0" destOrd="0" presId="urn:microsoft.com/office/officeart/2008/layout/VerticalCurvedList"/>
    <dgm:cxn modelId="{385BB4DC-5381-4987-9242-BA31663976D4}" type="presOf" srcId="{9D49E48D-A677-49D9-9AFF-8A793592CD01}" destId="{CA467836-6E31-4B18-BFB0-41A6CD9C4310}" srcOrd="0" destOrd="0" presId="urn:microsoft.com/office/officeart/2008/layout/VerticalCurvedList"/>
    <dgm:cxn modelId="{9C0F02F4-625C-48A3-A6D4-DE778A37AF88}" type="presOf" srcId="{7F525679-BCB6-495B-B23A-2ECCB0437171}" destId="{CBE15464-C878-46B9-BDBC-9864F9C5074B}" srcOrd="0" destOrd="0" presId="urn:microsoft.com/office/officeart/2008/layout/VerticalCurvedList"/>
    <dgm:cxn modelId="{23AC66B7-CA7E-4E50-A342-D96F9D62448D}" srcId="{9D49E48D-A677-49D9-9AFF-8A793592CD01}" destId="{7F525679-BCB6-495B-B23A-2ECCB0437171}" srcOrd="1" destOrd="0" parTransId="{BF40645D-DC60-4243-B8A4-D605D025A531}" sibTransId="{E7C9A101-BED7-4530-BD86-EBA19133C100}"/>
    <dgm:cxn modelId="{02B65521-9692-4086-97FC-40B40EF2C655}" type="presOf" srcId="{FF3130F1-F59C-4B8A-8295-20D16C9314E7}" destId="{1FDB2AF6-1D19-4A3E-BA86-35D020479473}" srcOrd="0" destOrd="0" presId="urn:microsoft.com/office/officeart/2008/layout/VerticalCurvedList"/>
    <dgm:cxn modelId="{849A3BBA-66EA-4B62-B20A-5D65AF30EF96}" type="presParOf" srcId="{CA467836-6E31-4B18-BFB0-41A6CD9C4310}" destId="{CD8B45A3-7136-4C80-911D-AA125FEBF695}" srcOrd="0" destOrd="0" presId="urn:microsoft.com/office/officeart/2008/layout/VerticalCurvedList"/>
    <dgm:cxn modelId="{B5698737-BB5D-4116-A05E-E13DD4716050}" type="presParOf" srcId="{CD8B45A3-7136-4C80-911D-AA125FEBF695}" destId="{70244307-1A31-4933-94CA-ECBA4D17A998}" srcOrd="0" destOrd="0" presId="urn:microsoft.com/office/officeart/2008/layout/VerticalCurvedList"/>
    <dgm:cxn modelId="{9829A20B-6486-4621-910D-0BBAAD0FAEB7}" type="presParOf" srcId="{70244307-1A31-4933-94CA-ECBA4D17A998}" destId="{49A28D2E-F1F8-4F96-9E4B-4473F623FB39}" srcOrd="0" destOrd="0" presId="urn:microsoft.com/office/officeart/2008/layout/VerticalCurvedList"/>
    <dgm:cxn modelId="{DA37AD40-EF97-4BAD-88B9-26A1402B64A8}" type="presParOf" srcId="{70244307-1A31-4933-94CA-ECBA4D17A998}" destId="{4DA35354-D15E-4309-BBFB-C5E531D7B1ED}" srcOrd="1" destOrd="0" presId="urn:microsoft.com/office/officeart/2008/layout/VerticalCurvedList"/>
    <dgm:cxn modelId="{6C14F955-105B-47F8-8FE1-A5FDEC867C3B}" type="presParOf" srcId="{70244307-1A31-4933-94CA-ECBA4D17A998}" destId="{58F24BB9-6FFF-436D-A412-D3813B106AA2}" srcOrd="2" destOrd="0" presId="urn:microsoft.com/office/officeart/2008/layout/VerticalCurvedList"/>
    <dgm:cxn modelId="{01A924B9-F7EE-4491-A412-C230EE2B88F8}" type="presParOf" srcId="{70244307-1A31-4933-94CA-ECBA4D17A998}" destId="{2F5C4C17-D81F-4D22-955E-6565B8216D0E}" srcOrd="3" destOrd="0" presId="urn:microsoft.com/office/officeart/2008/layout/VerticalCurvedList"/>
    <dgm:cxn modelId="{BB75BF8B-1848-4EA4-AFED-9AC5622D60F5}" type="presParOf" srcId="{CD8B45A3-7136-4C80-911D-AA125FEBF695}" destId="{4AB815D4-A4E9-4503-A166-E205C8A5C0D1}" srcOrd="1" destOrd="0" presId="urn:microsoft.com/office/officeart/2008/layout/VerticalCurvedList"/>
    <dgm:cxn modelId="{31FF01AB-A86C-49BA-8801-44AC6E859C5B}" type="presParOf" srcId="{CD8B45A3-7136-4C80-911D-AA125FEBF695}" destId="{DA14877F-B848-457E-8EA3-A48FF9830041}" srcOrd="2" destOrd="0" presId="urn:microsoft.com/office/officeart/2008/layout/VerticalCurvedList"/>
    <dgm:cxn modelId="{73F840DC-C6D0-4ECC-97AB-BEAF7E9FE093}" type="presParOf" srcId="{DA14877F-B848-457E-8EA3-A48FF9830041}" destId="{4B0DB51D-C379-4455-9109-6E341A311C53}" srcOrd="0" destOrd="0" presId="urn:microsoft.com/office/officeart/2008/layout/VerticalCurvedList"/>
    <dgm:cxn modelId="{6E58BF63-06E9-451E-8E45-76446FADF330}" type="presParOf" srcId="{CD8B45A3-7136-4C80-911D-AA125FEBF695}" destId="{CBE15464-C878-46B9-BDBC-9864F9C5074B}" srcOrd="3" destOrd="0" presId="urn:microsoft.com/office/officeart/2008/layout/VerticalCurvedList"/>
    <dgm:cxn modelId="{8B922177-1100-41D1-8B4D-8AAE17962CBF}" type="presParOf" srcId="{CD8B45A3-7136-4C80-911D-AA125FEBF695}" destId="{65500550-00F1-477E-8CD0-E953926923C1}" srcOrd="4" destOrd="0" presId="urn:microsoft.com/office/officeart/2008/layout/VerticalCurvedList"/>
    <dgm:cxn modelId="{3C5EF4FE-9856-456A-87ED-9B5ED12A61CB}" type="presParOf" srcId="{65500550-00F1-477E-8CD0-E953926923C1}" destId="{1F00D989-A4F2-4F31-8670-C95FF8D7F0B2}" srcOrd="0" destOrd="0" presId="urn:microsoft.com/office/officeart/2008/layout/VerticalCurvedList"/>
    <dgm:cxn modelId="{8C787B86-D126-492B-AD2E-0A2C7C60F79E}" type="presParOf" srcId="{CD8B45A3-7136-4C80-911D-AA125FEBF695}" destId="{5E15ADCB-E0EE-40F9-8B06-D7C869302AA7}" srcOrd="5" destOrd="0" presId="urn:microsoft.com/office/officeart/2008/layout/VerticalCurvedList"/>
    <dgm:cxn modelId="{A2103337-B826-45DE-8823-11072F54DA46}" type="presParOf" srcId="{CD8B45A3-7136-4C80-911D-AA125FEBF695}" destId="{DBE6753A-7BD4-40F7-B179-CAE517750EC2}" srcOrd="6" destOrd="0" presId="urn:microsoft.com/office/officeart/2008/layout/VerticalCurvedList"/>
    <dgm:cxn modelId="{CDA254C2-43AB-40DA-A84A-D387AE656691}" type="presParOf" srcId="{DBE6753A-7BD4-40F7-B179-CAE517750EC2}" destId="{3BBF403A-6D2E-4F16-A0F0-D48023A85891}" srcOrd="0" destOrd="0" presId="urn:microsoft.com/office/officeart/2008/layout/VerticalCurvedList"/>
    <dgm:cxn modelId="{BB80554E-1A6C-44F7-AD7F-A7F2973A9C5A}" type="presParOf" srcId="{CD8B45A3-7136-4C80-911D-AA125FEBF695}" destId="{1FDB2AF6-1D19-4A3E-BA86-35D020479473}" srcOrd="7" destOrd="0" presId="urn:microsoft.com/office/officeart/2008/layout/VerticalCurvedList"/>
    <dgm:cxn modelId="{5EA85BF9-4CF3-43F1-8693-C24D41899432}" type="presParOf" srcId="{CD8B45A3-7136-4C80-911D-AA125FEBF695}" destId="{42876B74-23CE-4DDC-A676-703B96DB4770}" srcOrd="8" destOrd="0" presId="urn:microsoft.com/office/officeart/2008/layout/VerticalCurvedList"/>
    <dgm:cxn modelId="{2BED45E6-BBA8-44BB-B7B0-2090F9961539}" type="presParOf" srcId="{42876B74-23CE-4DDC-A676-703B96DB4770}" destId="{BE8C94C0-AAF3-443E-BA7E-D0F003EB25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77CC2D3-8F9B-47BD-8AB1-7F376A5182DD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6A33FA1-9215-42FD-B8F0-0648EB03370F}">
      <dgm:prSet phldrT="[Текст]" custT="1"/>
      <dgm:spPr>
        <a:ln>
          <a:solidFill>
            <a:srgbClr val="C0000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/>
          <a:r>
            <a:rPr lang="ru-RU" sz="1800" b="1" dirty="0" smtClean="0"/>
            <a:t>Мониторинг готовности профессорско-преподавательского состава к работе в инклюзивных группах на «закрепленной территории»</a:t>
          </a:r>
          <a:endParaRPr lang="ru-RU" sz="1800" dirty="0"/>
        </a:p>
      </dgm:t>
    </dgm:pt>
    <dgm:pt modelId="{8E0386FE-96CC-4093-A9D2-4FC5E3BA7F3A}" type="parTrans" cxnId="{70446499-257B-44BF-93DB-2C89C38404D9}">
      <dgm:prSet/>
      <dgm:spPr/>
      <dgm:t>
        <a:bodyPr/>
        <a:lstStyle/>
        <a:p>
          <a:endParaRPr lang="ru-RU"/>
        </a:p>
      </dgm:t>
    </dgm:pt>
    <dgm:pt modelId="{C7817542-4C1E-4025-9DDF-6E935D3EE1D7}" type="sibTrans" cxnId="{70446499-257B-44BF-93DB-2C89C38404D9}">
      <dgm:prSet/>
      <dgm:spPr/>
      <dgm:t>
        <a:bodyPr/>
        <a:lstStyle/>
        <a:p>
          <a:endParaRPr lang="ru-RU"/>
        </a:p>
      </dgm:t>
    </dgm:pt>
    <dgm:pt modelId="{17DA14DF-6B6C-4AF2-B552-A3480D1375B1}">
      <dgm:prSet phldrT="[Текст]" custT="1"/>
      <dgm:spPr>
        <a:ln>
          <a:solidFill>
            <a:srgbClr val="C0000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/>
          <a:r>
            <a:rPr lang="ru-RU" sz="1800" b="1" dirty="0" smtClean="0"/>
            <a:t>Мониторинг трудоустройства выпускников с инвалидностью на «закрепленной территории»</a:t>
          </a:r>
          <a:endParaRPr lang="ru-RU" sz="1800" dirty="0"/>
        </a:p>
      </dgm:t>
    </dgm:pt>
    <dgm:pt modelId="{0BC7E4A6-C2F7-4AE9-91A6-6B294FBD68C4}" type="parTrans" cxnId="{94BEACD7-BEC8-4581-A91F-24B487021642}">
      <dgm:prSet/>
      <dgm:spPr/>
      <dgm:t>
        <a:bodyPr/>
        <a:lstStyle/>
        <a:p>
          <a:endParaRPr lang="ru-RU"/>
        </a:p>
      </dgm:t>
    </dgm:pt>
    <dgm:pt modelId="{CC762816-1380-41F5-B025-A5FB55095213}" type="sibTrans" cxnId="{94BEACD7-BEC8-4581-A91F-24B487021642}">
      <dgm:prSet/>
      <dgm:spPr/>
      <dgm:t>
        <a:bodyPr/>
        <a:lstStyle/>
        <a:p>
          <a:endParaRPr lang="ru-RU"/>
        </a:p>
      </dgm:t>
    </dgm:pt>
    <dgm:pt modelId="{3E72A767-D1BD-45E4-A514-93278750E77C}">
      <dgm:prSet phldrT="[Текст]" custT="1"/>
      <dgm:spPr>
        <a:ln>
          <a:solidFill>
            <a:srgbClr val="C0000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/>
          <a:r>
            <a:rPr lang="ru-RU" sz="1800" b="1" dirty="0" smtClean="0"/>
            <a:t>Выборочная оценка удовлетворенности работодателей качеством образования принятых на работу инвалидов</a:t>
          </a:r>
          <a:endParaRPr lang="ru-RU" sz="1800" dirty="0"/>
        </a:p>
      </dgm:t>
    </dgm:pt>
    <dgm:pt modelId="{11F033B0-E89F-4415-B197-2703BF4DAD8D}" type="parTrans" cxnId="{7B408C86-C316-4128-AB25-8D8D5B088E2A}">
      <dgm:prSet/>
      <dgm:spPr/>
      <dgm:t>
        <a:bodyPr/>
        <a:lstStyle/>
        <a:p>
          <a:endParaRPr lang="ru-RU"/>
        </a:p>
      </dgm:t>
    </dgm:pt>
    <dgm:pt modelId="{D6C3D9AC-31B4-472A-881C-4AB7C56C46B2}" type="sibTrans" cxnId="{7B408C86-C316-4128-AB25-8D8D5B088E2A}">
      <dgm:prSet/>
      <dgm:spPr/>
      <dgm:t>
        <a:bodyPr/>
        <a:lstStyle/>
        <a:p>
          <a:endParaRPr lang="ru-RU"/>
        </a:p>
      </dgm:t>
    </dgm:pt>
    <dgm:pt modelId="{615C069C-2B1F-47D8-9FA4-B01547A52823}" type="pres">
      <dgm:prSet presAssocID="{E77CC2D3-8F9B-47BD-8AB1-7F376A5182D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2BC4C7-F753-4C2F-B7DC-202D1469392C}" type="pres">
      <dgm:prSet presAssocID="{86A33FA1-9215-42FD-B8F0-0648EB03370F}" presName="parentLin" presStyleCnt="0"/>
      <dgm:spPr/>
    </dgm:pt>
    <dgm:pt modelId="{6A468E0B-34FB-43E0-8843-2FE7C8C5B639}" type="pres">
      <dgm:prSet presAssocID="{86A33FA1-9215-42FD-B8F0-0648EB03370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216C20B-B6C6-4816-AFC2-F4C0199ABEA0}" type="pres">
      <dgm:prSet presAssocID="{86A33FA1-9215-42FD-B8F0-0648EB03370F}" presName="parentText" presStyleLbl="node1" presStyleIdx="0" presStyleCnt="3" custScaleX="123620" custScaleY="3522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EAEE3-463E-45BF-A9EC-1F3F32F00870}" type="pres">
      <dgm:prSet presAssocID="{86A33FA1-9215-42FD-B8F0-0648EB03370F}" presName="negativeSpace" presStyleCnt="0"/>
      <dgm:spPr/>
    </dgm:pt>
    <dgm:pt modelId="{CE3D37EC-514D-4371-A104-C5A3FBDCFAC4}" type="pres">
      <dgm:prSet presAssocID="{86A33FA1-9215-42FD-B8F0-0648EB03370F}" presName="childText" presStyleLbl="conFgAcc1" presStyleIdx="0" presStyleCnt="3">
        <dgm:presLayoutVars>
          <dgm:bulletEnabled val="1"/>
        </dgm:presLayoutVars>
      </dgm:prSet>
      <dgm:spPr/>
    </dgm:pt>
    <dgm:pt modelId="{2FBF501D-AB81-413F-90CB-BB39866A7632}" type="pres">
      <dgm:prSet presAssocID="{C7817542-4C1E-4025-9DDF-6E935D3EE1D7}" presName="spaceBetweenRectangles" presStyleCnt="0"/>
      <dgm:spPr/>
    </dgm:pt>
    <dgm:pt modelId="{73F60FBD-E3E1-427C-8C65-14B795F4EFAE}" type="pres">
      <dgm:prSet presAssocID="{17DA14DF-6B6C-4AF2-B552-A3480D1375B1}" presName="parentLin" presStyleCnt="0"/>
      <dgm:spPr/>
    </dgm:pt>
    <dgm:pt modelId="{DF16E9B0-0A00-4A81-994B-0EA3A3FF5E26}" type="pres">
      <dgm:prSet presAssocID="{17DA14DF-6B6C-4AF2-B552-A3480D1375B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46D3F62-F199-4BC7-BB43-AFB2C49E9723}" type="pres">
      <dgm:prSet presAssocID="{17DA14DF-6B6C-4AF2-B552-A3480D1375B1}" presName="parentText" presStyleLbl="node1" presStyleIdx="1" presStyleCnt="3" custScaleX="123620" custScaleY="357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EBD03-C8F3-465C-BAF9-8D352B80803D}" type="pres">
      <dgm:prSet presAssocID="{17DA14DF-6B6C-4AF2-B552-A3480D1375B1}" presName="negativeSpace" presStyleCnt="0"/>
      <dgm:spPr/>
    </dgm:pt>
    <dgm:pt modelId="{64EF76F7-4156-43FD-9A57-228973FD7C4D}" type="pres">
      <dgm:prSet presAssocID="{17DA14DF-6B6C-4AF2-B552-A3480D1375B1}" presName="childText" presStyleLbl="conFgAcc1" presStyleIdx="1" presStyleCnt="3">
        <dgm:presLayoutVars>
          <dgm:bulletEnabled val="1"/>
        </dgm:presLayoutVars>
      </dgm:prSet>
      <dgm:spPr/>
    </dgm:pt>
    <dgm:pt modelId="{59386A73-8051-48FC-B29E-8FDF77F37A37}" type="pres">
      <dgm:prSet presAssocID="{CC762816-1380-41F5-B025-A5FB55095213}" presName="spaceBetweenRectangles" presStyleCnt="0"/>
      <dgm:spPr/>
    </dgm:pt>
    <dgm:pt modelId="{BE60AD8C-FCBE-4554-B634-37D80481C803}" type="pres">
      <dgm:prSet presAssocID="{3E72A767-D1BD-45E4-A514-93278750E77C}" presName="parentLin" presStyleCnt="0"/>
      <dgm:spPr/>
    </dgm:pt>
    <dgm:pt modelId="{8B8920CA-535C-4012-AF15-4D3D853F94F1}" type="pres">
      <dgm:prSet presAssocID="{3E72A767-D1BD-45E4-A514-93278750E77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13F9A285-BE49-46C3-96DF-6E3CCCE361A3}" type="pres">
      <dgm:prSet presAssocID="{3E72A767-D1BD-45E4-A514-93278750E77C}" presName="parentText" presStyleLbl="node1" presStyleIdx="2" presStyleCnt="3" custScaleX="123738" custScaleY="364361" custLinFactNeighborX="-821" custLinFactNeighborY="-7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2ABA0-52D3-49C2-85AE-D6288D98FCF3}" type="pres">
      <dgm:prSet presAssocID="{3E72A767-D1BD-45E4-A514-93278750E77C}" presName="negativeSpace" presStyleCnt="0"/>
      <dgm:spPr/>
    </dgm:pt>
    <dgm:pt modelId="{4C73814B-E01A-450E-8622-D33DDF2FEB37}" type="pres">
      <dgm:prSet presAssocID="{3E72A767-D1BD-45E4-A514-93278750E77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5E24D8B-43B1-42BF-81E4-8289748F1C66}" type="presOf" srcId="{17DA14DF-6B6C-4AF2-B552-A3480D1375B1}" destId="{146D3F62-F199-4BC7-BB43-AFB2C49E9723}" srcOrd="1" destOrd="0" presId="urn:microsoft.com/office/officeart/2005/8/layout/list1"/>
    <dgm:cxn modelId="{94BEACD7-BEC8-4581-A91F-24B487021642}" srcId="{E77CC2D3-8F9B-47BD-8AB1-7F376A5182DD}" destId="{17DA14DF-6B6C-4AF2-B552-A3480D1375B1}" srcOrd="1" destOrd="0" parTransId="{0BC7E4A6-C2F7-4AE9-91A6-6B294FBD68C4}" sibTransId="{CC762816-1380-41F5-B025-A5FB55095213}"/>
    <dgm:cxn modelId="{7C1E50B3-10CC-4444-BA3E-034EB09BB16D}" type="presOf" srcId="{3E72A767-D1BD-45E4-A514-93278750E77C}" destId="{13F9A285-BE49-46C3-96DF-6E3CCCE361A3}" srcOrd="1" destOrd="0" presId="urn:microsoft.com/office/officeart/2005/8/layout/list1"/>
    <dgm:cxn modelId="{F35B76EC-2EEB-45B6-A094-6A984A068395}" type="presOf" srcId="{17DA14DF-6B6C-4AF2-B552-A3480D1375B1}" destId="{DF16E9B0-0A00-4A81-994B-0EA3A3FF5E26}" srcOrd="0" destOrd="0" presId="urn:microsoft.com/office/officeart/2005/8/layout/list1"/>
    <dgm:cxn modelId="{7074FD86-7581-4647-B416-3AF3DAB72DB7}" type="presOf" srcId="{86A33FA1-9215-42FD-B8F0-0648EB03370F}" destId="{6A468E0B-34FB-43E0-8843-2FE7C8C5B639}" srcOrd="0" destOrd="0" presId="urn:microsoft.com/office/officeart/2005/8/layout/list1"/>
    <dgm:cxn modelId="{70446499-257B-44BF-93DB-2C89C38404D9}" srcId="{E77CC2D3-8F9B-47BD-8AB1-7F376A5182DD}" destId="{86A33FA1-9215-42FD-B8F0-0648EB03370F}" srcOrd="0" destOrd="0" parTransId="{8E0386FE-96CC-4093-A9D2-4FC5E3BA7F3A}" sibTransId="{C7817542-4C1E-4025-9DDF-6E935D3EE1D7}"/>
    <dgm:cxn modelId="{45833DA8-95D6-4D69-B425-BE49B366082C}" type="presOf" srcId="{86A33FA1-9215-42FD-B8F0-0648EB03370F}" destId="{A216C20B-B6C6-4816-AFC2-F4C0199ABEA0}" srcOrd="1" destOrd="0" presId="urn:microsoft.com/office/officeart/2005/8/layout/list1"/>
    <dgm:cxn modelId="{1062CD55-358A-4BB8-82B5-674204AF2C14}" type="presOf" srcId="{E77CC2D3-8F9B-47BD-8AB1-7F376A5182DD}" destId="{615C069C-2B1F-47D8-9FA4-B01547A52823}" srcOrd="0" destOrd="0" presId="urn:microsoft.com/office/officeart/2005/8/layout/list1"/>
    <dgm:cxn modelId="{0E269519-F1C3-4A4A-94C5-FEA233566280}" type="presOf" srcId="{3E72A767-D1BD-45E4-A514-93278750E77C}" destId="{8B8920CA-535C-4012-AF15-4D3D853F94F1}" srcOrd="0" destOrd="0" presId="urn:microsoft.com/office/officeart/2005/8/layout/list1"/>
    <dgm:cxn modelId="{7B408C86-C316-4128-AB25-8D8D5B088E2A}" srcId="{E77CC2D3-8F9B-47BD-8AB1-7F376A5182DD}" destId="{3E72A767-D1BD-45E4-A514-93278750E77C}" srcOrd="2" destOrd="0" parTransId="{11F033B0-E89F-4415-B197-2703BF4DAD8D}" sibTransId="{D6C3D9AC-31B4-472A-881C-4AB7C56C46B2}"/>
    <dgm:cxn modelId="{72BD539E-1D1A-4FBA-A4F3-1E77E8AE515A}" type="presParOf" srcId="{615C069C-2B1F-47D8-9FA4-B01547A52823}" destId="{7D2BC4C7-F753-4C2F-B7DC-202D1469392C}" srcOrd="0" destOrd="0" presId="urn:microsoft.com/office/officeart/2005/8/layout/list1"/>
    <dgm:cxn modelId="{D8AA8346-3491-46A8-AA58-03F3677B8E46}" type="presParOf" srcId="{7D2BC4C7-F753-4C2F-B7DC-202D1469392C}" destId="{6A468E0B-34FB-43E0-8843-2FE7C8C5B639}" srcOrd="0" destOrd="0" presId="urn:microsoft.com/office/officeart/2005/8/layout/list1"/>
    <dgm:cxn modelId="{2A3AEC19-29F1-4A23-8F6A-FFBBE1B89DAC}" type="presParOf" srcId="{7D2BC4C7-F753-4C2F-B7DC-202D1469392C}" destId="{A216C20B-B6C6-4816-AFC2-F4C0199ABEA0}" srcOrd="1" destOrd="0" presId="urn:microsoft.com/office/officeart/2005/8/layout/list1"/>
    <dgm:cxn modelId="{6D574AEC-AEAD-4D19-B3F2-D34528AEBDBD}" type="presParOf" srcId="{615C069C-2B1F-47D8-9FA4-B01547A52823}" destId="{9C9EAEE3-463E-45BF-A9EC-1F3F32F00870}" srcOrd="1" destOrd="0" presId="urn:microsoft.com/office/officeart/2005/8/layout/list1"/>
    <dgm:cxn modelId="{A7E4DDA8-499F-4546-B7B4-2F8EB7AECE24}" type="presParOf" srcId="{615C069C-2B1F-47D8-9FA4-B01547A52823}" destId="{CE3D37EC-514D-4371-A104-C5A3FBDCFAC4}" srcOrd="2" destOrd="0" presId="urn:microsoft.com/office/officeart/2005/8/layout/list1"/>
    <dgm:cxn modelId="{87DDA6DA-8FA2-4E93-BE03-1F6933DAEF39}" type="presParOf" srcId="{615C069C-2B1F-47D8-9FA4-B01547A52823}" destId="{2FBF501D-AB81-413F-90CB-BB39866A7632}" srcOrd="3" destOrd="0" presId="urn:microsoft.com/office/officeart/2005/8/layout/list1"/>
    <dgm:cxn modelId="{C3D01E16-0E6D-4843-BCF1-7D7A37B36863}" type="presParOf" srcId="{615C069C-2B1F-47D8-9FA4-B01547A52823}" destId="{73F60FBD-E3E1-427C-8C65-14B795F4EFAE}" srcOrd="4" destOrd="0" presId="urn:microsoft.com/office/officeart/2005/8/layout/list1"/>
    <dgm:cxn modelId="{A37949CC-DE5F-4400-9AA7-D25957A208A0}" type="presParOf" srcId="{73F60FBD-E3E1-427C-8C65-14B795F4EFAE}" destId="{DF16E9B0-0A00-4A81-994B-0EA3A3FF5E26}" srcOrd="0" destOrd="0" presId="urn:microsoft.com/office/officeart/2005/8/layout/list1"/>
    <dgm:cxn modelId="{5470AAE5-D264-4A96-8E21-F153FFC19A0A}" type="presParOf" srcId="{73F60FBD-E3E1-427C-8C65-14B795F4EFAE}" destId="{146D3F62-F199-4BC7-BB43-AFB2C49E9723}" srcOrd="1" destOrd="0" presId="urn:microsoft.com/office/officeart/2005/8/layout/list1"/>
    <dgm:cxn modelId="{69EE4174-2563-4491-B4AC-09EF480E2618}" type="presParOf" srcId="{615C069C-2B1F-47D8-9FA4-B01547A52823}" destId="{174EBD03-C8F3-465C-BAF9-8D352B80803D}" srcOrd="5" destOrd="0" presId="urn:microsoft.com/office/officeart/2005/8/layout/list1"/>
    <dgm:cxn modelId="{95343393-9582-47EC-BD00-174CADE3FC85}" type="presParOf" srcId="{615C069C-2B1F-47D8-9FA4-B01547A52823}" destId="{64EF76F7-4156-43FD-9A57-228973FD7C4D}" srcOrd="6" destOrd="0" presId="urn:microsoft.com/office/officeart/2005/8/layout/list1"/>
    <dgm:cxn modelId="{80610F48-2A21-4E7F-A38A-103C4FE40080}" type="presParOf" srcId="{615C069C-2B1F-47D8-9FA4-B01547A52823}" destId="{59386A73-8051-48FC-B29E-8FDF77F37A37}" srcOrd="7" destOrd="0" presId="urn:microsoft.com/office/officeart/2005/8/layout/list1"/>
    <dgm:cxn modelId="{E2DBB94E-DDDA-47A3-891E-2A8991920A59}" type="presParOf" srcId="{615C069C-2B1F-47D8-9FA4-B01547A52823}" destId="{BE60AD8C-FCBE-4554-B634-37D80481C803}" srcOrd="8" destOrd="0" presId="urn:microsoft.com/office/officeart/2005/8/layout/list1"/>
    <dgm:cxn modelId="{9ACDAA7C-69C7-47CC-BF3E-08BF37B7AFC4}" type="presParOf" srcId="{BE60AD8C-FCBE-4554-B634-37D80481C803}" destId="{8B8920CA-535C-4012-AF15-4D3D853F94F1}" srcOrd="0" destOrd="0" presId="urn:microsoft.com/office/officeart/2005/8/layout/list1"/>
    <dgm:cxn modelId="{10011BDD-853C-4AB2-B6B4-D08F5DA79926}" type="presParOf" srcId="{BE60AD8C-FCBE-4554-B634-37D80481C803}" destId="{13F9A285-BE49-46C3-96DF-6E3CCCE361A3}" srcOrd="1" destOrd="0" presId="urn:microsoft.com/office/officeart/2005/8/layout/list1"/>
    <dgm:cxn modelId="{2915933A-3F5F-40EA-99E0-3B5D99DFF63C}" type="presParOf" srcId="{615C069C-2B1F-47D8-9FA4-B01547A52823}" destId="{23D2ABA0-52D3-49C2-85AE-D6288D98FCF3}" srcOrd="9" destOrd="0" presId="urn:microsoft.com/office/officeart/2005/8/layout/list1"/>
    <dgm:cxn modelId="{A3BCE0AA-208C-4BB4-AEEE-2750E07CB07E}" type="presParOf" srcId="{615C069C-2B1F-47D8-9FA4-B01547A52823}" destId="{4C73814B-E01A-450E-8622-D33DDF2FEB3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8033DF-1054-4A90-83FD-A40DAA3F21BD}" type="doc">
      <dgm:prSet loTypeId="urn:microsoft.com/office/officeart/2005/8/layout/cycle6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8FCA48E-153B-410C-8E35-8830ACD80697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</a:rPr>
            <a:t>Проведение масштабной </a:t>
          </a:r>
          <a:r>
            <a:rPr lang="ru-RU" sz="1300" b="1" dirty="0" err="1" smtClean="0">
              <a:solidFill>
                <a:schemeClr val="tx1"/>
              </a:solidFill>
            </a:rPr>
            <a:t>профориентационной</a:t>
          </a:r>
          <a:r>
            <a:rPr lang="ru-RU" sz="1300" b="1" dirty="0" smtClean="0">
              <a:solidFill>
                <a:schemeClr val="tx1"/>
              </a:solidFill>
            </a:rPr>
            <a:t> работы</a:t>
          </a:r>
          <a:endParaRPr lang="ru-RU" sz="1300" b="1" dirty="0">
            <a:solidFill>
              <a:schemeClr val="tx1"/>
            </a:solidFill>
          </a:endParaRPr>
        </a:p>
      </dgm:t>
    </dgm:pt>
    <dgm:pt modelId="{FFD96776-B284-42AB-8B58-59AAF0A1FEAF}" type="parTrans" cxnId="{883279C6-866F-496D-8C55-4F6258F9ACF4}">
      <dgm:prSet/>
      <dgm:spPr/>
      <dgm:t>
        <a:bodyPr/>
        <a:lstStyle/>
        <a:p>
          <a:endParaRPr lang="ru-RU"/>
        </a:p>
      </dgm:t>
    </dgm:pt>
    <dgm:pt modelId="{CA73FE70-B05D-49D9-90A4-3F51ACB3ACE0}" type="sibTrans" cxnId="{883279C6-866F-496D-8C55-4F6258F9ACF4}">
      <dgm:prSet/>
      <dgm:spPr/>
      <dgm:t>
        <a:bodyPr/>
        <a:lstStyle/>
        <a:p>
          <a:endParaRPr lang="ru-RU"/>
        </a:p>
      </dgm:t>
    </dgm:pt>
    <dgm:pt modelId="{96CAF607-B81A-4E72-A21D-63C48D60F5F0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</a:rPr>
            <a:t>Создание специальных образовательных условий</a:t>
          </a:r>
          <a:endParaRPr lang="ru-RU" sz="1300" b="1" dirty="0">
            <a:solidFill>
              <a:schemeClr val="tx1"/>
            </a:solidFill>
          </a:endParaRPr>
        </a:p>
      </dgm:t>
    </dgm:pt>
    <dgm:pt modelId="{81773465-E8F1-4994-829D-0A4459536B68}" type="parTrans" cxnId="{360F710B-2599-49A2-84F1-4C3472ACAEDE}">
      <dgm:prSet/>
      <dgm:spPr/>
      <dgm:t>
        <a:bodyPr/>
        <a:lstStyle/>
        <a:p>
          <a:endParaRPr lang="ru-RU"/>
        </a:p>
      </dgm:t>
    </dgm:pt>
    <dgm:pt modelId="{72DF3841-C146-4F99-A358-D8210FBA5EE8}" type="sibTrans" cxnId="{360F710B-2599-49A2-84F1-4C3472ACAEDE}">
      <dgm:prSet/>
      <dgm:spPr/>
      <dgm:t>
        <a:bodyPr/>
        <a:lstStyle/>
        <a:p>
          <a:endParaRPr lang="ru-RU"/>
        </a:p>
      </dgm:t>
    </dgm:pt>
    <dgm:pt modelId="{47759F7D-77F0-4A1A-8D20-EAE5426AB5EB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</a:rPr>
            <a:t>Проведение </a:t>
          </a:r>
          <a:r>
            <a:rPr lang="ru-RU" sz="1300" b="1" dirty="0" err="1" smtClean="0">
              <a:solidFill>
                <a:schemeClr val="tx1"/>
              </a:solidFill>
            </a:rPr>
            <a:t>профориентационных</a:t>
          </a:r>
          <a:r>
            <a:rPr lang="ru-RU" sz="1300" b="1" dirty="0" smtClean="0">
              <a:solidFill>
                <a:schemeClr val="tx1"/>
              </a:solidFill>
            </a:rPr>
            <a:t> конкурсов и мероприятий</a:t>
          </a:r>
          <a:endParaRPr lang="ru-RU" sz="1300" b="1" dirty="0">
            <a:solidFill>
              <a:schemeClr val="tx1"/>
            </a:solidFill>
          </a:endParaRPr>
        </a:p>
      </dgm:t>
    </dgm:pt>
    <dgm:pt modelId="{A01CEA8E-E9D7-4CED-B0B7-CEC847BF1784}" type="parTrans" cxnId="{19FCDD46-EA73-4ACD-A237-96B105CB19F3}">
      <dgm:prSet/>
      <dgm:spPr/>
      <dgm:t>
        <a:bodyPr/>
        <a:lstStyle/>
        <a:p>
          <a:endParaRPr lang="ru-RU"/>
        </a:p>
      </dgm:t>
    </dgm:pt>
    <dgm:pt modelId="{7E13E1DE-464F-43FE-B3C8-3628CAFCA42D}" type="sibTrans" cxnId="{19FCDD46-EA73-4ACD-A237-96B105CB19F3}">
      <dgm:prSet/>
      <dgm:spPr/>
      <dgm:t>
        <a:bodyPr/>
        <a:lstStyle/>
        <a:p>
          <a:endParaRPr lang="ru-RU"/>
        </a:p>
      </dgm:t>
    </dgm:pt>
    <dgm:pt modelId="{99FCB6C1-E0A4-480D-9387-FC7CC62BB36C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</a:rPr>
            <a:t>Создание структурных подразделения, содействующих трудоустройству студентов и выпускников с инвалидностью и ОВЗ</a:t>
          </a:r>
          <a:endParaRPr lang="ru-RU" sz="1300" b="1" dirty="0">
            <a:solidFill>
              <a:schemeClr val="tx1"/>
            </a:solidFill>
          </a:endParaRPr>
        </a:p>
      </dgm:t>
    </dgm:pt>
    <dgm:pt modelId="{60FB431F-2A84-431D-8088-F4CD07D6F3BC}" type="parTrans" cxnId="{509C069D-7F5D-484A-AEAC-B2038B861BB1}">
      <dgm:prSet/>
      <dgm:spPr/>
      <dgm:t>
        <a:bodyPr/>
        <a:lstStyle/>
        <a:p>
          <a:endParaRPr lang="ru-RU"/>
        </a:p>
      </dgm:t>
    </dgm:pt>
    <dgm:pt modelId="{00B0010C-BE32-40B4-92D8-61485D2E3E05}" type="sibTrans" cxnId="{509C069D-7F5D-484A-AEAC-B2038B861BB1}">
      <dgm:prSet/>
      <dgm:spPr/>
      <dgm:t>
        <a:bodyPr/>
        <a:lstStyle/>
        <a:p>
          <a:endParaRPr lang="ru-RU"/>
        </a:p>
      </dgm:t>
    </dgm:pt>
    <dgm:pt modelId="{E3E81F69-EADD-4EA2-A365-97135C7D6DC9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</a:rPr>
            <a:t>Организация межведомственного взаимодействия</a:t>
          </a:r>
          <a:endParaRPr lang="ru-RU" sz="1300" b="1" dirty="0">
            <a:solidFill>
              <a:schemeClr val="tx1"/>
            </a:solidFill>
          </a:endParaRPr>
        </a:p>
      </dgm:t>
    </dgm:pt>
    <dgm:pt modelId="{C18B1821-2FD9-4464-B176-2BDC01D1F6E5}" type="parTrans" cxnId="{A10D5B4A-70B4-42C1-AD18-0A5E6ACAC396}">
      <dgm:prSet/>
      <dgm:spPr/>
      <dgm:t>
        <a:bodyPr/>
        <a:lstStyle/>
        <a:p>
          <a:endParaRPr lang="ru-RU"/>
        </a:p>
      </dgm:t>
    </dgm:pt>
    <dgm:pt modelId="{80C011BC-BC9E-4148-A53B-ACBCB4193301}" type="sibTrans" cxnId="{A10D5B4A-70B4-42C1-AD18-0A5E6ACAC396}">
      <dgm:prSet/>
      <dgm:spPr/>
      <dgm:t>
        <a:bodyPr/>
        <a:lstStyle/>
        <a:p>
          <a:endParaRPr lang="ru-RU"/>
        </a:p>
      </dgm:t>
    </dgm:pt>
    <dgm:pt modelId="{A152D82A-616B-4A0E-BF8E-924DD08566B5}" type="pres">
      <dgm:prSet presAssocID="{108033DF-1054-4A90-83FD-A40DAA3F21B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E8A2DE-C9EA-4D96-B40C-EF5910D366AC}" type="pres">
      <dgm:prSet presAssocID="{B8FCA48E-153B-410C-8E35-8830ACD80697}" presName="node" presStyleLbl="node1" presStyleIdx="0" presStyleCnt="5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00E49-ACFC-4D05-9E58-F72F7FB1D3E7}" type="pres">
      <dgm:prSet presAssocID="{B8FCA48E-153B-410C-8E35-8830ACD80697}" presName="spNode" presStyleCnt="0"/>
      <dgm:spPr/>
    </dgm:pt>
    <dgm:pt modelId="{3922B934-187D-4D19-AB6D-DDD41CB0D5E1}" type="pres">
      <dgm:prSet presAssocID="{CA73FE70-B05D-49D9-90A4-3F51ACB3ACE0}" presName="sibTrans" presStyleLbl="sibTrans1D1" presStyleIdx="0" presStyleCnt="5"/>
      <dgm:spPr/>
      <dgm:t>
        <a:bodyPr/>
        <a:lstStyle/>
        <a:p>
          <a:endParaRPr lang="ru-RU"/>
        </a:p>
      </dgm:t>
    </dgm:pt>
    <dgm:pt modelId="{21EFF1E2-C0C1-49FA-A153-130147AA64F2}" type="pres">
      <dgm:prSet presAssocID="{96CAF607-B81A-4E72-A21D-63C48D60F5F0}" presName="node" presStyleLbl="node1" presStyleIdx="1" presStyleCnt="5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26814-C6B8-4822-B013-0BD8525CB5EC}" type="pres">
      <dgm:prSet presAssocID="{96CAF607-B81A-4E72-A21D-63C48D60F5F0}" presName="spNode" presStyleCnt="0"/>
      <dgm:spPr/>
    </dgm:pt>
    <dgm:pt modelId="{641F802C-1F11-4504-BCF6-F049F18AFC04}" type="pres">
      <dgm:prSet presAssocID="{72DF3841-C146-4F99-A358-D8210FBA5EE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8CCCC1A-3319-4734-A907-FE0246539297}" type="pres">
      <dgm:prSet presAssocID="{47759F7D-77F0-4A1A-8D20-EAE5426AB5EB}" presName="node" presStyleLbl="node1" presStyleIdx="2" presStyleCnt="5" custScaleX="140395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A0C8D-B3A5-4C9E-A7CF-34226B12AF06}" type="pres">
      <dgm:prSet presAssocID="{47759F7D-77F0-4A1A-8D20-EAE5426AB5EB}" presName="spNode" presStyleCnt="0"/>
      <dgm:spPr/>
    </dgm:pt>
    <dgm:pt modelId="{34AB3C6B-2E47-4859-A2A8-A1E2F54FBC69}" type="pres">
      <dgm:prSet presAssocID="{7E13E1DE-464F-43FE-B3C8-3628CAFCA42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A9E1CFB7-77BC-4692-A0AB-D01177D1BE5E}" type="pres">
      <dgm:prSet presAssocID="{99FCB6C1-E0A4-480D-9387-FC7CC62BB36C}" presName="node" presStyleLbl="node1" presStyleIdx="3" presStyleCnt="5" custScaleX="140395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F64BA-0CB1-4DBB-9B38-E4021953299F}" type="pres">
      <dgm:prSet presAssocID="{99FCB6C1-E0A4-480D-9387-FC7CC62BB36C}" presName="spNode" presStyleCnt="0"/>
      <dgm:spPr/>
    </dgm:pt>
    <dgm:pt modelId="{A332A53C-91D3-4C87-A264-D668C5A4CF56}" type="pres">
      <dgm:prSet presAssocID="{00B0010C-BE32-40B4-92D8-61485D2E3E0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56C33CA5-89B3-4CAB-928F-39AE634470B0}" type="pres">
      <dgm:prSet presAssocID="{E3E81F69-EADD-4EA2-A365-97135C7D6DC9}" presName="node" presStyleLbl="node1" presStyleIdx="4" presStyleCnt="5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80122-A73C-498F-9E78-F3D3CE94E3CD}" type="pres">
      <dgm:prSet presAssocID="{E3E81F69-EADD-4EA2-A365-97135C7D6DC9}" presName="spNode" presStyleCnt="0"/>
      <dgm:spPr/>
    </dgm:pt>
    <dgm:pt modelId="{F7A3D889-3DC5-41FD-A7BB-8A58A6682AA1}" type="pres">
      <dgm:prSet presAssocID="{80C011BC-BC9E-4148-A53B-ACBCB4193301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509C069D-7F5D-484A-AEAC-B2038B861BB1}" srcId="{108033DF-1054-4A90-83FD-A40DAA3F21BD}" destId="{99FCB6C1-E0A4-480D-9387-FC7CC62BB36C}" srcOrd="3" destOrd="0" parTransId="{60FB431F-2A84-431D-8088-F4CD07D6F3BC}" sibTransId="{00B0010C-BE32-40B4-92D8-61485D2E3E05}"/>
    <dgm:cxn modelId="{10B152BA-28E1-450B-B71C-434B4B38DA95}" type="presOf" srcId="{CA73FE70-B05D-49D9-90A4-3F51ACB3ACE0}" destId="{3922B934-187D-4D19-AB6D-DDD41CB0D5E1}" srcOrd="0" destOrd="0" presId="urn:microsoft.com/office/officeart/2005/8/layout/cycle6"/>
    <dgm:cxn modelId="{EB0A3C71-355A-4EC9-B68C-BFF20DC5AC13}" type="presOf" srcId="{00B0010C-BE32-40B4-92D8-61485D2E3E05}" destId="{A332A53C-91D3-4C87-A264-D668C5A4CF56}" srcOrd="0" destOrd="0" presId="urn:microsoft.com/office/officeart/2005/8/layout/cycle6"/>
    <dgm:cxn modelId="{09A06B24-E39D-4187-A873-547ACD13CE5F}" type="presOf" srcId="{47759F7D-77F0-4A1A-8D20-EAE5426AB5EB}" destId="{68CCCC1A-3319-4734-A907-FE0246539297}" srcOrd="0" destOrd="0" presId="urn:microsoft.com/office/officeart/2005/8/layout/cycle6"/>
    <dgm:cxn modelId="{19FCDD46-EA73-4ACD-A237-96B105CB19F3}" srcId="{108033DF-1054-4A90-83FD-A40DAA3F21BD}" destId="{47759F7D-77F0-4A1A-8D20-EAE5426AB5EB}" srcOrd="2" destOrd="0" parTransId="{A01CEA8E-E9D7-4CED-B0B7-CEC847BF1784}" sibTransId="{7E13E1DE-464F-43FE-B3C8-3628CAFCA42D}"/>
    <dgm:cxn modelId="{F6BAA63E-AC37-4A3A-BDF6-0E8EE0E72119}" type="presOf" srcId="{108033DF-1054-4A90-83FD-A40DAA3F21BD}" destId="{A152D82A-616B-4A0E-BF8E-924DD08566B5}" srcOrd="0" destOrd="0" presId="urn:microsoft.com/office/officeart/2005/8/layout/cycle6"/>
    <dgm:cxn modelId="{C1D5B579-DF45-4DF7-8CE4-9AAC5225307E}" type="presOf" srcId="{7E13E1DE-464F-43FE-B3C8-3628CAFCA42D}" destId="{34AB3C6B-2E47-4859-A2A8-A1E2F54FBC69}" srcOrd="0" destOrd="0" presId="urn:microsoft.com/office/officeart/2005/8/layout/cycle6"/>
    <dgm:cxn modelId="{883279C6-866F-496D-8C55-4F6258F9ACF4}" srcId="{108033DF-1054-4A90-83FD-A40DAA3F21BD}" destId="{B8FCA48E-153B-410C-8E35-8830ACD80697}" srcOrd="0" destOrd="0" parTransId="{FFD96776-B284-42AB-8B58-59AAF0A1FEAF}" sibTransId="{CA73FE70-B05D-49D9-90A4-3F51ACB3ACE0}"/>
    <dgm:cxn modelId="{360F710B-2599-49A2-84F1-4C3472ACAEDE}" srcId="{108033DF-1054-4A90-83FD-A40DAA3F21BD}" destId="{96CAF607-B81A-4E72-A21D-63C48D60F5F0}" srcOrd="1" destOrd="0" parTransId="{81773465-E8F1-4994-829D-0A4459536B68}" sibTransId="{72DF3841-C146-4F99-A358-D8210FBA5EE8}"/>
    <dgm:cxn modelId="{02675E9B-4FAB-46E0-A099-CB7F9B39BAE4}" type="presOf" srcId="{80C011BC-BC9E-4148-A53B-ACBCB4193301}" destId="{F7A3D889-3DC5-41FD-A7BB-8A58A6682AA1}" srcOrd="0" destOrd="0" presId="urn:microsoft.com/office/officeart/2005/8/layout/cycle6"/>
    <dgm:cxn modelId="{319CB545-D34B-4E5D-85FA-D3AED38AAB1F}" type="presOf" srcId="{96CAF607-B81A-4E72-A21D-63C48D60F5F0}" destId="{21EFF1E2-C0C1-49FA-A153-130147AA64F2}" srcOrd="0" destOrd="0" presId="urn:microsoft.com/office/officeart/2005/8/layout/cycle6"/>
    <dgm:cxn modelId="{A10D5B4A-70B4-42C1-AD18-0A5E6ACAC396}" srcId="{108033DF-1054-4A90-83FD-A40DAA3F21BD}" destId="{E3E81F69-EADD-4EA2-A365-97135C7D6DC9}" srcOrd="4" destOrd="0" parTransId="{C18B1821-2FD9-4464-B176-2BDC01D1F6E5}" sibTransId="{80C011BC-BC9E-4148-A53B-ACBCB4193301}"/>
    <dgm:cxn modelId="{EB3F72FE-05E5-49B4-BF99-7EA0B758900E}" type="presOf" srcId="{E3E81F69-EADD-4EA2-A365-97135C7D6DC9}" destId="{56C33CA5-89B3-4CAB-928F-39AE634470B0}" srcOrd="0" destOrd="0" presId="urn:microsoft.com/office/officeart/2005/8/layout/cycle6"/>
    <dgm:cxn modelId="{D5576250-4677-4AE1-8123-1C438F8AA215}" type="presOf" srcId="{99FCB6C1-E0A4-480D-9387-FC7CC62BB36C}" destId="{A9E1CFB7-77BC-4692-A0AB-D01177D1BE5E}" srcOrd="0" destOrd="0" presId="urn:microsoft.com/office/officeart/2005/8/layout/cycle6"/>
    <dgm:cxn modelId="{92550C48-73C3-4560-85F1-292337353082}" type="presOf" srcId="{B8FCA48E-153B-410C-8E35-8830ACD80697}" destId="{2BE8A2DE-C9EA-4D96-B40C-EF5910D366AC}" srcOrd="0" destOrd="0" presId="urn:microsoft.com/office/officeart/2005/8/layout/cycle6"/>
    <dgm:cxn modelId="{D1743FAB-B7C2-4466-8452-902884CB6031}" type="presOf" srcId="{72DF3841-C146-4F99-A358-D8210FBA5EE8}" destId="{641F802C-1F11-4504-BCF6-F049F18AFC04}" srcOrd="0" destOrd="0" presId="urn:microsoft.com/office/officeart/2005/8/layout/cycle6"/>
    <dgm:cxn modelId="{D2B6F28E-845F-40AE-A236-387FDA160636}" type="presParOf" srcId="{A152D82A-616B-4A0E-BF8E-924DD08566B5}" destId="{2BE8A2DE-C9EA-4D96-B40C-EF5910D366AC}" srcOrd="0" destOrd="0" presId="urn:microsoft.com/office/officeart/2005/8/layout/cycle6"/>
    <dgm:cxn modelId="{F9F4D5F6-F564-4A8E-BC36-1224400FE85D}" type="presParOf" srcId="{A152D82A-616B-4A0E-BF8E-924DD08566B5}" destId="{85C00E49-ACFC-4D05-9E58-F72F7FB1D3E7}" srcOrd="1" destOrd="0" presId="urn:microsoft.com/office/officeart/2005/8/layout/cycle6"/>
    <dgm:cxn modelId="{1F0099EA-FBDD-4F8F-9391-21EDB0BEFBE8}" type="presParOf" srcId="{A152D82A-616B-4A0E-BF8E-924DD08566B5}" destId="{3922B934-187D-4D19-AB6D-DDD41CB0D5E1}" srcOrd="2" destOrd="0" presId="urn:microsoft.com/office/officeart/2005/8/layout/cycle6"/>
    <dgm:cxn modelId="{AB131084-2A8B-4584-89A1-45169BEAEDDC}" type="presParOf" srcId="{A152D82A-616B-4A0E-BF8E-924DD08566B5}" destId="{21EFF1E2-C0C1-49FA-A153-130147AA64F2}" srcOrd="3" destOrd="0" presId="urn:microsoft.com/office/officeart/2005/8/layout/cycle6"/>
    <dgm:cxn modelId="{2AED7B04-A01F-4C4F-9FBF-1FA8E4E1C570}" type="presParOf" srcId="{A152D82A-616B-4A0E-BF8E-924DD08566B5}" destId="{3AF26814-C6B8-4822-B013-0BD8525CB5EC}" srcOrd="4" destOrd="0" presId="urn:microsoft.com/office/officeart/2005/8/layout/cycle6"/>
    <dgm:cxn modelId="{7CF419F5-8FAB-4C2C-9D13-A459415F771B}" type="presParOf" srcId="{A152D82A-616B-4A0E-BF8E-924DD08566B5}" destId="{641F802C-1F11-4504-BCF6-F049F18AFC04}" srcOrd="5" destOrd="0" presId="urn:microsoft.com/office/officeart/2005/8/layout/cycle6"/>
    <dgm:cxn modelId="{9210E330-45EE-4590-AAB5-8EEC073E842A}" type="presParOf" srcId="{A152D82A-616B-4A0E-BF8E-924DD08566B5}" destId="{68CCCC1A-3319-4734-A907-FE0246539297}" srcOrd="6" destOrd="0" presId="urn:microsoft.com/office/officeart/2005/8/layout/cycle6"/>
    <dgm:cxn modelId="{F0A671E9-FF67-4C75-9A56-D58A51D781B7}" type="presParOf" srcId="{A152D82A-616B-4A0E-BF8E-924DD08566B5}" destId="{624A0C8D-B3A5-4C9E-A7CF-34226B12AF06}" srcOrd="7" destOrd="0" presId="urn:microsoft.com/office/officeart/2005/8/layout/cycle6"/>
    <dgm:cxn modelId="{0CBD8B79-94AE-4C23-A4AC-601A97E02FBE}" type="presParOf" srcId="{A152D82A-616B-4A0E-BF8E-924DD08566B5}" destId="{34AB3C6B-2E47-4859-A2A8-A1E2F54FBC69}" srcOrd="8" destOrd="0" presId="urn:microsoft.com/office/officeart/2005/8/layout/cycle6"/>
    <dgm:cxn modelId="{C0739ECB-87F9-49E7-BD41-E1EF53BD21A6}" type="presParOf" srcId="{A152D82A-616B-4A0E-BF8E-924DD08566B5}" destId="{A9E1CFB7-77BC-4692-A0AB-D01177D1BE5E}" srcOrd="9" destOrd="0" presId="urn:microsoft.com/office/officeart/2005/8/layout/cycle6"/>
    <dgm:cxn modelId="{E5E67968-18D9-4BCD-9E8C-E1831245D0F8}" type="presParOf" srcId="{A152D82A-616B-4A0E-BF8E-924DD08566B5}" destId="{7D3F64BA-0CB1-4DBB-9B38-E4021953299F}" srcOrd="10" destOrd="0" presId="urn:microsoft.com/office/officeart/2005/8/layout/cycle6"/>
    <dgm:cxn modelId="{230A30D8-1E67-48F2-88C7-403D7EF089B4}" type="presParOf" srcId="{A152D82A-616B-4A0E-BF8E-924DD08566B5}" destId="{A332A53C-91D3-4C87-A264-D668C5A4CF56}" srcOrd="11" destOrd="0" presId="urn:microsoft.com/office/officeart/2005/8/layout/cycle6"/>
    <dgm:cxn modelId="{B0B1AB6D-BF19-42BC-85A6-0D19A8630570}" type="presParOf" srcId="{A152D82A-616B-4A0E-BF8E-924DD08566B5}" destId="{56C33CA5-89B3-4CAB-928F-39AE634470B0}" srcOrd="12" destOrd="0" presId="urn:microsoft.com/office/officeart/2005/8/layout/cycle6"/>
    <dgm:cxn modelId="{055BD841-789A-4B73-A2EF-A41A1CA80E7F}" type="presParOf" srcId="{A152D82A-616B-4A0E-BF8E-924DD08566B5}" destId="{E3B80122-A73C-498F-9E78-F3D3CE94E3CD}" srcOrd="13" destOrd="0" presId="urn:microsoft.com/office/officeart/2005/8/layout/cycle6"/>
    <dgm:cxn modelId="{D148FDE5-AEB9-4A60-8937-43812A80A2EB}" type="presParOf" srcId="{A152D82A-616B-4A0E-BF8E-924DD08566B5}" destId="{F7A3D889-3DC5-41FD-A7BB-8A58A6682AA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34FD12-7052-49BB-BB15-8356B65AA5FF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7E0F0D-75AE-41BA-BE15-35DA04C14DAD}">
      <dgm:prSet phldrT="[Текст]" custT="1"/>
      <dgm:spPr/>
      <dgm:t>
        <a:bodyPr/>
        <a:lstStyle/>
        <a:p>
          <a:r>
            <a:rPr lang="ru-RU" sz="900" dirty="0" smtClean="0"/>
            <a:t>. </a:t>
          </a:r>
          <a:endParaRPr lang="ru-RU" sz="1800" dirty="0"/>
        </a:p>
      </dgm:t>
    </dgm:pt>
    <dgm:pt modelId="{77F11FF3-F71A-4D41-85E3-A8CFDF082156}" type="parTrans" cxnId="{7CA86FCD-362A-433B-A6EE-3986613C89E5}">
      <dgm:prSet/>
      <dgm:spPr/>
      <dgm:t>
        <a:bodyPr/>
        <a:lstStyle/>
        <a:p>
          <a:endParaRPr lang="ru-RU"/>
        </a:p>
      </dgm:t>
    </dgm:pt>
    <dgm:pt modelId="{D5EC2F6D-3E2E-4C65-B604-A90EB045CF89}" type="sibTrans" cxnId="{7CA86FCD-362A-433B-A6EE-3986613C89E5}">
      <dgm:prSet/>
      <dgm:spPr/>
      <dgm:t>
        <a:bodyPr/>
        <a:lstStyle/>
        <a:p>
          <a:endParaRPr lang="ru-RU"/>
        </a:p>
      </dgm:t>
    </dgm:pt>
    <dgm:pt modelId="{F76FCECF-8F76-4B6D-A08E-A1291D449407}">
      <dgm:prSet phldrT="[Текст]" custT="1"/>
      <dgm:spPr/>
      <dgm:t>
        <a:bodyPr/>
        <a:lstStyle/>
        <a:p>
          <a:r>
            <a:rPr lang="ru-RU" sz="2000" dirty="0" smtClean="0"/>
            <a:t>1</a:t>
          </a:r>
          <a:endParaRPr lang="ru-RU" sz="2000" dirty="0"/>
        </a:p>
      </dgm:t>
    </dgm:pt>
    <dgm:pt modelId="{8D01E7E1-8617-4036-A058-493EE235903F}" type="sibTrans" cxnId="{402D1555-E9D7-4E79-9350-2DDD4B25334A}">
      <dgm:prSet/>
      <dgm:spPr/>
      <dgm:t>
        <a:bodyPr/>
        <a:lstStyle/>
        <a:p>
          <a:endParaRPr lang="ru-RU"/>
        </a:p>
      </dgm:t>
    </dgm:pt>
    <dgm:pt modelId="{620D746F-370F-4385-A5C2-0C2E523864BC}" type="parTrans" cxnId="{402D1555-E9D7-4E79-9350-2DDD4B25334A}">
      <dgm:prSet/>
      <dgm:spPr/>
      <dgm:t>
        <a:bodyPr/>
        <a:lstStyle/>
        <a:p>
          <a:endParaRPr lang="ru-RU"/>
        </a:p>
      </dgm:t>
    </dgm:pt>
    <dgm:pt modelId="{A795DC7F-4D67-4A6C-BDDF-3965139946A7}">
      <dgm:prSet phldrT="[Текст]"/>
      <dgm:spPr/>
      <dgm:t>
        <a:bodyPr/>
        <a:lstStyle/>
        <a:p>
          <a:endParaRPr lang="ru-RU" sz="900" dirty="0"/>
        </a:p>
      </dgm:t>
    </dgm:pt>
    <dgm:pt modelId="{4EEE35D9-98AE-498A-8B72-4868C6E7A99C}" type="sibTrans" cxnId="{7EE3B126-7561-4D9A-B3BC-61F032CECAE8}">
      <dgm:prSet/>
      <dgm:spPr/>
      <dgm:t>
        <a:bodyPr/>
        <a:lstStyle/>
        <a:p>
          <a:endParaRPr lang="ru-RU"/>
        </a:p>
      </dgm:t>
    </dgm:pt>
    <dgm:pt modelId="{179317FE-0145-4409-B862-CC2EFC9C5021}" type="parTrans" cxnId="{7EE3B126-7561-4D9A-B3BC-61F032CECAE8}">
      <dgm:prSet/>
      <dgm:spPr/>
      <dgm:t>
        <a:bodyPr/>
        <a:lstStyle/>
        <a:p>
          <a:endParaRPr lang="ru-RU"/>
        </a:p>
      </dgm:t>
    </dgm:pt>
    <dgm:pt modelId="{62C8629D-257E-4EA9-A47D-77E96322D8F6}">
      <dgm:prSet phldrT="[Текст]" custT="1"/>
      <dgm:spPr/>
      <dgm:t>
        <a:bodyPr/>
        <a:lstStyle/>
        <a:p>
          <a:r>
            <a:rPr lang="ru-RU" sz="1800" dirty="0" smtClean="0"/>
            <a:t>формирование инклюзивной культуры у участников образовательного процесса</a:t>
          </a:r>
          <a:endParaRPr lang="ru-RU" sz="1800" dirty="0"/>
        </a:p>
      </dgm:t>
    </dgm:pt>
    <dgm:pt modelId="{3EB6ED19-DF70-4A4C-B166-0EA084D2F6A9}" type="parTrans" cxnId="{53A28676-36A5-47F0-BB7A-DF87ED0D2560}">
      <dgm:prSet/>
      <dgm:spPr/>
      <dgm:t>
        <a:bodyPr/>
        <a:lstStyle/>
        <a:p>
          <a:endParaRPr lang="ru-RU"/>
        </a:p>
      </dgm:t>
    </dgm:pt>
    <dgm:pt modelId="{04C73A33-DCEA-4F43-AE15-570AAE622339}" type="sibTrans" cxnId="{53A28676-36A5-47F0-BB7A-DF87ED0D2560}">
      <dgm:prSet/>
      <dgm:spPr/>
      <dgm:t>
        <a:bodyPr/>
        <a:lstStyle/>
        <a:p>
          <a:endParaRPr lang="ru-RU"/>
        </a:p>
      </dgm:t>
    </dgm:pt>
    <dgm:pt modelId="{0DBAD4F9-FA49-4BF9-8BF2-524FE8B7503A}" type="pres">
      <dgm:prSet presAssocID="{2E34FD12-7052-49BB-BB15-8356B65AA5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8BE150-5F4E-4510-A187-EA2F11FAB15E}" type="pres">
      <dgm:prSet presAssocID="{F76FCECF-8F76-4B6D-A08E-A1291D449407}" presName="composite" presStyleCnt="0"/>
      <dgm:spPr/>
    </dgm:pt>
    <dgm:pt modelId="{EE5C3DD3-6F1C-4F0D-99F7-C56E7CF0816E}" type="pres">
      <dgm:prSet presAssocID="{F76FCECF-8F76-4B6D-A08E-A1291D449407}" presName="parentText" presStyleLbl="alignNode1" presStyleIdx="0" presStyleCnt="1" custScaleX="165194" custScaleY="147684" custLinFactX="-1661" custLinFactY="-1733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F0269-FCAC-4D0F-B65C-95B251F88AF3}" type="pres">
      <dgm:prSet presAssocID="{F76FCECF-8F76-4B6D-A08E-A1291D449407}" presName="descendantText" presStyleLbl="alignAcc1" presStyleIdx="0" presStyleCnt="1" custScaleY="190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60A4C3-E7BC-4A10-9194-10769A809B06}" type="presOf" srcId="{2E34FD12-7052-49BB-BB15-8356B65AA5FF}" destId="{0DBAD4F9-FA49-4BF9-8BF2-524FE8B7503A}" srcOrd="0" destOrd="0" presId="urn:microsoft.com/office/officeart/2005/8/layout/chevron2"/>
    <dgm:cxn modelId="{F82DB877-9F56-46B9-B8BD-3BB22A69A8DD}" type="presOf" srcId="{F76FCECF-8F76-4B6D-A08E-A1291D449407}" destId="{EE5C3DD3-6F1C-4F0D-99F7-C56E7CF0816E}" srcOrd="0" destOrd="0" presId="urn:microsoft.com/office/officeart/2005/8/layout/chevron2"/>
    <dgm:cxn modelId="{402D1555-E9D7-4E79-9350-2DDD4B25334A}" srcId="{2E34FD12-7052-49BB-BB15-8356B65AA5FF}" destId="{F76FCECF-8F76-4B6D-A08E-A1291D449407}" srcOrd="0" destOrd="0" parTransId="{620D746F-370F-4385-A5C2-0C2E523864BC}" sibTransId="{8D01E7E1-8617-4036-A058-493EE235903F}"/>
    <dgm:cxn modelId="{19C6A7CF-C4BE-44D8-9BF5-967C24CC5B7F}" type="presOf" srcId="{327E0F0D-75AE-41BA-BE15-35DA04C14DAD}" destId="{4BCF0269-FCAC-4D0F-B65C-95B251F88AF3}" srcOrd="0" destOrd="0" presId="urn:microsoft.com/office/officeart/2005/8/layout/chevron2"/>
    <dgm:cxn modelId="{7CA86FCD-362A-433B-A6EE-3986613C89E5}" srcId="{F76FCECF-8F76-4B6D-A08E-A1291D449407}" destId="{327E0F0D-75AE-41BA-BE15-35DA04C14DAD}" srcOrd="0" destOrd="0" parTransId="{77F11FF3-F71A-4D41-85E3-A8CFDF082156}" sibTransId="{D5EC2F6D-3E2E-4C65-B604-A90EB045CF89}"/>
    <dgm:cxn modelId="{D14B9D4C-590B-4866-9ADE-D25DEE6F0D43}" type="presOf" srcId="{62C8629D-257E-4EA9-A47D-77E96322D8F6}" destId="{4BCF0269-FCAC-4D0F-B65C-95B251F88AF3}" srcOrd="0" destOrd="1" presId="urn:microsoft.com/office/officeart/2005/8/layout/chevron2"/>
    <dgm:cxn modelId="{7EE3B126-7561-4D9A-B3BC-61F032CECAE8}" srcId="{F76FCECF-8F76-4B6D-A08E-A1291D449407}" destId="{A795DC7F-4D67-4A6C-BDDF-3965139946A7}" srcOrd="2" destOrd="0" parTransId="{179317FE-0145-4409-B862-CC2EFC9C5021}" sibTransId="{4EEE35D9-98AE-498A-8B72-4868C6E7A99C}"/>
    <dgm:cxn modelId="{A4A8A4A8-09A8-4505-8AA9-0A52073C2648}" type="presOf" srcId="{A795DC7F-4D67-4A6C-BDDF-3965139946A7}" destId="{4BCF0269-FCAC-4D0F-B65C-95B251F88AF3}" srcOrd="0" destOrd="2" presId="urn:microsoft.com/office/officeart/2005/8/layout/chevron2"/>
    <dgm:cxn modelId="{53A28676-36A5-47F0-BB7A-DF87ED0D2560}" srcId="{F76FCECF-8F76-4B6D-A08E-A1291D449407}" destId="{62C8629D-257E-4EA9-A47D-77E96322D8F6}" srcOrd="1" destOrd="0" parTransId="{3EB6ED19-DF70-4A4C-B166-0EA084D2F6A9}" sibTransId="{04C73A33-DCEA-4F43-AE15-570AAE622339}"/>
    <dgm:cxn modelId="{5D84AE8A-4404-46C2-A706-A172A2CD26BA}" type="presParOf" srcId="{0DBAD4F9-FA49-4BF9-8BF2-524FE8B7503A}" destId="{428BE150-5F4E-4510-A187-EA2F11FAB15E}" srcOrd="0" destOrd="0" presId="urn:microsoft.com/office/officeart/2005/8/layout/chevron2"/>
    <dgm:cxn modelId="{6EACECC6-16AC-4466-B1A1-DF64E1D90F6C}" type="presParOf" srcId="{428BE150-5F4E-4510-A187-EA2F11FAB15E}" destId="{EE5C3DD3-6F1C-4F0D-99F7-C56E7CF0816E}" srcOrd="0" destOrd="0" presId="urn:microsoft.com/office/officeart/2005/8/layout/chevron2"/>
    <dgm:cxn modelId="{61BABBE6-42BA-4632-A60F-65BD9634740B}" type="presParOf" srcId="{428BE150-5F4E-4510-A187-EA2F11FAB15E}" destId="{4BCF0269-FCAC-4D0F-B65C-95B251F88A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34FD12-7052-49BB-BB15-8356B65AA5FF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7E0F0D-75AE-41BA-BE15-35DA04C14DAD}">
      <dgm:prSet phldrT="[Текст]" custT="1"/>
      <dgm:spPr/>
      <dgm:t>
        <a:bodyPr/>
        <a:lstStyle/>
        <a:p>
          <a:r>
            <a:rPr lang="ru-RU" sz="2000" dirty="0" smtClean="0"/>
            <a:t>создания доступной архитектурной среды</a:t>
          </a:r>
          <a:endParaRPr lang="ru-RU" sz="2000" dirty="0"/>
        </a:p>
      </dgm:t>
    </dgm:pt>
    <dgm:pt modelId="{77F11FF3-F71A-4D41-85E3-A8CFDF082156}" type="parTrans" cxnId="{7CA86FCD-362A-433B-A6EE-3986613C89E5}">
      <dgm:prSet/>
      <dgm:spPr/>
      <dgm:t>
        <a:bodyPr/>
        <a:lstStyle/>
        <a:p>
          <a:endParaRPr lang="ru-RU"/>
        </a:p>
      </dgm:t>
    </dgm:pt>
    <dgm:pt modelId="{D5EC2F6D-3E2E-4C65-B604-A90EB045CF89}" type="sibTrans" cxnId="{7CA86FCD-362A-433B-A6EE-3986613C89E5}">
      <dgm:prSet/>
      <dgm:spPr/>
      <dgm:t>
        <a:bodyPr/>
        <a:lstStyle/>
        <a:p>
          <a:endParaRPr lang="ru-RU"/>
        </a:p>
      </dgm:t>
    </dgm:pt>
    <dgm:pt modelId="{F76FCECF-8F76-4B6D-A08E-A1291D449407}">
      <dgm:prSet phldrT="[Текст]" custT="1"/>
      <dgm:spPr/>
      <dgm:t>
        <a:bodyPr/>
        <a:lstStyle/>
        <a:p>
          <a:r>
            <a:rPr lang="ru-RU" sz="2000" dirty="0" smtClean="0"/>
            <a:t>2</a:t>
          </a:r>
          <a:endParaRPr lang="ru-RU" sz="2000" dirty="0"/>
        </a:p>
      </dgm:t>
    </dgm:pt>
    <dgm:pt modelId="{8D01E7E1-8617-4036-A058-493EE235903F}" type="sibTrans" cxnId="{402D1555-E9D7-4E79-9350-2DDD4B25334A}">
      <dgm:prSet/>
      <dgm:spPr/>
      <dgm:t>
        <a:bodyPr/>
        <a:lstStyle/>
        <a:p>
          <a:endParaRPr lang="ru-RU"/>
        </a:p>
      </dgm:t>
    </dgm:pt>
    <dgm:pt modelId="{620D746F-370F-4385-A5C2-0C2E523864BC}" type="parTrans" cxnId="{402D1555-E9D7-4E79-9350-2DDD4B25334A}">
      <dgm:prSet/>
      <dgm:spPr/>
      <dgm:t>
        <a:bodyPr/>
        <a:lstStyle/>
        <a:p>
          <a:endParaRPr lang="ru-RU"/>
        </a:p>
      </dgm:t>
    </dgm:pt>
    <dgm:pt modelId="{A795DC7F-4D67-4A6C-BDDF-3965139946A7}">
      <dgm:prSet phldrT="[Текст]"/>
      <dgm:spPr/>
      <dgm:t>
        <a:bodyPr/>
        <a:lstStyle/>
        <a:p>
          <a:endParaRPr lang="ru-RU" sz="700" dirty="0"/>
        </a:p>
      </dgm:t>
    </dgm:pt>
    <dgm:pt modelId="{4EEE35D9-98AE-498A-8B72-4868C6E7A99C}" type="sibTrans" cxnId="{7EE3B126-7561-4D9A-B3BC-61F032CECAE8}">
      <dgm:prSet/>
      <dgm:spPr/>
      <dgm:t>
        <a:bodyPr/>
        <a:lstStyle/>
        <a:p>
          <a:endParaRPr lang="ru-RU"/>
        </a:p>
      </dgm:t>
    </dgm:pt>
    <dgm:pt modelId="{179317FE-0145-4409-B862-CC2EFC9C5021}" type="parTrans" cxnId="{7EE3B126-7561-4D9A-B3BC-61F032CECAE8}">
      <dgm:prSet/>
      <dgm:spPr/>
      <dgm:t>
        <a:bodyPr/>
        <a:lstStyle/>
        <a:p>
          <a:endParaRPr lang="ru-RU"/>
        </a:p>
      </dgm:t>
    </dgm:pt>
    <dgm:pt modelId="{0DBAD4F9-FA49-4BF9-8BF2-524FE8B7503A}" type="pres">
      <dgm:prSet presAssocID="{2E34FD12-7052-49BB-BB15-8356B65AA5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8BE150-5F4E-4510-A187-EA2F11FAB15E}" type="pres">
      <dgm:prSet presAssocID="{F76FCECF-8F76-4B6D-A08E-A1291D449407}" presName="composite" presStyleCnt="0"/>
      <dgm:spPr/>
    </dgm:pt>
    <dgm:pt modelId="{EE5C3DD3-6F1C-4F0D-99F7-C56E7CF0816E}" type="pres">
      <dgm:prSet presAssocID="{F76FCECF-8F76-4B6D-A08E-A1291D449407}" presName="parentText" presStyleLbl="alignNode1" presStyleIdx="0" presStyleCnt="1" custLinFactX="-1661" custLinFactY="-1733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F0269-FCAC-4D0F-B65C-95B251F88AF3}" type="pres">
      <dgm:prSet presAssocID="{F76FCECF-8F76-4B6D-A08E-A1291D449407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2D1555-E9D7-4E79-9350-2DDD4B25334A}" srcId="{2E34FD12-7052-49BB-BB15-8356B65AA5FF}" destId="{F76FCECF-8F76-4B6D-A08E-A1291D449407}" srcOrd="0" destOrd="0" parTransId="{620D746F-370F-4385-A5C2-0C2E523864BC}" sibTransId="{8D01E7E1-8617-4036-A058-493EE235903F}"/>
    <dgm:cxn modelId="{7CA86FCD-362A-433B-A6EE-3986613C89E5}" srcId="{F76FCECF-8F76-4B6D-A08E-A1291D449407}" destId="{327E0F0D-75AE-41BA-BE15-35DA04C14DAD}" srcOrd="0" destOrd="0" parTransId="{77F11FF3-F71A-4D41-85E3-A8CFDF082156}" sibTransId="{D5EC2F6D-3E2E-4C65-B604-A90EB045CF89}"/>
    <dgm:cxn modelId="{7C41039A-E698-4840-B4FA-59DFF856B669}" type="presOf" srcId="{327E0F0D-75AE-41BA-BE15-35DA04C14DAD}" destId="{4BCF0269-FCAC-4D0F-B65C-95B251F88AF3}" srcOrd="0" destOrd="0" presId="urn:microsoft.com/office/officeart/2005/8/layout/chevron2"/>
    <dgm:cxn modelId="{C08537E2-65A6-42BB-A333-8CDAEEA20924}" type="presOf" srcId="{2E34FD12-7052-49BB-BB15-8356B65AA5FF}" destId="{0DBAD4F9-FA49-4BF9-8BF2-524FE8B7503A}" srcOrd="0" destOrd="0" presId="urn:microsoft.com/office/officeart/2005/8/layout/chevron2"/>
    <dgm:cxn modelId="{7EE3B126-7561-4D9A-B3BC-61F032CECAE8}" srcId="{F76FCECF-8F76-4B6D-A08E-A1291D449407}" destId="{A795DC7F-4D67-4A6C-BDDF-3965139946A7}" srcOrd="1" destOrd="0" parTransId="{179317FE-0145-4409-B862-CC2EFC9C5021}" sibTransId="{4EEE35D9-98AE-498A-8B72-4868C6E7A99C}"/>
    <dgm:cxn modelId="{A14682DF-90F5-43A1-9937-12C8AC87709E}" type="presOf" srcId="{F76FCECF-8F76-4B6D-A08E-A1291D449407}" destId="{EE5C3DD3-6F1C-4F0D-99F7-C56E7CF0816E}" srcOrd="0" destOrd="0" presId="urn:microsoft.com/office/officeart/2005/8/layout/chevron2"/>
    <dgm:cxn modelId="{F4B4B71D-841B-46A1-B299-FEDB8A4B573A}" type="presOf" srcId="{A795DC7F-4D67-4A6C-BDDF-3965139946A7}" destId="{4BCF0269-FCAC-4D0F-B65C-95B251F88AF3}" srcOrd="0" destOrd="1" presId="urn:microsoft.com/office/officeart/2005/8/layout/chevron2"/>
    <dgm:cxn modelId="{B7373449-5D89-4759-8190-6FF3405B978B}" type="presParOf" srcId="{0DBAD4F9-FA49-4BF9-8BF2-524FE8B7503A}" destId="{428BE150-5F4E-4510-A187-EA2F11FAB15E}" srcOrd="0" destOrd="0" presId="urn:microsoft.com/office/officeart/2005/8/layout/chevron2"/>
    <dgm:cxn modelId="{8272C5D3-ED11-41CD-9864-348706CBB5DB}" type="presParOf" srcId="{428BE150-5F4E-4510-A187-EA2F11FAB15E}" destId="{EE5C3DD3-6F1C-4F0D-99F7-C56E7CF0816E}" srcOrd="0" destOrd="0" presId="urn:microsoft.com/office/officeart/2005/8/layout/chevron2"/>
    <dgm:cxn modelId="{0C5418E3-FFA7-427A-8872-0830683B75F1}" type="presParOf" srcId="{428BE150-5F4E-4510-A187-EA2F11FAB15E}" destId="{4BCF0269-FCAC-4D0F-B65C-95B251F88A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34FD12-7052-49BB-BB15-8356B65AA5FF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7E0F0D-75AE-41BA-BE15-35DA04C14DAD}">
      <dgm:prSet phldrT="[Текст]" custT="1"/>
      <dgm:spPr/>
      <dgm:t>
        <a:bodyPr/>
        <a:lstStyle/>
        <a:p>
          <a:r>
            <a:rPr lang="ru-RU" sz="900" dirty="0" smtClean="0"/>
            <a:t>. </a:t>
          </a:r>
          <a:endParaRPr lang="ru-RU" sz="1800" dirty="0"/>
        </a:p>
      </dgm:t>
    </dgm:pt>
    <dgm:pt modelId="{77F11FF3-F71A-4D41-85E3-A8CFDF082156}" type="parTrans" cxnId="{7CA86FCD-362A-433B-A6EE-3986613C89E5}">
      <dgm:prSet/>
      <dgm:spPr/>
      <dgm:t>
        <a:bodyPr/>
        <a:lstStyle/>
        <a:p>
          <a:endParaRPr lang="ru-RU"/>
        </a:p>
      </dgm:t>
    </dgm:pt>
    <dgm:pt modelId="{D5EC2F6D-3E2E-4C65-B604-A90EB045CF89}" type="sibTrans" cxnId="{7CA86FCD-362A-433B-A6EE-3986613C89E5}">
      <dgm:prSet/>
      <dgm:spPr/>
      <dgm:t>
        <a:bodyPr/>
        <a:lstStyle/>
        <a:p>
          <a:endParaRPr lang="ru-RU"/>
        </a:p>
      </dgm:t>
    </dgm:pt>
    <dgm:pt modelId="{F76FCECF-8F76-4B6D-A08E-A1291D449407}">
      <dgm:prSet phldrT="[Текст]" custT="1"/>
      <dgm:spPr/>
      <dgm:t>
        <a:bodyPr/>
        <a:lstStyle/>
        <a:p>
          <a:r>
            <a:rPr lang="ru-RU" sz="2000" dirty="0" smtClean="0"/>
            <a:t>3</a:t>
          </a:r>
          <a:endParaRPr lang="ru-RU" sz="2000" dirty="0"/>
        </a:p>
      </dgm:t>
    </dgm:pt>
    <dgm:pt modelId="{8D01E7E1-8617-4036-A058-493EE235903F}" type="sibTrans" cxnId="{402D1555-E9D7-4E79-9350-2DDD4B25334A}">
      <dgm:prSet/>
      <dgm:spPr/>
      <dgm:t>
        <a:bodyPr/>
        <a:lstStyle/>
        <a:p>
          <a:endParaRPr lang="ru-RU"/>
        </a:p>
      </dgm:t>
    </dgm:pt>
    <dgm:pt modelId="{620D746F-370F-4385-A5C2-0C2E523864BC}" type="parTrans" cxnId="{402D1555-E9D7-4E79-9350-2DDD4B25334A}">
      <dgm:prSet/>
      <dgm:spPr/>
      <dgm:t>
        <a:bodyPr/>
        <a:lstStyle/>
        <a:p>
          <a:endParaRPr lang="ru-RU"/>
        </a:p>
      </dgm:t>
    </dgm:pt>
    <dgm:pt modelId="{A795DC7F-4D67-4A6C-BDDF-3965139946A7}">
      <dgm:prSet phldrT="[Текст]"/>
      <dgm:spPr/>
      <dgm:t>
        <a:bodyPr/>
        <a:lstStyle/>
        <a:p>
          <a:endParaRPr lang="ru-RU" sz="900" dirty="0"/>
        </a:p>
      </dgm:t>
    </dgm:pt>
    <dgm:pt modelId="{4EEE35D9-98AE-498A-8B72-4868C6E7A99C}" type="sibTrans" cxnId="{7EE3B126-7561-4D9A-B3BC-61F032CECAE8}">
      <dgm:prSet/>
      <dgm:spPr/>
      <dgm:t>
        <a:bodyPr/>
        <a:lstStyle/>
        <a:p>
          <a:endParaRPr lang="ru-RU"/>
        </a:p>
      </dgm:t>
    </dgm:pt>
    <dgm:pt modelId="{179317FE-0145-4409-B862-CC2EFC9C5021}" type="parTrans" cxnId="{7EE3B126-7561-4D9A-B3BC-61F032CECAE8}">
      <dgm:prSet/>
      <dgm:spPr/>
      <dgm:t>
        <a:bodyPr/>
        <a:lstStyle/>
        <a:p>
          <a:endParaRPr lang="ru-RU"/>
        </a:p>
      </dgm:t>
    </dgm:pt>
    <dgm:pt modelId="{62C8629D-257E-4EA9-A47D-77E96322D8F6}">
      <dgm:prSet phldrT="[Текст]" custT="1"/>
      <dgm:spPr/>
      <dgm:t>
        <a:bodyPr/>
        <a:lstStyle/>
        <a:p>
          <a:r>
            <a:rPr lang="ru-RU" sz="1800" b="0" dirty="0" smtClean="0"/>
            <a:t>подготовка научно-педагогических кадров вуза к организации эффективного взаимодействия с обучающимися с ОВЗ и инвалидностью</a:t>
          </a:r>
          <a:endParaRPr lang="ru-RU" sz="1800" b="0" dirty="0"/>
        </a:p>
      </dgm:t>
    </dgm:pt>
    <dgm:pt modelId="{3EB6ED19-DF70-4A4C-B166-0EA084D2F6A9}" type="parTrans" cxnId="{53A28676-36A5-47F0-BB7A-DF87ED0D2560}">
      <dgm:prSet/>
      <dgm:spPr/>
      <dgm:t>
        <a:bodyPr/>
        <a:lstStyle/>
        <a:p>
          <a:endParaRPr lang="ru-RU"/>
        </a:p>
      </dgm:t>
    </dgm:pt>
    <dgm:pt modelId="{04C73A33-DCEA-4F43-AE15-570AAE622339}" type="sibTrans" cxnId="{53A28676-36A5-47F0-BB7A-DF87ED0D2560}">
      <dgm:prSet/>
      <dgm:spPr/>
      <dgm:t>
        <a:bodyPr/>
        <a:lstStyle/>
        <a:p>
          <a:endParaRPr lang="ru-RU"/>
        </a:p>
      </dgm:t>
    </dgm:pt>
    <dgm:pt modelId="{0DBAD4F9-FA49-4BF9-8BF2-524FE8B7503A}" type="pres">
      <dgm:prSet presAssocID="{2E34FD12-7052-49BB-BB15-8356B65AA5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8BE150-5F4E-4510-A187-EA2F11FAB15E}" type="pres">
      <dgm:prSet presAssocID="{F76FCECF-8F76-4B6D-A08E-A1291D449407}" presName="composite" presStyleCnt="0"/>
      <dgm:spPr/>
    </dgm:pt>
    <dgm:pt modelId="{EE5C3DD3-6F1C-4F0D-99F7-C56E7CF0816E}" type="pres">
      <dgm:prSet presAssocID="{F76FCECF-8F76-4B6D-A08E-A1291D449407}" presName="parentText" presStyleLbl="alignNode1" presStyleIdx="0" presStyleCnt="1" custScaleX="165194" custScaleY="147684" custLinFactX="-1661" custLinFactY="-1733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F0269-FCAC-4D0F-B65C-95B251F88AF3}" type="pres">
      <dgm:prSet presAssocID="{F76FCECF-8F76-4B6D-A08E-A1291D449407}" presName="descendantText" presStyleLbl="alignAcc1" presStyleIdx="0" presStyleCnt="1" custScaleY="190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2D1555-E9D7-4E79-9350-2DDD4B25334A}" srcId="{2E34FD12-7052-49BB-BB15-8356B65AA5FF}" destId="{F76FCECF-8F76-4B6D-A08E-A1291D449407}" srcOrd="0" destOrd="0" parTransId="{620D746F-370F-4385-A5C2-0C2E523864BC}" sibTransId="{8D01E7E1-8617-4036-A058-493EE235903F}"/>
    <dgm:cxn modelId="{9C200F6B-9DA4-4CB0-B5E5-F16F3BAE1908}" type="presOf" srcId="{F76FCECF-8F76-4B6D-A08E-A1291D449407}" destId="{EE5C3DD3-6F1C-4F0D-99F7-C56E7CF0816E}" srcOrd="0" destOrd="0" presId="urn:microsoft.com/office/officeart/2005/8/layout/chevron2"/>
    <dgm:cxn modelId="{7CA86FCD-362A-433B-A6EE-3986613C89E5}" srcId="{F76FCECF-8F76-4B6D-A08E-A1291D449407}" destId="{327E0F0D-75AE-41BA-BE15-35DA04C14DAD}" srcOrd="0" destOrd="0" parTransId="{77F11FF3-F71A-4D41-85E3-A8CFDF082156}" sibTransId="{D5EC2F6D-3E2E-4C65-B604-A90EB045CF89}"/>
    <dgm:cxn modelId="{6F58FB07-6296-4385-80D0-ED343DC8FEF3}" type="presOf" srcId="{62C8629D-257E-4EA9-A47D-77E96322D8F6}" destId="{4BCF0269-FCAC-4D0F-B65C-95B251F88AF3}" srcOrd="0" destOrd="1" presId="urn:microsoft.com/office/officeart/2005/8/layout/chevron2"/>
    <dgm:cxn modelId="{7EE3B126-7561-4D9A-B3BC-61F032CECAE8}" srcId="{F76FCECF-8F76-4B6D-A08E-A1291D449407}" destId="{A795DC7F-4D67-4A6C-BDDF-3965139946A7}" srcOrd="2" destOrd="0" parTransId="{179317FE-0145-4409-B862-CC2EFC9C5021}" sibTransId="{4EEE35D9-98AE-498A-8B72-4868C6E7A99C}"/>
    <dgm:cxn modelId="{D457771F-41E1-429D-AF4C-07B580D2A585}" type="presOf" srcId="{2E34FD12-7052-49BB-BB15-8356B65AA5FF}" destId="{0DBAD4F9-FA49-4BF9-8BF2-524FE8B7503A}" srcOrd="0" destOrd="0" presId="urn:microsoft.com/office/officeart/2005/8/layout/chevron2"/>
    <dgm:cxn modelId="{53A28676-36A5-47F0-BB7A-DF87ED0D2560}" srcId="{F76FCECF-8F76-4B6D-A08E-A1291D449407}" destId="{62C8629D-257E-4EA9-A47D-77E96322D8F6}" srcOrd="1" destOrd="0" parTransId="{3EB6ED19-DF70-4A4C-B166-0EA084D2F6A9}" sibTransId="{04C73A33-DCEA-4F43-AE15-570AAE622339}"/>
    <dgm:cxn modelId="{1B61E504-240A-4D2F-99D1-4FE827BAC712}" type="presOf" srcId="{327E0F0D-75AE-41BA-BE15-35DA04C14DAD}" destId="{4BCF0269-FCAC-4D0F-B65C-95B251F88AF3}" srcOrd="0" destOrd="0" presId="urn:microsoft.com/office/officeart/2005/8/layout/chevron2"/>
    <dgm:cxn modelId="{63D308ED-6BD8-4360-84F8-AEFBF777FA2B}" type="presOf" srcId="{A795DC7F-4D67-4A6C-BDDF-3965139946A7}" destId="{4BCF0269-FCAC-4D0F-B65C-95B251F88AF3}" srcOrd="0" destOrd="2" presId="urn:microsoft.com/office/officeart/2005/8/layout/chevron2"/>
    <dgm:cxn modelId="{AFC8890E-12A6-47EB-A563-FEA30F2D5589}" type="presParOf" srcId="{0DBAD4F9-FA49-4BF9-8BF2-524FE8B7503A}" destId="{428BE150-5F4E-4510-A187-EA2F11FAB15E}" srcOrd="0" destOrd="0" presId="urn:microsoft.com/office/officeart/2005/8/layout/chevron2"/>
    <dgm:cxn modelId="{280C8E1B-9C18-4C2C-BBA9-C0A49BD61CE8}" type="presParOf" srcId="{428BE150-5F4E-4510-A187-EA2F11FAB15E}" destId="{EE5C3DD3-6F1C-4F0D-99F7-C56E7CF0816E}" srcOrd="0" destOrd="0" presId="urn:microsoft.com/office/officeart/2005/8/layout/chevron2"/>
    <dgm:cxn modelId="{F189209F-F6FB-40DF-BED2-A2FCA0150591}" type="presParOf" srcId="{428BE150-5F4E-4510-A187-EA2F11FAB15E}" destId="{4BCF0269-FCAC-4D0F-B65C-95B251F88A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34FD12-7052-49BB-BB15-8356B65AA5FF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7E0F0D-75AE-41BA-BE15-35DA04C14DAD}">
      <dgm:prSet phldrT="[Текст]" custT="1"/>
      <dgm:spPr/>
      <dgm:t>
        <a:bodyPr/>
        <a:lstStyle/>
        <a:p>
          <a:r>
            <a:rPr lang="ru-RU" sz="1800" b="0" dirty="0" smtClean="0"/>
            <a:t>организация образовательного процесса, обеспечивающего доступность получения качественных образовательных услуг лицами с ОВЗ и инвалидностью</a:t>
          </a:r>
          <a:endParaRPr lang="ru-RU" sz="1800" b="0" dirty="0"/>
        </a:p>
      </dgm:t>
    </dgm:pt>
    <dgm:pt modelId="{77F11FF3-F71A-4D41-85E3-A8CFDF082156}" type="parTrans" cxnId="{7CA86FCD-362A-433B-A6EE-3986613C89E5}">
      <dgm:prSet/>
      <dgm:spPr/>
      <dgm:t>
        <a:bodyPr/>
        <a:lstStyle/>
        <a:p>
          <a:endParaRPr lang="ru-RU"/>
        </a:p>
      </dgm:t>
    </dgm:pt>
    <dgm:pt modelId="{D5EC2F6D-3E2E-4C65-B604-A90EB045CF89}" type="sibTrans" cxnId="{7CA86FCD-362A-433B-A6EE-3986613C89E5}">
      <dgm:prSet/>
      <dgm:spPr/>
      <dgm:t>
        <a:bodyPr/>
        <a:lstStyle/>
        <a:p>
          <a:endParaRPr lang="ru-RU"/>
        </a:p>
      </dgm:t>
    </dgm:pt>
    <dgm:pt modelId="{F76FCECF-8F76-4B6D-A08E-A1291D449407}">
      <dgm:prSet phldrT="[Текст]" custT="1"/>
      <dgm:spPr/>
      <dgm:t>
        <a:bodyPr/>
        <a:lstStyle/>
        <a:p>
          <a:r>
            <a:rPr lang="ru-RU" sz="2000" dirty="0" smtClean="0"/>
            <a:t>4</a:t>
          </a:r>
          <a:endParaRPr lang="ru-RU" sz="2000" dirty="0"/>
        </a:p>
      </dgm:t>
    </dgm:pt>
    <dgm:pt modelId="{8D01E7E1-8617-4036-A058-493EE235903F}" type="sibTrans" cxnId="{402D1555-E9D7-4E79-9350-2DDD4B25334A}">
      <dgm:prSet/>
      <dgm:spPr/>
      <dgm:t>
        <a:bodyPr/>
        <a:lstStyle/>
        <a:p>
          <a:endParaRPr lang="ru-RU"/>
        </a:p>
      </dgm:t>
    </dgm:pt>
    <dgm:pt modelId="{620D746F-370F-4385-A5C2-0C2E523864BC}" type="parTrans" cxnId="{402D1555-E9D7-4E79-9350-2DDD4B25334A}">
      <dgm:prSet/>
      <dgm:spPr/>
      <dgm:t>
        <a:bodyPr/>
        <a:lstStyle/>
        <a:p>
          <a:endParaRPr lang="ru-RU"/>
        </a:p>
      </dgm:t>
    </dgm:pt>
    <dgm:pt modelId="{0DBAD4F9-FA49-4BF9-8BF2-524FE8B7503A}" type="pres">
      <dgm:prSet presAssocID="{2E34FD12-7052-49BB-BB15-8356B65AA5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8BE150-5F4E-4510-A187-EA2F11FAB15E}" type="pres">
      <dgm:prSet presAssocID="{F76FCECF-8F76-4B6D-A08E-A1291D449407}" presName="composite" presStyleCnt="0"/>
      <dgm:spPr/>
    </dgm:pt>
    <dgm:pt modelId="{EE5C3DD3-6F1C-4F0D-99F7-C56E7CF0816E}" type="pres">
      <dgm:prSet presAssocID="{F76FCECF-8F76-4B6D-A08E-A1291D449407}" presName="parentText" presStyleLbl="alignNode1" presStyleIdx="0" presStyleCnt="1" custScaleX="209844" custScaleY="208740" custLinFactNeighborX="-41635" custLinFactNeighborY="-154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F0269-FCAC-4D0F-B65C-95B251F88AF3}" type="pres">
      <dgm:prSet presAssocID="{F76FCECF-8F76-4B6D-A08E-A1291D449407}" presName="descendantText" presStyleLbl="alignAcc1" presStyleIdx="0" presStyleCnt="1" custScaleY="332843" custLinFactNeighborX="1833" custLinFactNeighborY="9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A9090-5275-40CC-9036-4AD5D8DAD877}" type="presOf" srcId="{2E34FD12-7052-49BB-BB15-8356B65AA5FF}" destId="{0DBAD4F9-FA49-4BF9-8BF2-524FE8B7503A}" srcOrd="0" destOrd="0" presId="urn:microsoft.com/office/officeart/2005/8/layout/chevron2"/>
    <dgm:cxn modelId="{402D1555-E9D7-4E79-9350-2DDD4B25334A}" srcId="{2E34FD12-7052-49BB-BB15-8356B65AA5FF}" destId="{F76FCECF-8F76-4B6D-A08E-A1291D449407}" srcOrd="0" destOrd="0" parTransId="{620D746F-370F-4385-A5C2-0C2E523864BC}" sibTransId="{8D01E7E1-8617-4036-A058-493EE235903F}"/>
    <dgm:cxn modelId="{92CF5184-0759-4508-B9E4-93DA73529707}" type="presOf" srcId="{F76FCECF-8F76-4B6D-A08E-A1291D449407}" destId="{EE5C3DD3-6F1C-4F0D-99F7-C56E7CF0816E}" srcOrd="0" destOrd="0" presId="urn:microsoft.com/office/officeart/2005/8/layout/chevron2"/>
    <dgm:cxn modelId="{7CA86FCD-362A-433B-A6EE-3986613C89E5}" srcId="{F76FCECF-8F76-4B6D-A08E-A1291D449407}" destId="{327E0F0D-75AE-41BA-BE15-35DA04C14DAD}" srcOrd="0" destOrd="0" parTransId="{77F11FF3-F71A-4D41-85E3-A8CFDF082156}" sibTransId="{D5EC2F6D-3E2E-4C65-B604-A90EB045CF89}"/>
    <dgm:cxn modelId="{535C2C04-DD90-44DC-8A1C-DA87C51B62B4}" type="presOf" srcId="{327E0F0D-75AE-41BA-BE15-35DA04C14DAD}" destId="{4BCF0269-FCAC-4D0F-B65C-95B251F88AF3}" srcOrd="0" destOrd="0" presId="urn:microsoft.com/office/officeart/2005/8/layout/chevron2"/>
    <dgm:cxn modelId="{51A48729-5A10-4782-AEFB-4E06B9232813}" type="presParOf" srcId="{0DBAD4F9-FA49-4BF9-8BF2-524FE8B7503A}" destId="{428BE150-5F4E-4510-A187-EA2F11FAB15E}" srcOrd="0" destOrd="0" presId="urn:microsoft.com/office/officeart/2005/8/layout/chevron2"/>
    <dgm:cxn modelId="{D9DEE4B9-AA33-4A2F-B2B2-CC8356816F90}" type="presParOf" srcId="{428BE150-5F4E-4510-A187-EA2F11FAB15E}" destId="{EE5C3DD3-6F1C-4F0D-99F7-C56E7CF0816E}" srcOrd="0" destOrd="0" presId="urn:microsoft.com/office/officeart/2005/8/layout/chevron2"/>
    <dgm:cxn modelId="{357C2972-AF03-443D-BA9F-D6524CAB2516}" type="presParOf" srcId="{428BE150-5F4E-4510-A187-EA2F11FAB15E}" destId="{4BCF0269-FCAC-4D0F-B65C-95B251F88A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34FD12-7052-49BB-BB15-8356B65AA5FF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6FCECF-8F76-4B6D-A08E-A1291D449407}">
      <dgm:prSet phldrT="[Текст]" custT="1"/>
      <dgm:spPr/>
      <dgm:t>
        <a:bodyPr/>
        <a:lstStyle/>
        <a:p>
          <a:r>
            <a:rPr lang="ru-RU" sz="2000" dirty="0" smtClean="0"/>
            <a:t>5</a:t>
          </a:r>
          <a:endParaRPr lang="ru-RU" sz="2000" dirty="0"/>
        </a:p>
      </dgm:t>
    </dgm:pt>
    <dgm:pt modelId="{8D01E7E1-8617-4036-A058-493EE235903F}" type="sibTrans" cxnId="{402D1555-E9D7-4E79-9350-2DDD4B25334A}">
      <dgm:prSet/>
      <dgm:spPr/>
      <dgm:t>
        <a:bodyPr/>
        <a:lstStyle/>
        <a:p>
          <a:endParaRPr lang="ru-RU"/>
        </a:p>
      </dgm:t>
    </dgm:pt>
    <dgm:pt modelId="{620D746F-370F-4385-A5C2-0C2E523864BC}" type="parTrans" cxnId="{402D1555-E9D7-4E79-9350-2DDD4B25334A}">
      <dgm:prSet/>
      <dgm:spPr/>
      <dgm:t>
        <a:bodyPr/>
        <a:lstStyle/>
        <a:p>
          <a:endParaRPr lang="ru-RU"/>
        </a:p>
      </dgm:t>
    </dgm:pt>
    <dgm:pt modelId="{A795DC7F-4D67-4A6C-BDDF-3965139946A7}">
      <dgm:prSet phldrT="[Текст]"/>
      <dgm:spPr/>
      <dgm:t>
        <a:bodyPr/>
        <a:lstStyle/>
        <a:p>
          <a:endParaRPr lang="ru-RU" sz="900" dirty="0"/>
        </a:p>
      </dgm:t>
    </dgm:pt>
    <dgm:pt modelId="{4EEE35D9-98AE-498A-8B72-4868C6E7A99C}" type="sibTrans" cxnId="{7EE3B126-7561-4D9A-B3BC-61F032CECAE8}">
      <dgm:prSet/>
      <dgm:spPr/>
      <dgm:t>
        <a:bodyPr/>
        <a:lstStyle/>
        <a:p>
          <a:endParaRPr lang="ru-RU"/>
        </a:p>
      </dgm:t>
    </dgm:pt>
    <dgm:pt modelId="{179317FE-0145-4409-B862-CC2EFC9C5021}" type="parTrans" cxnId="{7EE3B126-7561-4D9A-B3BC-61F032CECAE8}">
      <dgm:prSet/>
      <dgm:spPr/>
      <dgm:t>
        <a:bodyPr/>
        <a:lstStyle/>
        <a:p>
          <a:endParaRPr lang="ru-RU"/>
        </a:p>
      </dgm:t>
    </dgm:pt>
    <dgm:pt modelId="{62C8629D-257E-4EA9-A47D-77E96322D8F6}">
      <dgm:prSet phldrT="[Текст]" custT="1"/>
      <dgm:spPr/>
      <dgm:t>
        <a:bodyPr/>
        <a:lstStyle/>
        <a:p>
          <a:r>
            <a:rPr lang="ru-RU" sz="1800" b="0" dirty="0" smtClean="0"/>
            <a:t>комплексное </a:t>
          </a:r>
          <a:r>
            <a:rPr lang="ru-RU" sz="1800" b="0" dirty="0" err="1" smtClean="0"/>
            <a:t>социально-психолого-педагогическое</a:t>
          </a:r>
          <a:r>
            <a:rPr lang="ru-RU" sz="1800" b="0" dirty="0" smtClean="0"/>
            <a:t> сопровождение обучающихся с инвалидностью и ОВЗ</a:t>
          </a:r>
          <a:endParaRPr lang="ru-RU" sz="1800" b="0" dirty="0"/>
        </a:p>
      </dgm:t>
    </dgm:pt>
    <dgm:pt modelId="{3EB6ED19-DF70-4A4C-B166-0EA084D2F6A9}" type="parTrans" cxnId="{53A28676-36A5-47F0-BB7A-DF87ED0D2560}">
      <dgm:prSet/>
      <dgm:spPr/>
      <dgm:t>
        <a:bodyPr/>
        <a:lstStyle/>
        <a:p>
          <a:endParaRPr lang="ru-RU"/>
        </a:p>
      </dgm:t>
    </dgm:pt>
    <dgm:pt modelId="{04C73A33-DCEA-4F43-AE15-570AAE622339}" type="sibTrans" cxnId="{53A28676-36A5-47F0-BB7A-DF87ED0D2560}">
      <dgm:prSet/>
      <dgm:spPr/>
      <dgm:t>
        <a:bodyPr/>
        <a:lstStyle/>
        <a:p>
          <a:endParaRPr lang="ru-RU"/>
        </a:p>
      </dgm:t>
    </dgm:pt>
    <dgm:pt modelId="{0DBAD4F9-FA49-4BF9-8BF2-524FE8B7503A}" type="pres">
      <dgm:prSet presAssocID="{2E34FD12-7052-49BB-BB15-8356B65AA5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8BE150-5F4E-4510-A187-EA2F11FAB15E}" type="pres">
      <dgm:prSet presAssocID="{F76FCECF-8F76-4B6D-A08E-A1291D449407}" presName="composite" presStyleCnt="0"/>
      <dgm:spPr/>
    </dgm:pt>
    <dgm:pt modelId="{EE5C3DD3-6F1C-4F0D-99F7-C56E7CF0816E}" type="pres">
      <dgm:prSet presAssocID="{F76FCECF-8F76-4B6D-A08E-A1291D449407}" presName="parentText" presStyleLbl="alignNode1" presStyleIdx="0" presStyleCnt="1" custScaleX="165194" custScaleY="147684" custLinFactX="-1661" custLinFactY="-1733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F0269-FCAC-4D0F-B65C-95B251F88AF3}" type="pres">
      <dgm:prSet presAssocID="{F76FCECF-8F76-4B6D-A08E-A1291D449407}" presName="descendantText" presStyleLbl="alignAcc1" presStyleIdx="0" presStyleCnt="1" custScaleY="190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A2EE5E-B56D-4274-8682-A1EC964ECF0D}" type="presOf" srcId="{F76FCECF-8F76-4B6D-A08E-A1291D449407}" destId="{EE5C3DD3-6F1C-4F0D-99F7-C56E7CF0816E}" srcOrd="0" destOrd="0" presId="urn:microsoft.com/office/officeart/2005/8/layout/chevron2"/>
    <dgm:cxn modelId="{67787073-F4F1-46F2-8E02-4FED713D98B9}" type="presOf" srcId="{2E34FD12-7052-49BB-BB15-8356B65AA5FF}" destId="{0DBAD4F9-FA49-4BF9-8BF2-524FE8B7503A}" srcOrd="0" destOrd="0" presId="urn:microsoft.com/office/officeart/2005/8/layout/chevron2"/>
    <dgm:cxn modelId="{402D1555-E9D7-4E79-9350-2DDD4B25334A}" srcId="{2E34FD12-7052-49BB-BB15-8356B65AA5FF}" destId="{F76FCECF-8F76-4B6D-A08E-A1291D449407}" srcOrd="0" destOrd="0" parTransId="{620D746F-370F-4385-A5C2-0C2E523864BC}" sibTransId="{8D01E7E1-8617-4036-A058-493EE235903F}"/>
    <dgm:cxn modelId="{58A8842E-6E3C-4D39-B39D-6B27BC92F603}" type="presOf" srcId="{62C8629D-257E-4EA9-A47D-77E96322D8F6}" destId="{4BCF0269-FCAC-4D0F-B65C-95B251F88AF3}" srcOrd="0" destOrd="0" presId="urn:microsoft.com/office/officeart/2005/8/layout/chevron2"/>
    <dgm:cxn modelId="{7EE3B126-7561-4D9A-B3BC-61F032CECAE8}" srcId="{F76FCECF-8F76-4B6D-A08E-A1291D449407}" destId="{A795DC7F-4D67-4A6C-BDDF-3965139946A7}" srcOrd="1" destOrd="0" parTransId="{179317FE-0145-4409-B862-CC2EFC9C5021}" sibTransId="{4EEE35D9-98AE-498A-8B72-4868C6E7A99C}"/>
    <dgm:cxn modelId="{58C0F563-4E56-4C7D-A350-C7A15FED57B2}" type="presOf" srcId="{A795DC7F-4D67-4A6C-BDDF-3965139946A7}" destId="{4BCF0269-FCAC-4D0F-B65C-95B251F88AF3}" srcOrd="0" destOrd="1" presId="urn:microsoft.com/office/officeart/2005/8/layout/chevron2"/>
    <dgm:cxn modelId="{53A28676-36A5-47F0-BB7A-DF87ED0D2560}" srcId="{F76FCECF-8F76-4B6D-A08E-A1291D449407}" destId="{62C8629D-257E-4EA9-A47D-77E96322D8F6}" srcOrd="0" destOrd="0" parTransId="{3EB6ED19-DF70-4A4C-B166-0EA084D2F6A9}" sibTransId="{04C73A33-DCEA-4F43-AE15-570AAE622339}"/>
    <dgm:cxn modelId="{EB2BF3A8-6607-48F1-9042-E4E5F5C97C10}" type="presParOf" srcId="{0DBAD4F9-FA49-4BF9-8BF2-524FE8B7503A}" destId="{428BE150-5F4E-4510-A187-EA2F11FAB15E}" srcOrd="0" destOrd="0" presId="urn:microsoft.com/office/officeart/2005/8/layout/chevron2"/>
    <dgm:cxn modelId="{8844C60F-8F70-4540-8A45-DBE0E3162A35}" type="presParOf" srcId="{428BE150-5F4E-4510-A187-EA2F11FAB15E}" destId="{EE5C3DD3-6F1C-4F0D-99F7-C56E7CF0816E}" srcOrd="0" destOrd="0" presId="urn:microsoft.com/office/officeart/2005/8/layout/chevron2"/>
    <dgm:cxn modelId="{3352AB28-6B6F-4E2D-9E69-3D1F9B942ABD}" type="presParOf" srcId="{428BE150-5F4E-4510-A187-EA2F11FAB15E}" destId="{4BCF0269-FCAC-4D0F-B65C-95B251F88A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34FD12-7052-49BB-BB15-8356B65AA5FF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6FCECF-8F76-4B6D-A08E-A1291D449407}">
      <dgm:prSet phldrT="[Текст]" custT="1"/>
      <dgm:spPr/>
      <dgm:t>
        <a:bodyPr/>
        <a:lstStyle/>
        <a:p>
          <a:r>
            <a:rPr lang="ru-RU" sz="2000" dirty="0" smtClean="0"/>
            <a:t>6</a:t>
          </a:r>
          <a:endParaRPr lang="ru-RU" sz="2000" dirty="0"/>
        </a:p>
      </dgm:t>
    </dgm:pt>
    <dgm:pt modelId="{8D01E7E1-8617-4036-A058-493EE235903F}" type="sibTrans" cxnId="{402D1555-E9D7-4E79-9350-2DDD4B25334A}">
      <dgm:prSet/>
      <dgm:spPr/>
      <dgm:t>
        <a:bodyPr/>
        <a:lstStyle/>
        <a:p>
          <a:endParaRPr lang="ru-RU"/>
        </a:p>
      </dgm:t>
    </dgm:pt>
    <dgm:pt modelId="{620D746F-370F-4385-A5C2-0C2E523864BC}" type="parTrans" cxnId="{402D1555-E9D7-4E79-9350-2DDD4B25334A}">
      <dgm:prSet/>
      <dgm:spPr/>
      <dgm:t>
        <a:bodyPr/>
        <a:lstStyle/>
        <a:p>
          <a:endParaRPr lang="ru-RU"/>
        </a:p>
      </dgm:t>
    </dgm:pt>
    <dgm:pt modelId="{62C8629D-257E-4EA9-A47D-77E96322D8F6}">
      <dgm:prSet phldrT="[Текст]" custT="1"/>
      <dgm:spPr/>
      <dgm:t>
        <a:bodyPr/>
        <a:lstStyle/>
        <a:p>
          <a:r>
            <a:rPr lang="ru-RU" sz="1800" b="0" dirty="0" smtClean="0"/>
            <a:t>расширение спектра  образовательных услуг для лиц с инвалидностью из числа взрослого трудоспособного населения</a:t>
          </a:r>
          <a:endParaRPr lang="ru-RU" sz="1800" b="0" dirty="0"/>
        </a:p>
      </dgm:t>
    </dgm:pt>
    <dgm:pt modelId="{3EB6ED19-DF70-4A4C-B166-0EA084D2F6A9}" type="parTrans" cxnId="{53A28676-36A5-47F0-BB7A-DF87ED0D2560}">
      <dgm:prSet/>
      <dgm:spPr/>
      <dgm:t>
        <a:bodyPr/>
        <a:lstStyle/>
        <a:p>
          <a:endParaRPr lang="ru-RU"/>
        </a:p>
      </dgm:t>
    </dgm:pt>
    <dgm:pt modelId="{04C73A33-DCEA-4F43-AE15-570AAE622339}" type="sibTrans" cxnId="{53A28676-36A5-47F0-BB7A-DF87ED0D2560}">
      <dgm:prSet/>
      <dgm:spPr/>
      <dgm:t>
        <a:bodyPr/>
        <a:lstStyle/>
        <a:p>
          <a:endParaRPr lang="ru-RU"/>
        </a:p>
      </dgm:t>
    </dgm:pt>
    <dgm:pt modelId="{0DBAD4F9-FA49-4BF9-8BF2-524FE8B7503A}" type="pres">
      <dgm:prSet presAssocID="{2E34FD12-7052-49BB-BB15-8356B65AA5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8BE150-5F4E-4510-A187-EA2F11FAB15E}" type="pres">
      <dgm:prSet presAssocID="{F76FCECF-8F76-4B6D-A08E-A1291D449407}" presName="composite" presStyleCnt="0"/>
      <dgm:spPr/>
    </dgm:pt>
    <dgm:pt modelId="{EE5C3DD3-6F1C-4F0D-99F7-C56E7CF0816E}" type="pres">
      <dgm:prSet presAssocID="{F76FCECF-8F76-4B6D-A08E-A1291D449407}" presName="parentText" presStyleLbl="alignNode1" presStyleIdx="0" presStyleCnt="1" custScaleX="165194" custScaleY="147684" custLinFactX="-1661" custLinFactY="-1733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F0269-FCAC-4D0F-B65C-95B251F88AF3}" type="pres">
      <dgm:prSet presAssocID="{F76FCECF-8F76-4B6D-A08E-A1291D449407}" presName="descendantText" presStyleLbl="alignAcc1" presStyleIdx="0" presStyleCnt="1" custScaleY="190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9F67A0-AB55-4808-8A67-A5C770F30E7A}" type="presOf" srcId="{F76FCECF-8F76-4B6D-A08E-A1291D449407}" destId="{EE5C3DD3-6F1C-4F0D-99F7-C56E7CF0816E}" srcOrd="0" destOrd="0" presId="urn:microsoft.com/office/officeart/2005/8/layout/chevron2"/>
    <dgm:cxn modelId="{402D1555-E9D7-4E79-9350-2DDD4B25334A}" srcId="{2E34FD12-7052-49BB-BB15-8356B65AA5FF}" destId="{F76FCECF-8F76-4B6D-A08E-A1291D449407}" srcOrd="0" destOrd="0" parTransId="{620D746F-370F-4385-A5C2-0C2E523864BC}" sibTransId="{8D01E7E1-8617-4036-A058-493EE235903F}"/>
    <dgm:cxn modelId="{2E95A2CE-0F74-4C24-AE11-A0455CAD561B}" type="presOf" srcId="{2E34FD12-7052-49BB-BB15-8356B65AA5FF}" destId="{0DBAD4F9-FA49-4BF9-8BF2-524FE8B7503A}" srcOrd="0" destOrd="0" presId="urn:microsoft.com/office/officeart/2005/8/layout/chevron2"/>
    <dgm:cxn modelId="{53A28676-36A5-47F0-BB7A-DF87ED0D2560}" srcId="{F76FCECF-8F76-4B6D-A08E-A1291D449407}" destId="{62C8629D-257E-4EA9-A47D-77E96322D8F6}" srcOrd="0" destOrd="0" parTransId="{3EB6ED19-DF70-4A4C-B166-0EA084D2F6A9}" sibTransId="{04C73A33-DCEA-4F43-AE15-570AAE622339}"/>
    <dgm:cxn modelId="{D853136C-A05A-4926-A25B-DFD59E257C4F}" type="presOf" srcId="{62C8629D-257E-4EA9-A47D-77E96322D8F6}" destId="{4BCF0269-FCAC-4D0F-B65C-95B251F88AF3}" srcOrd="0" destOrd="0" presId="urn:microsoft.com/office/officeart/2005/8/layout/chevron2"/>
    <dgm:cxn modelId="{690AD459-01F7-46A7-B9A7-207C5C9DDB9E}" type="presParOf" srcId="{0DBAD4F9-FA49-4BF9-8BF2-524FE8B7503A}" destId="{428BE150-5F4E-4510-A187-EA2F11FAB15E}" srcOrd="0" destOrd="0" presId="urn:microsoft.com/office/officeart/2005/8/layout/chevron2"/>
    <dgm:cxn modelId="{5AA8B4A4-3409-4DC4-A511-EBBC6F53EC96}" type="presParOf" srcId="{428BE150-5F4E-4510-A187-EA2F11FAB15E}" destId="{EE5C3DD3-6F1C-4F0D-99F7-C56E7CF0816E}" srcOrd="0" destOrd="0" presId="urn:microsoft.com/office/officeart/2005/8/layout/chevron2"/>
    <dgm:cxn modelId="{26CE7EA8-8321-4995-9780-17D9472EDEF0}" type="presParOf" srcId="{428BE150-5F4E-4510-A187-EA2F11FAB15E}" destId="{4BCF0269-FCAC-4D0F-B65C-95B251F88A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1A9910-5495-4E9D-9167-7FB8A6F1E7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7A51E7-F457-4A80-8433-4450899A447B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формирование базы данных работодателей</a:t>
          </a:r>
          <a:endParaRPr lang="ru-RU" sz="1800" dirty="0"/>
        </a:p>
      </dgm:t>
    </dgm:pt>
    <dgm:pt modelId="{F9503087-A98C-435E-B665-943FBCF34024}" type="parTrans" cxnId="{90CDFDBC-5A42-4E22-AD9E-BF2B5221DB86}">
      <dgm:prSet/>
      <dgm:spPr/>
      <dgm:t>
        <a:bodyPr/>
        <a:lstStyle/>
        <a:p>
          <a:endParaRPr lang="ru-RU"/>
        </a:p>
      </dgm:t>
    </dgm:pt>
    <dgm:pt modelId="{F013BBC0-575B-4302-A9B1-901AE4DB44A1}" type="sibTrans" cxnId="{90CDFDBC-5A42-4E22-AD9E-BF2B5221DB86}">
      <dgm:prSet/>
      <dgm:spPr/>
      <dgm:t>
        <a:bodyPr/>
        <a:lstStyle/>
        <a:p>
          <a:endParaRPr lang="ru-RU"/>
        </a:p>
      </dgm:t>
    </dgm:pt>
    <dgm:pt modelId="{95CEDD8B-2BA6-4ADF-B4AB-C8E0074B8500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формирование банка резюме студентов и выпускников</a:t>
          </a:r>
          <a:endParaRPr lang="ru-RU" sz="1800" dirty="0"/>
        </a:p>
      </dgm:t>
    </dgm:pt>
    <dgm:pt modelId="{4D555AE3-7564-4E55-B50D-E7191FE86A92}" type="parTrans" cxnId="{FE26344C-20E0-42B4-BAA5-A8EA64E288FF}">
      <dgm:prSet/>
      <dgm:spPr/>
      <dgm:t>
        <a:bodyPr/>
        <a:lstStyle/>
        <a:p>
          <a:endParaRPr lang="ru-RU"/>
        </a:p>
      </dgm:t>
    </dgm:pt>
    <dgm:pt modelId="{03805897-BA45-4EA4-976D-24CBB8FC28AA}" type="sibTrans" cxnId="{FE26344C-20E0-42B4-BAA5-A8EA64E288FF}">
      <dgm:prSet/>
      <dgm:spPr/>
      <dgm:t>
        <a:bodyPr/>
        <a:lstStyle/>
        <a:p>
          <a:endParaRPr lang="ru-RU"/>
        </a:p>
      </dgm:t>
    </dgm:pt>
    <dgm:pt modelId="{C044E6A4-82A5-4B5B-96C2-36071E54213B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организация временной занятости студентов и выпускников вуза</a:t>
          </a:r>
          <a:endParaRPr lang="ru-RU" sz="1800" dirty="0"/>
        </a:p>
      </dgm:t>
    </dgm:pt>
    <dgm:pt modelId="{451DB00A-4E51-493A-A4FB-D2B88A77B9A2}" type="parTrans" cxnId="{F1C7256C-8C36-408E-A0FE-A7A64398BA3A}">
      <dgm:prSet/>
      <dgm:spPr/>
      <dgm:t>
        <a:bodyPr/>
        <a:lstStyle/>
        <a:p>
          <a:endParaRPr lang="ru-RU"/>
        </a:p>
      </dgm:t>
    </dgm:pt>
    <dgm:pt modelId="{C8DB8DFE-5B70-4091-A1BB-8FB5C1DFD2FF}" type="sibTrans" cxnId="{F1C7256C-8C36-408E-A0FE-A7A64398BA3A}">
      <dgm:prSet/>
      <dgm:spPr/>
      <dgm:t>
        <a:bodyPr/>
        <a:lstStyle/>
        <a:p>
          <a:endParaRPr lang="ru-RU"/>
        </a:p>
      </dgm:t>
    </dgm:pt>
    <dgm:pt modelId="{7C1C5732-C174-4C5D-844B-04B637D2B15A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мониторинг и анализ трудоустройства выпускников</a:t>
          </a:r>
          <a:endParaRPr lang="ru-RU" sz="1800" dirty="0"/>
        </a:p>
      </dgm:t>
    </dgm:pt>
    <dgm:pt modelId="{20E95224-469B-41A2-9E48-6A074583EEEB}" type="sibTrans" cxnId="{3DAFC2BF-D039-4D2E-94E3-8CD5CC44ECC0}">
      <dgm:prSet/>
      <dgm:spPr/>
      <dgm:t>
        <a:bodyPr/>
        <a:lstStyle/>
        <a:p>
          <a:endParaRPr lang="ru-RU"/>
        </a:p>
      </dgm:t>
    </dgm:pt>
    <dgm:pt modelId="{56C3AFF1-76D7-433B-B63E-38E2A075757D}" type="parTrans" cxnId="{3DAFC2BF-D039-4D2E-94E3-8CD5CC44ECC0}">
      <dgm:prSet/>
      <dgm:spPr/>
      <dgm:t>
        <a:bodyPr/>
        <a:lstStyle/>
        <a:p>
          <a:endParaRPr lang="ru-RU"/>
        </a:p>
      </dgm:t>
    </dgm:pt>
    <dgm:pt modelId="{40B15867-FE32-4782-B3DE-5B7EA740D668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мероприятий, способствующих повышению эффективности трудоустройства студентов и выпускников:</a:t>
          </a:r>
          <a:endParaRPr lang="ru-RU" sz="1800" dirty="0"/>
        </a:p>
      </dgm:t>
    </dgm:pt>
    <dgm:pt modelId="{9E2338F4-28F0-47F4-93B2-982FD309EA76}" type="sibTrans" cxnId="{054FD4CB-6E06-43EB-BF86-992BB5EB4C4D}">
      <dgm:prSet/>
      <dgm:spPr/>
      <dgm:t>
        <a:bodyPr/>
        <a:lstStyle/>
        <a:p>
          <a:endParaRPr lang="ru-RU"/>
        </a:p>
      </dgm:t>
    </dgm:pt>
    <dgm:pt modelId="{B73F6027-95CD-434F-8787-6720E770726C}" type="parTrans" cxnId="{054FD4CB-6E06-43EB-BF86-992BB5EB4C4D}">
      <dgm:prSet/>
      <dgm:spPr/>
      <dgm:t>
        <a:bodyPr/>
        <a:lstStyle/>
        <a:p>
          <a:endParaRPr lang="ru-RU"/>
        </a:p>
      </dgm:t>
    </dgm:pt>
    <dgm:pt modelId="{6EC35B49-FF61-438F-A865-A89A535CB2A8}">
      <dgm:prSet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формирование, при содействии служб занятости, банка вакансий</a:t>
          </a:r>
          <a:endParaRPr lang="ru-RU" sz="1800" dirty="0"/>
        </a:p>
      </dgm:t>
    </dgm:pt>
    <dgm:pt modelId="{B9AB242B-2AEF-49C0-8300-AAFDF87EADC2}" type="parTrans" cxnId="{3950DFB7-95A5-4F41-A8CB-CFA742598972}">
      <dgm:prSet/>
      <dgm:spPr/>
      <dgm:t>
        <a:bodyPr/>
        <a:lstStyle/>
        <a:p>
          <a:endParaRPr lang="ru-RU"/>
        </a:p>
      </dgm:t>
    </dgm:pt>
    <dgm:pt modelId="{D138F93A-BAF1-4C7C-995D-FDEAF479D8BE}" type="sibTrans" cxnId="{3950DFB7-95A5-4F41-A8CB-CFA742598972}">
      <dgm:prSet/>
      <dgm:spPr/>
      <dgm:t>
        <a:bodyPr/>
        <a:lstStyle/>
        <a:p>
          <a:endParaRPr lang="ru-RU"/>
        </a:p>
      </dgm:t>
    </dgm:pt>
    <dgm:pt modelId="{1FFD509C-FA16-4CCC-8B27-5A6DC0454830}" type="pres">
      <dgm:prSet presAssocID="{5A1A9910-5495-4E9D-9167-7FB8A6F1E7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0DF7C1-AC44-450F-8DDA-8F518E3DB846}" type="pres">
      <dgm:prSet presAssocID="{6EC35B49-FF61-438F-A865-A89A535CB2A8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DF547-B01A-4B3D-9F1C-DABE8F18E026}" type="pres">
      <dgm:prSet presAssocID="{D138F93A-BAF1-4C7C-995D-FDEAF479D8BE}" presName="spacer" presStyleCnt="0"/>
      <dgm:spPr/>
    </dgm:pt>
    <dgm:pt modelId="{37D94CEA-57E7-495C-941A-5547ECA69E9F}" type="pres">
      <dgm:prSet presAssocID="{EB7A51E7-F457-4A80-8433-4450899A447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822D0-EBAB-489D-AD4C-197D31D2BD43}" type="pres">
      <dgm:prSet presAssocID="{F013BBC0-575B-4302-A9B1-901AE4DB44A1}" presName="spacer" presStyleCnt="0"/>
      <dgm:spPr/>
    </dgm:pt>
    <dgm:pt modelId="{D5B0A67A-E7DF-4C6E-BB0C-82FEBF3752AC}" type="pres">
      <dgm:prSet presAssocID="{95CEDD8B-2BA6-4ADF-B4AB-C8E0074B850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96273-19B0-4769-97EC-E601D5D09B79}" type="pres">
      <dgm:prSet presAssocID="{03805897-BA45-4EA4-976D-24CBB8FC28AA}" presName="spacer" presStyleCnt="0"/>
      <dgm:spPr/>
    </dgm:pt>
    <dgm:pt modelId="{ECC3AB80-9AF0-49C0-A1DF-6884B474D4F7}" type="pres">
      <dgm:prSet presAssocID="{C044E6A4-82A5-4B5B-96C2-36071E54213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2036A-5812-4856-AC0F-B5A4355BBDA1}" type="pres">
      <dgm:prSet presAssocID="{C8DB8DFE-5B70-4091-A1BB-8FB5C1DFD2FF}" presName="spacer" presStyleCnt="0"/>
      <dgm:spPr/>
    </dgm:pt>
    <dgm:pt modelId="{CC59B342-1864-4BC8-9D9C-D29B5A21B233}" type="pres">
      <dgm:prSet presAssocID="{7C1C5732-C174-4C5D-844B-04B637D2B15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62C1A-E450-4C1B-BFE6-2BB4BE771FCF}" type="pres">
      <dgm:prSet presAssocID="{20E95224-469B-41A2-9E48-6A074583EEEB}" presName="spacer" presStyleCnt="0"/>
      <dgm:spPr/>
    </dgm:pt>
    <dgm:pt modelId="{7A57DFC1-DDBE-40FF-8CFC-FCE943289449}" type="pres">
      <dgm:prSet presAssocID="{40B15867-FE32-4782-B3DE-5B7EA740D66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4FD4CB-6E06-43EB-BF86-992BB5EB4C4D}" srcId="{5A1A9910-5495-4E9D-9167-7FB8A6F1E76D}" destId="{40B15867-FE32-4782-B3DE-5B7EA740D668}" srcOrd="5" destOrd="0" parTransId="{B73F6027-95CD-434F-8787-6720E770726C}" sibTransId="{9E2338F4-28F0-47F4-93B2-982FD309EA76}"/>
    <dgm:cxn modelId="{DC9C5C01-871F-4F50-93DF-D17090B529DA}" type="presOf" srcId="{C044E6A4-82A5-4B5B-96C2-36071E54213B}" destId="{ECC3AB80-9AF0-49C0-A1DF-6884B474D4F7}" srcOrd="0" destOrd="0" presId="urn:microsoft.com/office/officeart/2005/8/layout/vList2"/>
    <dgm:cxn modelId="{3DAFC2BF-D039-4D2E-94E3-8CD5CC44ECC0}" srcId="{5A1A9910-5495-4E9D-9167-7FB8A6F1E76D}" destId="{7C1C5732-C174-4C5D-844B-04B637D2B15A}" srcOrd="4" destOrd="0" parTransId="{56C3AFF1-76D7-433B-B63E-38E2A075757D}" sibTransId="{20E95224-469B-41A2-9E48-6A074583EEEB}"/>
    <dgm:cxn modelId="{F1C7256C-8C36-408E-A0FE-A7A64398BA3A}" srcId="{5A1A9910-5495-4E9D-9167-7FB8A6F1E76D}" destId="{C044E6A4-82A5-4B5B-96C2-36071E54213B}" srcOrd="3" destOrd="0" parTransId="{451DB00A-4E51-493A-A4FB-D2B88A77B9A2}" sibTransId="{C8DB8DFE-5B70-4091-A1BB-8FB5C1DFD2FF}"/>
    <dgm:cxn modelId="{8ABBE2B7-0452-4CBB-B4CF-1BFA9943E68D}" type="presOf" srcId="{95CEDD8B-2BA6-4ADF-B4AB-C8E0074B8500}" destId="{D5B0A67A-E7DF-4C6E-BB0C-82FEBF3752AC}" srcOrd="0" destOrd="0" presId="urn:microsoft.com/office/officeart/2005/8/layout/vList2"/>
    <dgm:cxn modelId="{24417CA7-A18B-400B-BE06-C73F6AE83E3F}" type="presOf" srcId="{6EC35B49-FF61-438F-A865-A89A535CB2A8}" destId="{4A0DF7C1-AC44-450F-8DDA-8F518E3DB846}" srcOrd="0" destOrd="0" presId="urn:microsoft.com/office/officeart/2005/8/layout/vList2"/>
    <dgm:cxn modelId="{8799D53A-8B69-41EB-B301-6302F54582D0}" type="presOf" srcId="{5A1A9910-5495-4E9D-9167-7FB8A6F1E76D}" destId="{1FFD509C-FA16-4CCC-8B27-5A6DC0454830}" srcOrd="0" destOrd="0" presId="urn:microsoft.com/office/officeart/2005/8/layout/vList2"/>
    <dgm:cxn modelId="{FE26344C-20E0-42B4-BAA5-A8EA64E288FF}" srcId="{5A1A9910-5495-4E9D-9167-7FB8A6F1E76D}" destId="{95CEDD8B-2BA6-4ADF-B4AB-C8E0074B8500}" srcOrd="2" destOrd="0" parTransId="{4D555AE3-7564-4E55-B50D-E7191FE86A92}" sibTransId="{03805897-BA45-4EA4-976D-24CBB8FC28AA}"/>
    <dgm:cxn modelId="{60BC4E72-5DB3-46B1-A1AF-8AA25C5E5A21}" type="presOf" srcId="{7C1C5732-C174-4C5D-844B-04B637D2B15A}" destId="{CC59B342-1864-4BC8-9D9C-D29B5A21B233}" srcOrd="0" destOrd="0" presId="urn:microsoft.com/office/officeart/2005/8/layout/vList2"/>
    <dgm:cxn modelId="{8814A5F9-8750-47A6-9EC8-87ED3CD4EBAE}" type="presOf" srcId="{EB7A51E7-F457-4A80-8433-4450899A447B}" destId="{37D94CEA-57E7-495C-941A-5547ECA69E9F}" srcOrd="0" destOrd="0" presId="urn:microsoft.com/office/officeart/2005/8/layout/vList2"/>
    <dgm:cxn modelId="{3950DFB7-95A5-4F41-A8CB-CFA742598972}" srcId="{5A1A9910-5495-4E9D-9167-7FB8A6F1E76D}" destId="{6EC35B49-FF61-438F-A865-A89A535CB2A8}" srcOrd="0" destOrd="0" parTransId="{B9AB242B-2AEF-49C0-8300-AAFDF87EADC2}" sibTransId="{D138F93A-BAF1-4C7C-995D-FDEAF479D8BE}"/>
    <dgm:cxn modelId="{90CDFDBC-5A42-4E22-AD9E-BF2B5221DB86}" srcId="{5A1A9910-5495-4E9D-9167-7FB8A6F1E76D}" destId="{EB7A51E7-F457-4A80-8433-4450899A447B}" srcOrd="1" destOrd="0" parTransId="{F9503087-A98C-435E-B665-943FBCF34024}" sibTransId="{F013BBC0-575B-4302-A9B1-901AE4DB44A1}"/>
    <dgm:cxn modelId="{7B64F72A-5ABB-4D20-86E9-556F8A836FF7}" type="presOf" srcId="{40B15867-FE32-4782-B3DE-5B7EA740D668}" destId="{7A57DFC1-DDBE-40FF-8CFC-FCE943289449}" srcOrd="0" destOrd="0" presId="urn:microsoft.com/office/officeart/2005/8/layout/vList2"/>
    <dgm:cxn modelId="{13B6F890-E112-4553-8E37-A04926DEF452}" type="presParOf" srcId="{1FFD509C-FA16-4CCC-8B27-5A6DC0454830}" destId="{4A0DF7C1-AC44-450F-8DDA-8F518E3DB846}" srcOrd="0" destOrd="0" presId="urn:microsoft.com/office/officeart/2005/8/layout/vList2"/>
    <dgm:cxn modelId="{FDB74072-8D66-46BB-B561-F6AC542433CD}" type="presParOf" srcId="{1FFD509C-FA16-4CCC-8B27-5A6DC0454830}" destId="{213DF547-B01A-4B3D-9F1C-DABE8F18E026}" srcOrd="1" destOrd="0" presId="urn:microsoft.com/office/officeart/2005/8/layout/vList2"/>
    <dgm:cxn modelId="{930F01A4-04A5-40F7-A465-823A6F04107E}" type="presParOf" srcId="{1FFD509C-FA16-4CCC-8B27-5A6DC0454830}" destId="{37D94CEA-57E7-495C-941A-5547ECA69E9F}" srcOrd="2" destOrd="0" presId="urn:microsoft.com/office/officeart/2005/8/layout/vList2"/>
    <dgm:cxn modelId="{7101D63F-9587-426A-AA63-64B146033A54}" type="presParOf" srcId="{1FFD509C-FA16-4CCC-8B27-5A6DC0454830}" destId="{E03822D0-EBAB-489D-AD4C-197D31D2BD43}" srcOrd="3" destOrd="0" presId="urn:microsoft.com/office/officeart/2005/8/layout/vList2"/>
    <dgm:cxn modelId="{E5DDFC4B-AEB0-4B83-8D2F-1D7BF7C4F8AD}" type="presParOf" srcId="{1FFD509C-FA16-4CCC-8B27-5A6DC0454830}" destId="{D5B0A67A-E7DF-4C6E-BB0C-82FEBF3752AC}" srcOrd="4" destOrd="0" presId="urn:microsoft.com/office/officeart/2005/8/layout/vList2"/>
    <dgm:cxn modelId="{7FF904B6-4B4A-47B4-8D31-F005FA7E7F11}" type="presParOf" srcId="{1FFD509C-FA16-4CCC-8B27-5A6DC0454830}" destId="{D5696273-19B0-4769-97EC-E601D5D09B79}" srcOrd="5" destOrd="0" presId="urn:microsoft.com/office/officeart/2005/8/layout/vList2"/>
    <dgm:cxn modelId="{A15F2FB7-1FF2-4D88-B7E7-50CAE18690AA}" type="presParOf" srcId="{1FFD509C-FA16-4CCC-8B27-5A6DC0454830}" destId="{ECC3AB80-9AF0-49C0-A1DF-6884B474D4F7}" srcOrd="6" destOrd="0" presId="urn:microsoft.com/office/officeart/2005/8/layout/vList2"/>
    <dgm:cxn modelId="{240964CB-A147-491F-AB9A-370AF2D1BC97}" type="presParOf" srcId="{1FFD509C-FA16-4CCC-8B27-5A6DC0454830}" destId="{6852036A-5812-4856-AC0F-B5A4355BBDA1}" srcOrd="7" destOrd="0" presId="urn:microsoft.com/office/officeart/2005/8/layout/vList2"/>
    <dgm:cxn modelId="{794288C3-CB8C-4089-8692-FE7F091645CC}" type="presParOf" srcId="{1FFD509C-FA16-4CCC-8B27-5A6DC0454830}" destId="{CC59B342-1864-4BC8-9D9C-D29B5A21B233}" srcOrd="8" destOrd="0" presId="urn:microsoft.com/office/officeart/2005/8/layout/vList2"/>
    <dgm:cxn modelId="{A4E9D274-68A6-4203-A09D-5698DF5FFC84}" type="presParOf" srcId="{1FFD509C-FA16-4CCC-8B27-5A6DC0454830}" destId="{8CF62C1A-E450-4C1B-BFE6-2BB4BE771FCF}" srcOrd="9" destOrd="0" presId="urn:microsoft.com/office/officeart/2005/8/layout/vList2"/>
    <dgm:cxn modelId="{8C46878D-C7DE-451C-AB0E-9EB93C04288F}" type="presParOf" srcId="{1FFD509C-FA16-4CCC-8B27-5A6DC0454830}" destId="{7A57DFC1-DDBE-40FF-8CFC-FCE94328944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35354-D15E-4309-BBFB-C5E531D7B1ED}">
      <dsp:nvSpPr>
        <dsp:cNvPr id="0" name=""/>
        <dsp:cNvSpPr/>
      </dsp:nvSpPr>
      <dsp:spPr>
        <a:xfrm>
          <a:off x="-6025072" y="-921917"/>
          <a:ext cx="7172427" cy="7172427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815D4-A4E9-4503-A166-E205C8A5C0D1}">
      <dsp:nvSpPr>
        <dsp:cNvPr id="0" name=""/>
        <dsp:cNvSpPr/>
      </dsp:nvSpPr>
      <dsp:spPr>
        <a:xfrm>
          <a:off x="600506" y="216024"/>
          <a:ext cx="8109310" cy="1207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77" tIns="38100" rIns="38100" bIns="381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0" kern="1200" dirty="0" smtClean="0"/>
            <a:t>Размытость личностных и профессиональных целей у выпускников ОО. Отсутствие адекватных представлений о рынке труда, необходимости получения востребованной профессии, необъективная оценка собственных возможностей и подчас завышенные требования к условиям труда и заработной плате </a:t>
          </a:r>
          <a:endParaRPr lang="ru-RU" sz="1500" b="0" kern="1200" dirty="0"/>
        </a:p>
      </dsp:txBody>
      <dsp:txXfrm>
        <a:off x="600506" y="216024"/>
        <a:ext cx="8109310" cy="1207025"/>
      </dsp:txXfrm>
    </dsp:sp>
    <dsp:sp modelId="{4B0DB51D-C379-4455-9109-6E341A311C53}">
      <dsp:nvSpPr>
        <dsp:cNvPr id="0" name=""/>
        <dsp:cNvSpPr/>
      </dsp:nvSpPr>
      <dsp:spPr>
        <a:xfrm>
          <a:off x="88161" y="307193"/>
          <a:ext cx="1024688" cy="10246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15464-C878-46B9-BDBC-9864F9C5074B}">
      <dsp:nvSpPr>
        <dsp:cNvPr id="0" name=""/>
        <dsp:cNvSpPr/>
      </dsp:nvSpPr>
      <dsp:spPr>
        <a:xfrm>
          <a:off x="1080113" y="1584176"/>
          <a:ext cx="7639328" cy="941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7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Предубеждение работодателей о более низком профессиональном уровне подготовки инвалидов по сравнению с обычными выпускниками</a:t>
          </a:r>
          <a:endParaRPr lang="ru-RU" sz="1600" kern="1200" dirty="0"/>
        </a:p>
      </dsp:txBody>
      <dsp:txXfrm>
        <a:off x="1080113" y="1584176"/>
        <a:ext cx="7639328" cy="941811"/>
      </dsp:txXfrm>
    </dsp:sp>
    <dsp:sp modelId="{1F00D989-A4F2-4F31-8670-C95FF8D7F0B2}">
      <dsp:nvSpPr>
        <dsp:cNvPr id="0" name=""/>
        <dsp:cNvSpPr/>
      </dsp:nvSpPr>
      <dsp:spPr>
        <a:xfrm>
          <a:off x="558143" y="1537032"/>
          <a:ext cx="1024688" cy="10246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5ADCB-E0EE-40F9-8B06-D7C869302AA7}">
      <dsp:nvSpPr>
        <dsp:cNvPr id="0" name=""/>
        <dsp:cNvSpPr/>
      </dsp:nvSpPr>
      <dsp:spPr>
        <a:xfrm>
          <a:off x="1070487" y="2814015"/>
          <a:ext cx="7639328" cy="93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77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kern="1200" dirty="0" smtClean="0"/>
            <a:t>Несовершенство механизмов, обеспечивающих взаимосвязь между рынком труда и рынком образовательных услуг </a:t>
          </a:r>
          <a:endParaRPr lang="ru-RU" sz="1600" b="0" kern="1200" dirty="0"/>
        </a:p>
      </dsp:txBody>
      <dsp:txXfrm>
        <a:off x="1070487" y="2814015"/>
        <a:ext cx="7639328" cy="930400"/>
      </dsp:txXfrm>
    </dsp:sp>
    <dsp:sp modelId="{3BBF403A-6D2E-4F16-A0F0-D48023A85891}">
      <dsp:nvSpPr>
        <dsp:cNvPr id="0" name=""/>
        <dsp:cNvSpPr/>
      </dsp:nvSpPr>
      <dsp:spPr>
        <a:xfrm>
          <a:off x="558143" y="2766871"/>
          <a:ext cx="1024688" cy="102468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B2AF6-1D19-4A3E-BA86-35D020479473}">
      <dsp:nvSpPr>
        <dsp:cNvPr id="0" name=""/>
        <dsp:cNvSpPr/>
      </dsp:nvSpPr>
      <dsp:spPr>
        <a:xfrm>
          <a:off x="600506" y="3905537"/>
          <a:ext cx="8109310" cy="12070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7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/>
            <a:t>Отсутствие у большинства выпускников с инвалидностью необходимых навыков самоопределения на рынке труда, ведения переговоров с работодателями по вопросам трудоустройства и построения трудовой карьеры</a:t>
          </a:r>
          <a:endParaRPr lang="ru-RU" sz="1500" b="0" kern="1200" dirty="0"/>
        </a:p>
      </dsp:txBody>
      <dsp:txXfrm>
        <a:off x="600506" y="3905537"/>
        <a:ext cx="8109310" cy="1207033"/>
      </dsp:txXfrm>
    </dsp:sp>
    <dsp:sp modelId="{BE8C94C0-AAF3-443E-BA7E-D0F003EB2588}">
      <dsp:nvSpPr>
        <dsp:cNvPr id="0" name=""/>
        <dsp:cNvSpPr/>
      </dsp:nvSpPr>
      <dsp:spPr>
        <a:xfrm>
          <a:off x="88161" y="3996710"/>
          <a:ext cx="1024688" cy="102468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D37EC-514D-4371-A104-C5A3FBDCFAC4}">
      <dsp:nvSpPr>
        <dsp:cNvPr id="0" name=""/>
        <dsp:cNvSpPr/>
      </dsp:nvSpPr>
      <dsp:spPr>
        <a:xfrm>
          <a:off x="0" y="1308560"/>
          <a:ext cx="7992888" cy="327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6C20B-B6C6-4816-AFC2-F4C0199ABEA0}">
      <dsp:nvSpPr>
        <dsp:cNvPr id="0" name=""/>
        <dsp:cNvSpPr/>
      </dsp:nvSpPr>
      <dsp:spPr>
        <a:xfrm>
          <a:off x="399254" y="148660"/>
          <a:ext cx="6909811" cy="13517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Мониторинг готовности профессорско-преподавательского состава к работе в инклюзивных группах на «закрепленной территории»</a:t>
          </a:r>
          <a:endParaRPr lang="ru-RU" sz="1800" kern="1200" dirty="0"/>
        </a:p>
      </dsp:txBody>
      <dsp:txXfrm>
        <a:off x="465242" y="214648"/>
        <a:ext cx="6777835" cy="1219803"/>
      </dsp:txXfrm>
    </dsp:sp>
    <dsp:sp modelId="{64EF76F7-4156-43FD-9A57-228973FD7C4D}">
      <dsp:nvSpPr>
        <dsp:cNvPr id="0" name=""/>
        <dsp:cNvSpPr/>
      </dsp:nvSpPr>
      <dsp:spPr>
        <a:xfrm>
          <a:off x="0" y="2888099"/>
          <a:ext cx="7992888" cy="327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D3F62-F199-4BC7-BB43-AFB2C49E9723}">
      <dsp:nvSpPr>
        <dsp:cNvPr id="0" name=""/>
        <dsp:cNvSpPr/>
      </dsp:nvSpPr>
      <dsp:spPr>
        <a:xfrm>
          <a:off x="399254" y="1706360"/>
          <a:ext cx="6909811" cy="137361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Мониторинг трудоустройства выпускников с инвалидностью на «закрепленной территории»</a:t>
          </a:r>
          <a:endParaRPr lang="ru-RU" sz="1800" kern="1200" dirty="0"/>
        </a:p>
      </dsp:txBody>
      <dsp:txXfrm>
        <a:off x="466309" y="1773415"/>
        <a:ext cx="6775701" cy="1239509"/>
      </dsp:txXfrm>
    </dsp:sp>
    <dsp:sp modelId="{4C73814B-E01A-450E-8622-D33DDF2FEB37}">
      <dsp:nvSpPr>
        <dsp:cNvPr id="0" name=""/>
        <dsp:cNvSpPr/>
      </dsp:nvSpPr>
      <dsp:spPr>
        <a:xfrm>
          <a:off x="0" y="4492291"/>
          <a:ext cx="7992888" cy="327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9A285-BE49-46C3-96DF-6E3CCCE361A3}">
      <dsp:nvSpPr>
        <dsp:cNvPr id="0" name=""/>
        <dsp:cNvSpPr/>
      </dsp:nvSpPr>
      <dsp:spPr>
        <a:xfrm>
          <a:off x="395976" y="3282940"/>
          <a:ext cx="6916406" cy="139827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Выборочная оценка удовлетворенности работодателей качеством образования принятых на работу инвалидов</a:t>
          </a:r>
          <a:endParaRPr lang="ru-RU" sz="1800" kern="1200" dirty="0"/>
        </a:p>
      </dsp:txBody>
      <dsp:txXfrm>
        <a:off x="464234" y="3351198"/>
        <a:ext cx="6779890" cy="12617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8A2DE-C9EA-4D96-B40C-EF5910D366AC}">
      <dsp:nvSpPr>
        <dsp:cNvPr id="0" name=""/>
        <dsp:cNvSpPr/>
      </dsp:nvSpPr>
      <dsp:spPr>
        <a:xfrm>
          <a:off x="3300281" y="-144417"/>
          <a:ext cx="2256420" cy="146667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Проведение масштабной </a:t>
          </a:r>
          <a:r>
            <a:rPr lang="ru-RU" sz="1300" b="1" kern="1200" dirty="0" err="1" smtClean="0">
              <a:solidFill>
                <a:schemeClr val="tx1"/>
              </a:solidFill>
            </a:rPr>
            <a:t>профориентационной</a:t>
          </a:r>
          <a:r>
            <a:rPr lang="ru-RU" sz="1300" b="1" kern="1200" dirty="0" smtClean="0">
              <a:solidFill>
                <a:schemeClr val="tx1"/>
              </a:solidFill>
            </a:rPr>
            <a:t> работы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3371878" y="-72820"/>
        <a:ext cx="2113226" cy="1323479"/>
      </dsp:txXfrm>
    </dsp:sp>
    <dsp:sp modelId="{3922B934-187D-4D19-AB6D-DDD41CB0D5E1}">
      <dsp:nvSpPr>
        <dsp:cNvPr id="0" name=""/>
        <dsp:cNvSpPr/>
      </dsp:nvSpPr>
      <dsp:spPr>
        <a:xfrm>
          <a:off x="2226619" y="588918"/>
          <a:ext cx="4403744" cy="4403744"/>
        </a:xfrm>
        <a:custGeom>
          <a:avLst/>
          <a:gdLst/>
          <a:ahLst/>
          <a:cxnLst/>
          <a:rect l="0" t="0" r="0" b="0"/>
          <a:pathLst>
            <a:path>
              <a:moveTo>
                <a:pt x="3336392" y="314783"/>
              </a:moveTo>
              <a:arcTo wR="2201872" hR="2201872" stAng="18060861" swAng="113088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FF1E2-C0C1-49FA-A153-130147AA64F2}">
      <dsp:nvSpPr>
        <dsp:cNvPr id="0" name=""/>
        <dsp:cNvSpPr/>
      </dsp:nvSpPr>
      <dsp:spPr>
        <a:xfrm>
          <a:off x="5394386" y="1377038"/>
          <a:ext cx="2256420" cy="1466673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Создание специальных образовательных условий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5465983" y="1448635"/>
        <a:ext cx="2113226" cy="1323479"/>
      </dsp:txXfrm>
    </dsp:sp>
    <dsp:sp modelId="{641F802C-1F11-4504-BCF6-F049F18AFC04}">
      <dsp:nvSpPr>
        <dsp:cNvPr id="0" name=""/>
        <dsp:cNvSpPr/>
      </dsp:nvSpPr>
      <dsp:spPr>
        <a:xfrm>
          <a:off x="2226619" y="588918"/>
          <a:ext cx="4403744" cy="4403744"/>
        </a:xfrm>
        <a:custGeom>
          <a:avLst/>
          <a:gdLst/>
          <a:ahLst/>
          <a:cxnLst/>
          <a:rect l="0" t="0" r="0" b="0"/>
          <a:pathLst>
            <a:path>
              <a:moveTo>
                <a:pt x="4402836" y="2265086"/>
              </a:moveTo>
              <a:arcTo wR="2201872" hR="2201872" stAng="98709" swAng="1590548"/>
            </a:path>
          </a:pathLst>
        </a:custGeom>
        <a:noFill/>
        <a:ln w="635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CCC1A-3319-4734-A907-FE0246539297}">
      <dsp:nvSpPr>
        <dsp:cNvPr id="0" name=""/>
        <dsp:cNvSpPr/>
      </dsp:nvSpPr>
      <dsp:spPr>
        <a:xfrm>
          <a:off x="4532674" y="3838806"/>
          <a:ext cx="2380091" cy="1466673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Проведение </a:t>
          </a:r>
          <a:r>
            <a:rPr lang="ru-RU" sz="1300" b="1" kern="1200" dirty="0" err="1" smtClean="0">
              <a:solidFill>
                <a:schemeClr val="tx1"/>
              </a:solidFill>
            </a:rPr>
            <a:t>профориентационных</a:t>
          </a:r>
          <a:r>
            <a:rPr lang="ru-RU" sz="1300" b="1" kern="1200" dirty="0" smtClean="0">
              <a:solidFill>
                <a:schemeClr val="tx1"/>
              </a:solidFill>
            </a:rPr>
            <a:t> конкурсов и мероприятий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4604271" y="3910403"/>
        <a:ext cx="2236897" cy="1323479"/>
      </dsp:txXfrm>
    </dsp:sp>
    <dsp:sp modelId="{34AB3C6B-2E47-4859-A2A8-A1E2F54FBC69}">
      <dsp:nvSpPr>
        <dsp:cNvPr id="0" name=""/>
        <dsp:cNvSpPr/>
      </dsp:nvSpPr>
      <dsp:spPr>
        <a:xfrm>
          <a:off x="2226619" y="588918"/>
          <a:ext cx="4403744" cy="4403744"/>
        </a:xfrm>
        <a:custGeom>
          <a:avLst/>
          <a:gdLst/>
          <a:ahLst/>
          <a:cxnLst/>
          <a:rect l="0" t="0" r="0" b="0"/>
          <a:pathLst>
            <a:path>
              <a:moveTo>
                <a:pt x="2303973" y="4401375"/>
              </a:moveTo>
              <a:arcTo wR="2201872" hR="2201872" stAng="5240534" swAng="318932"/>
            </a:path>
          </a:pathLst>
        </a:custGeom>
        <a:noFill/>
        <a:ln w="635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E1CFB7-77BC-4692-A0AB-D01177D1BE5E}">
      <dsp:nvSpPr>
        <dsp:cNvPr id="0" name=""/>
        <dsp:cNvSpPr/>
      </dsp:nvSpPr>
      <dsp:spPr>
        <a:xfrm>
          <a:off x="1944218" y="3838806"/>
          <a:ext cx="2380091" cy="1466673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Создание структурных подразделения, содействующих трудоустройству студентов и выпускников с инвалидностью и ОВЗ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2015815" y="3910403"/>
        <a:ext cx="2236897" cy="1323479"/>
      </dsp:txXfrm>
    </dsp:sp>
    <dsp:sp modelId="{A332A53C-91D3-4C87-A264-D668C5A4CF56}">
      <dsp:nvSpPr>
        <dsp:cNvPr id="0" name=""/>
        <dsp:cNvSpPr/>
      </dsp:nvSpPr>
      <dsp:spPr>
        <a:xfrm>
          <a:off x="2226619" y="588918"/>
          <a:ext cx="4403744" cy="4403744"/>
        </a:xfrm>
        <a:custGeom>
          <a:avLst/>
          <a:gdLst/>
          <a:ahLst/>
          <a:cxnLst/>
          <a:rect l="0" t="0" r="0" b="0"/>
          <a:pathLst>
            <a:path>
              <a:moveTo>
                <a:pt x="260525" y="3240820"/>
              </a:moveTo>
              <a:arcTo wR="2201872" hR="2201872" stAng="9110743" swAng="1590548"/>
            </a:path>
          </a:pathLst>
        </a:custGeom>
        <a:noFill/>
        <a:ln w="635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33CA5-89B3-4CAB-928F-39AE634470B0}">
      <dsp:nvSpPr>
        <dsp:cNvPr id="0" name=""/>
        <dsp:cNvSpPr/>
      </dsp:nvSpPr>
      <dsp:spPr>
        <a:xfrm>
          <a:off x="1206176" y="1377038"/>
          <a:ext cx="2256420" cy="1466673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Организация межведомственного взаимодействия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1277773" y="1448635"/>
        <a:ext cx="2113226" cy="1323479"/>
      </dsp:txXfrm>
    </dsp:sp>
    <dsp:sp modelId="{F7A3D889-3DC5-41FD-A7BB-8A58A6682AA1}">
      <dsp:nvSpPr>
        <dsp:cNvPr id="0" name=""/>
        <dsp:cNvSpPr/>
      </dsp:nvSpPr>
      <dsp:spPr>
        <a:xfrm>
          <a:off x="2226619" y="588918"/>
          <a:ext cx="4403744" cy="4403744"/>
        </a:xfrm>
        <a:custGeom>
          <a:avLst/>
          <a:gdLst/>
          <a:ahLst/>
          <a:cxnLst/>
          <a:rect l="0" t="0" r="0" b="0"/>
          <a:pathLst>
            <a:path>
              <a:moveTo>
                <a:pt x="518545" y="782488"/>
              </a:moveTo>
              <a:arcTo wR="2201872" hR="2201872" stAng="13208258" swAng="1130881"/>
            </a:path>
          </a:pathLst>
        </a:custGeom>
        <a:noFill/>
        <a:ln w="635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C3DD3-6F1C-4F0D-99F7-C56E7CF0816E}">
      <dsp:nvSpPr>
        <dsp:cNvPr id="0" name=""/>
        <dsp:cNvSpPr/>
      </dsp:nvSpPr>
      <dsp:spPr>
        <a:xfrm rot="5400000">
          <a:off x="-75034" y="75034"/>
          <a:ext cx="675889" cy="5258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</a:t>
          </a:r>
          <a:endParaRPr lang="ru-RU" sz="2000" kern="1200" dirty="0"/>
        </a:p>
      </dsp:txBody>
      <dsp:txXfrm rot="-5400000">
        <a:off x="1" y="262909"/>
        <a:ext cx="525820" cy="150069"/>
      </dsp:txXfrm>
    </dsp:sp>
    <dsp:sp modelId="{4BCF0269-FCAC-4D0F-B65C-95B251F88AF3}">
      <dsp:nvSpPr>
        <dsp:cNvPr id="0" name=""/>
        <dsp:cNvSpPr/>
      </dsp:nvSpPr>
      <dsp:spPr>
        <a:xfrm rot="5400000">
          <a:off x="4384543" y="-3836192"/>
          <a:ext cx="581967" cy="82697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.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формирование инклюзивной культуры у участников образовательного процесса</a:t>
          </a:r>
          <a:endParaRPr lang="ru-RU" sz="18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 rot="-5400000">
        <a:off x="540657" y="36103"/>
        <a:ext cx="8241332" cy="5251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C3DD3-6F1C-4F0D-99F7-C56E7CF0816E}">
      <dsp:nvSpPr>
        <dsp:cNvPr id="0" name=""/>
        <dsp:cNvSpPr/>
      </dsp:nvSpPr>
      <dsp:spPr>
        <a:xfrm rot="5400000">
          <a:off x="-107801" y="107801"/>
          <a:ext cx="718674" cy="50307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</a:t>
          </a:r>
          <a:endParaRPr lang="ru-RU" sz="2000" kern="1200" dirty="0"/>
        </a:p>
      </dsp:txBody>
      <dsp:txXfrm rot="-5400000">
        <a:off x="1" y="251536"/>
        <a:ext cx="503071" cy="215603"/>
      </dsp:txXfrm>
    </dsp:sp>
    <dsp:sp modelId="{4BCF0269-FCAC-4D0F-B65C-95B251F88AF3}">
      <dsp:nvSpPr>
        <dsp:cNvPr id="0" name=""/>
        <dsp:cNvSpPr/>
      </dsp:nvSpPr>
      <dsp:spPr>
        <a:xfrm rot="5400000">
          <a:off x="4410332" y="-3906557"/>
          <a:ext cx="467383" cy="8281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создания доступной архитектурной среды</a:t>
          </a:r>
          <a:endParaRPr lang="ru-RU" sz="20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kern="1200" dirty="0"/>
        </a:p>
      </dsp:txBody>
      <dsp:txXfrm rot="-5400000">
        <a:off x="503072" y="23519"/>
        <a:ext cx="8259088" cy="4217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C3DD3-6F1C-4F0D-99F7-C56E7CF0816E}">
      <dsp:nvSpPr>
        <dsp:cNvPr id="0" name=""/>
        <dsp:cNvSpPr/>
      </dsp:nvSpPr>
      <dsp:spPr>
        <a:xfrm rot="5400000">
          <a:off x="-75034" y="75034"/>
          <a:ext cx="675889" cy="5258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</a:t>
          </a:r>
          <a:endParaRPr lang="ru-RU" sz="2000" kern="1200" dirty="0"/>
        </a:p>
      </dsp:txBody>
      <dsp:txXfrm rot="-5400000">
        <a:off x="1" y="262909"/>
        <a:ext cx="525820" cy="150069"/>
      </dsp:txXfrm>
    </dsp:sp>
    <dsp:sp modelId="{4BCF0269-FCAC-4D0F-B65C-95B251F88AF3}">
      <dsp:nvSpPr>
        <dsp:cNvPr id="0" name=""/>
        <dsp:cNvSpPr/>
      </dsp:nvSpPr>
      <dsp:spPr>
        <a:xfrm rot="5400000">
          <a:off x="4384543" y="-3836192"/>
          <a:ext cx="581967" cy="82697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.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/>
            <a:t>подготовка научно-педагогических кадров вуза к организации эффективного взаимодействия с обучающимися с ОВЗ и инвалидностью</a:t>
          </a:r>
          <a:endParaRPr lang="ru-RU" sz="1800" b="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 rot="-5400000">
        <a:off x="540657" y="36103"/>
        <a:ext cx="8241332" cy="5251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C3DD3-6F1C-4F0D-99F7-C56E7CF0816E}">
      <dsp:nvSpPr>
        <dsp:cNvPr id="0" name=""/>
        <dsp:cNvSpPr/>
      </dsp:nvSpPr>
      <dsp:spPr>
        <a:xfrm rot="5400000">
          <a:off x="-106092" y="199301"/>
          <a:ext cx="670269" cy="4580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4</a:t>
          </a:r>
          <a:endParaRPr lang="ru-RU" sz="2000" kern="1200" dirty="0"/>
        </a:p>
      </dsp:txBody>
      <dsp:txXfrm rot="-5400000">
        <a:off x="1" y="322250"/>
        <a:ext cx="458084" cy="212185"/>
      </dsp:txXfrm>
    </dsp:sp>
    <dsp:sp modelId="{4BCF0269-FCAC-4D0F-B65C-95B251F88AF3}">
      <dsp:nvSpPr>
        <dsp:cNvPr id="0" name=""/>
        <dsp:cNvSpPr/>
      </dsp:nvSpPr>
      <dsp:spPr>
        <a:xfrm rot="5400000">
          <a:off x="4300371" y="-3720511"/>
          <a:ext cx="764094" cy="83491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/>
            <a:t>организация образовательного процесса, обеспечивающего доступность получения качественных образовательных услуг лицами с ОВЗ и инвалидностью</a:t>
          </a:r>
          <a:endParaRPr lang="ru-RU" sz="1800" b="0" kern="1200" dirty="0"/>
        </a:p>
      </dsp:txBody>
      <dsp:txXfrm rot="-5400000">
        <a:off x="507853" y="109307"/>
        <a:ext cx="8311830" cy="6894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C3DD3-6F1C-4F0D-99F7-C56E7CF0816E}">
      <dsp:nvSpPr>
        <dsp:cNvPr id="0" name=""/>
        <dsp:cNvSpPr/>
      </dsp:nvSpPr>
      <dsp:spPr>
        <a:xfrm rot="5400000">
          <a:off x="-75034" y="75034"/>
          <a:ext cx="675889" cy="5258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5</a:t>
          </a:r>
          <a:endParaRPr lang="ru-RU" sz="2000" kern="1200" dirty="0"/>
        </a:p>
      </dsp:txBody>
      <dsp:txXfrm rot="-5400000">
        <a:off x="1" y="262909"/>
        <a:ext cx="525820" cy="150069"/>
      </dsp:txXfrm>
    </dsp:sp>
    <dsp:sp modelId="{4BCF0269-FCAC-4D0F-B65C-95B251F88AF3}">
      <dsp:nvSpPr>
        <dsp:cNvPr id="0" name=""/>
        <dsp:cNvSpPr/>
      </dsp:nvSpPr>
      <dsp:spPr>
        <a:xfrm rot="5400000">
          <a:off x="4438295" y="-3889944"/>
          <a:ext cx="581967" cy="83772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/>
            <a:t>комплексное </a:t>
          </a:r>
          <a:r>
            <a:rPr lang="ru-RU" sz="1800" b="0" kern="1200" dirty="0" err="1" smtClean="0"/>
            <a:t>социально-психолого-педагогическое</a:t>
          </a:r>
          <a:r>
            <a:rPr lang="ru-RU" sz="1800" b="0" kern="1200" dirty="0" smtClean="0"/>
            <a:t> сопровождение обучающихся с инвалидностью и ОВЗ</a:t>
          </a:r>
          <a:endParaRPr lang="ru-RU" sz="1800" b="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 rot="-5400000">
        <a:off x="540657" y="36103"/>
        <a:ext cx="8348836" cy="5251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C3DD3-6F1C-4F0D-99F7-C56E7CF0816E}">
      <dsp:nvSpPr>
        <dsp:cNvPr id="0" name=""/>
        <dsp:cNvSpPr/>
      </dsp:nvSpPr>
      <dsp:spPr>
        <a:xfrm rot="5400000">
          <a:off x="-75034" y="75034"/>
          <a:ext cx="675889" cy="5258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6</a:t>
          </a:r>
          <a:endParaRPr lang="ru-RU" sz="2000" kern="1200" dirty="0"/>
        </a:p>
      </dsp:txBody>
      <dsp:txXfrm rot="-5400000">
        <a:off x="1" y="262909"/>
        <a:ext cx="525820" cy="150069"/>
      </dsp:txXfrm>
    </dsp:sp>
    <dsp:sp modelId="{4BCF0269-FCAC-4D0F-B65C-95B251F88AF3}">
      <dsp:nvSpPr>
        <dsp:cNvPr id="0" name=""/>
        <dsp:cNvSpPr/>
      </dsp:nvSpPr>
      <dsp:spPr>
        <a:xfrm rot="5400000">
          <a:off x="4438295" y="-3889944"/>
          <a:ext cx="581967" cy="83772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/>
            <a:t>расширение спектра  образовательных услуг для лиц с инвалидностью из числа взрослого трудоспособного населения</a:t>
          </a:r>
          <a:endParaRPr lang="ru-RU" sz="1800" b="0" kern="1200" dirty="0"/>
        </a:p>
      </dsp:txBody>
      <dsp:txXfrm rot="-5400000">
        <a:off x="540657" y="36103"/>
        <a:ext cx="8348836" cy="5251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DF7C1-AC44-450F-8DDA-8F518E3DB846}">
      <dsp:nvSpPr>
        <dsp:cNvPr id="0" name=""/>
        <dsp:cNvSpPr/>
      </dsp:nvSpPr>
      <dsp:spPr>
        <a:xfrm>
          <a:off x="0" y="1050"/>
          <a:ext cx="8928992" cy="648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формирование, при содействии служб занятости, банка вакансий</a:t>
          </a:r>
          <a:endParaRPr lang="ru-RU" sz="1800" kern="1200" dirty="0"/>
        </a:p>
      </dsp:txBody>
      <dsp:txXfrm>
        <a:off x="31650" y="32700"/>
        <a:ext cx="8865692" cy="585055"/>
      </dsp:txXfrm>
    </dsp:sp>
    <dsp:sp modelId="{37D94CEA-57E7-495C-941A-5547ECA69E9F}">
      <dsp:nvSpPr>
        <dsp:cNvPr id="0" name=""/>
        <dsp:cNvSpPr/>
      </dsp:nvSpPr>
      <dsp:spPr>
        <a:xfrm>
          <a:off x="0" y="663047"/>
          <a:ext cx="8928992" cy="648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формирование базы данных работодателей</a:t>
          </a:r>
          <a:endParaRPr lang="ru-RU" sz="1800" kern="1200" dirty="0"/>
        </a:p>
      </dsp:txBody>
      <dsp:txXfrm>
        <a:off x="31650" y="694697"/>
        <a:ext cx="8865692" cy="585055"/>
      </dsp:txXfrm>
    </dsp:sp>
    <dsp:sp modelId="{D5B0A67A-E7DF-4C6E-BB0C-82FEBF3752AC}">
      <dsp:nvSpPr>
        <dsp:cNvPr id="0" name=""/>
        <dsp:cNvSpPr/>
      </dsp:nvSpPr>
      <dsp:spPr>
        <a:xfrm>
          <a:off x="0" y="1325043"/>
          <a:ext cx="8928992" cy="648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формирование банка резюме студентов и выпускников</a:t>
          </a:r>
          <a:endParaRPr lang="ru-RU" sz="1800" kern="1200" dirty="0"/>
        </a:p>
      </dsp:txBody>
      <dsp:txXfrm>
        <a:off x="31650" y="1356693"/>
        <a:ext cx="8865692" cy="585055"/>
      </dsp:txXfrm>
    </dsp:sp>
    <dsp:sp modelId="{ECC3AB80-9AF0-49C0-A1DF-6884B474D4F7}">
      <dsp:nvSpPr>
        <dsp:cNvPr id="0" name=""/>
        <dsp:cNvSpPr/>
      </dsp:nvSpPr>
      <dsp:spPr>
        <a:xfrm>
          <a:off x="0" y="1987040"/>
          <a:ext cx="8928992" cy="648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организация временной занятости студентов и выпускников вуза</a:t>
          </a:r>
          <a:endParaRPr lang="ru-RU" sz="1800" kern="1200" dirty="0"/>
        </a:p>
      </dsp:txBody>
      <dsp:txXfrm>
        <a:off x="31650" y="2018690"/>
        <a:ext cx="8865692" cy="585055"/>
      </dsp:txXfrm>
    </dsp:sp>
    <dsp:sp modelId="{CC59B342-1864-4BC8-9D9C-D29B5A21B233}">
      <dsp:nvSpPr>
        <dsp:cNvPr id="0" name=""/>
        <dsp:cNvSpPr/>
      </dsp:nvSpPr>
      <dsp:spPr>
        <a:xfrm>
          <a:off x="0" y="2649036"/>
          <a:ext cx="8928992" cy="648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мониторинг и анализ трудоустройства выпускников</a:t>
          </a:r>
          <a:endParaRPr lang="ru-RU" sz="1800" kern="1200" dirty="0"/>
        </a:p>
      </dsp:txBody>
      <dsp:txXfrm>
        <a:off x="31650" y="2680686"/>
        <a:ext cx="8865692" cy="585055"/>
      </dsp:txXfrm>
    </dsp:sp>
    <dsp:sp modelId="{7A57DFC1-DDBE-40FF-8CFC-FCE943289449}">
      <dsp:nvSpPr>
        <dsp:cNvPr id="0" name=""/>
        <dsp:cNvSpPr/>
      </dsp:nvSpPr>
      <dsp:spPr>
        <a:xfrm>
          <a:off x="0" y="3311033"/>
          <a:ext cx="8928992" cy="648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мероприятий, способствующих повышению эффективности трудоустройства студентов и выпускников:</a:t>
          </a:r>
          <a:endParaRPr lang="ru-RU" sz="1800" kern="1200" dirty="0"/>
        </a:p>
      </dsp:txBody>
      <dsp:txXfrm>
        <a:off x="31650" y="3342683"/>
        <a:ext cx="8865692" cy="585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A657C-1AFA-48D9-83AB-8D97620898CA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DDF43-9E1D-44F2-9762-E79A908C49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9DFDCCA-5EDE-4D0D-8830-EE27BC2DCEA6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4A02693-B320-453A-8847-97D7590DD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diagramData" Target="../diagrams/data3.xml"/><Relationship Id="rId21" Type="http://schemas.openxmlformats.org/officeDocument/2006/relationships/image" Target="../media/image39.jpeg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35.jpeg"/><Relationship Id="rId2" Type="http://schemas.openxmlformats.org/officeDocument/2006/relationships/image" Target="../media/image3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3.jpeg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37.jpeg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image" Target="../media/image7.png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4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openxmlformats.org/officeDocument/2006/relationships/image" Target="../media/image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424936" cy="28083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Роль вуза в содействии трудоустройству выпускников и обучающихся выпускных курсов с инвалидностью и ОВЗ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365104"/>
            <a:ext cx="4953000" cy="1752600"/>
          </a:xfrm>
        </p:spPr>
        <p:txBody>
          <a:bodyPr/>
          <a:lstStyle/>
          <a:p>
            <a:pPr algn="ctr"/>
            <a:r>
              <a:rPr lang="ru-RU" dirty="0" smtClean="0"/>
              <a:t>ФГАОУ ВО «Северо-Кавказский федеральный университет»</a:t>
            </a:r>
            <a:endParaRPr lang="ru-RU" dirty="0"/>
          </a:p>
        </p:txBody>
      </p:sp>
      <p:pic>
        <p:nvPicPr>
          <p:cNvPr id="1026" name="Picture 2" descr="E:\РУМЦ\Логотип\2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437112"/>
            <a:ext cx="2674961" cy="1751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928992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 smtClean="0"/>
              <a:t>Сетевые </a:t>
            </a:r>
            <a:r>
              <a:rPr lang="ru-RU" altLang="ru-RU" sz="2800" dirty="0" err="1" smtClean="0"/>
              <a:t>профориентационные</a:t>
            </a:r>
            <a:r>
              <a:rPr lang="ru-RU" altLang="ru-RU" sz="2800" dirty="0" smtClean="0"/>
              <a:t> мероприятия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60" cy="1584176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</a:pPr>
            <a:r>
              <a:rPr lang="ru-RU" sz="1800" b="1" dirty="0" err="1" smtClean="0"/>
              <a:t>Профориентационный</a:t>
            </a:r>
            <a:r>
              <a:rPr lang="ru-RU" sz="1800" b="1" dirty="0" smtClean="0"/>
              <a:t> навигатор для абитуриентов с инвалидностью и ОВЗ. </a:t>
            </a:r>
          </a:p>
          <a:p>
            <a:pPr marL="0" algn="just">
              <a:spcBef>
                <a:spcPts val="0"/>
              </a:spcBef>
            </a:pPr>
            <a:endParaRPr lang="ru-RU" sz="1000" b="1" dirty="0" smtClean="0"/>
          </a:p>
          <a:p>
            <a:pPr marL="0" algn="just">
              <a:spcBef>
                <a:spcPts val="0"/>
              </a:spcBef>
            </a:pPr>
            <a:r>
              <a:rPr lang="ru-RU" sz="1800" b="1" dirty="0" smtClean="0"/>
              <a:t>Профессиональный </a:t>
            </a:r>
            <a:r>
              <a:rPr lang="ru-RU" sz="1800" b="1" dirty="0" err="1" smtClean="0"/>
              <a:t>стартап</a:t>
            </a:r>
            <a:endParaRPr lang="ru-RU" sz="1800" b="1" dirty="0" smtClean="0"/>
          </a:p>
          <a:p>
            <a:pPr marL="0" algn="just">
              <a:spcBef>
                <a:spcPts val="0"/>
              </a:spcBef>
            </a:pPr>
            <a:endParaRPr lang="ru-RU" sz="1000" b="1" dirty="0" smtClean="0"/>
          </a:p>
          <a:p>
            <a:pPr marL="0" algn="just">
              <a:spcBef>
                <a:spcPts val="0"/>
              </a:spcBef>
            </a:pPr>
            <a:r>
              <a:rPr lang="ru-RU" sz="1800" b="1" dirty="0" smtClean="0"/>
              <a:t>Путешествие в мир инклюзивного высшего образования</a:t>
            </a:r>
            <a:endParaRPr lang="ru-RU" sz="1800" dirty="0"/>
          </a:p>
        </p:txBody>
      </p:sp>
      <p:pic>
        <p:nvPicPr>
          <p:cNvPr id="10" name="Picture 2" descr="C:\Users\ЛП\Downloads\sotrudniki-skfu-rasskazali-o-priyomnoj-kampanii-dlya-abiturientov-s-ovz-ncfu.ru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2664296" cy="1775504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284984"/>
            <a:ext cx="3312368" cy="18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6244" t="17040" r="27225" b="20814"/>
          <a:stretch>
            <a:fillRect/>
          </a:stretch>
        </p:blipFill>
        <p:spPr bwMode="auto">
          <a:xfrm>
            <a:off x="3275856" y="4437112"/>
            <a:ext cx="3312368" cy="174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6914" t="27276" r="27520" b="26099"/>
          <a:stretch>
            <a:fillRect/>
          </a:stretch>
        </p:blipFill>
        <p:spPr bwMode="auto">
          <a:xfrm>
            <a:off x="5831632" y="5367434"/>
            <a:ext cx="3312368" cy="149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Профнавигато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62600"/>
            <a:ext cx="1439862" cy="1295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Рисунок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420888"/>
            <a:ext cx="2270100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4" name="Прямоугольник 9"/>
          <p:cNvSpPr>
            <a:spLocks noChangeArrowheads="1"/>
          </p:cNvSpPr>
          <p:nvPr/>
        </p:nvSpPr>
        <p:spPr bwMode="auto">
          <a:xfrm>
            <a:off x="6300192" y="1484784"/>
            <a:ext cx="28438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000" dirty="0"/>
              <a:t>Проводится с 2016 г.</a:t>
            </a:r>
          </a:p>
          <a:p>
            <a:pPr algn="r" eaLnBrk="1" hangingPunct="1"/>
            <a:r>
              <a:rPr lang="ru-RU" altLang="ru-RU" sz="2000" dirty="0" smtClean="0"/>
              <a:t>Более </a:t>
            </a:r>
            <a:r>
              <a:rPr lang="ru-RU" altLang="ru-RU" sz="2000" dirty="0"/>
              <a:t>800 участников </a:t>
            </a:r>
          </a:p>
        </p:txBody>
      </p:sp>
      <p:sp>
        <p:nvSpPr>
          <p:cNvPr id="10248" name="Прямоугольник 11"/>
          <p:cNvSpPr>
            <a:spLocks noChangeArrowheads="1"/>
          </p:cNvSpPr>
          <p:nvPr/>
        </p:nvSpPr>
        <p:spPr bwMode="auto">
          <a:xfrm>
            <a:off x="1" y="3811012"/>
            <a:ext cx="61561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1900" dirty="0" smtClean="0"/>
              <a:t>Индивидуальное тестирование в </a:t>
            </a:r>
            <a:r>
              <a:rPr lang="ru-RU" sz="1900" dirty="0" err="1" smtClean="0"/>
              <a:t>онлайн</a:t>
            </a:r>
            <a:r>
              <a:rPr lang="ru-RU" sz="1900" dirty="0" smtClean="0"/>
              <a:t> формате для обучающихся с ОВЗ и инвалидностью выпускных классов и обучающихся ОО СПО</a:t>
            </a:r>
          </a:p>
          <a:p>
            <a:pPr>
              <a:defRPr/>
            </a:pPr>
            <a:r>
              <a:rPr lang="ru-RU" sz="700" dirty="0" smtClean="0"/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900" dirty="0" err="1" smtClean="0"/>
              <a:t>Инфолайф</a:t>
            </a:r>
            <a:r>
              <a:rPr lang="ru-RU" altLang="ru-RU" sz="1900" dirty="0" smtClean="0"/>
              <a:t> (мотивационный тренинг)</a:t>
            </a:r>
          </a:p>
          <a:p>
            <a:pPr>
              <a:defRPr/>
            </a:pPr>
            <a:endParaRPr lang="en-US" altLang="ru-RU" sz="700" dirty="0" smtClean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900" dirty="0" smtClean="0"/>
              <a:t>Анкетирование, опрос (</a:t>
            </a:r>
            <a:r>
              <a:rPr lang="en-US" altLang="ru-RU" sz="1900" dirty="0" err="1" smtClean="0"/>
              <a:t>Webanketa</a:t>
            </a:r>
            <a:r>
              <a:rPr lang="en-US" altLang="ru-RU" sz="1900" dirty="0" smtClean="0"/>
              <a:t>)</a:t>
            </a:r>
            <a:r>
              <a:rPr lang="ru-RU" altLang="ru-RU" sz="1900" dirty="0" smtClean="0"/>
              <a:t> </a:t>
            </a:r>
          </a:p>
          <a:p>
            <a:pPr eaLnBrk="1" hangingPunct="1">
              <a:defRPr/>
            </a:pPr>
            <a:endParaRPr lang="ru-RU" altLang="ru-RU" sz="700" dirty="0" smtClean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900" dirty="0" smtClean="0"/>
              <a:t>Лаборатория профессионального психологического тестирования: </a:t>
            </a:r>
            <a:r>
              <a:rPr lang="ru-RU" sz="1900" i="1" dirty="0" smtClean="0"/>
              <a:t>устройство психофизиологического телеметрического «</a:t>
            </a:r>
            <a:r>
              <a:rPr lang="ru-RU" sz="1900" i="1" dirty="0" err="1" smtClean="0"/>
              <a:t>Реакор-Т</a:t>
            </a:r>
            <a:r>
              <a:rPr lang="ru-RU" sz="1900" i="1" dirty="0" smtClean="0"/>
              <a:t>» (</a:t>
            </a:r>
            <a:r>
              <a:rPr lang="ru-RU" sz="1900" i="1" dirty="0" err="1" smtClean="0"/>
              <a:t>БОС-Эгоскоп</a:t>
            </a:r>
            <a:r>
              <a:rPr lang="ru-RU" sz="1900" i="1" dirty="0" smtClean="0"/>
              <a:t>)</a:t>
            </a:r>
            <a:endParaRPr lang="ru-RU" altLang="ru-RU" sz="1900" i="1" dirty="0" smtClean="0"/>
          </a:p>
        </p:txBody>
      </p:sp>
      <p:pic>
        <p:nvPicPr>
          <p:cNvPr id="1331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6337" y="4552950"/>
            <a:ext cx="1617663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9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276872"/>
            <a:ext cx="1619672" cy="2031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2" name="Рисунок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916832"/>
            <a:ext cx="2303462" cy="179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ЛП\Desktop\к вебинару от борозинец\image-29-05-22-12-51-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12776"/>
            <a:ext cx="2304256" cy="177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476672"/>
            <a:ext cx="9144000" cy="432048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Маштабная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профориентационная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работа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0" y="836712"/>
            <a:ext cx="9144000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lang="ru-RU" dirty="0" smtClean="0"/>
              <a:t>Организация индивидуального тестирования по профориентации и планированию карьерной траектории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0" y="476672"/>
            <a:ext cx="9144000" cy="432048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Масштабная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профориентационная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работа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0" y="836712"/>
            <a:ext cx="9144000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С</a:t>
            </a:r>
            <a:r>
              <a:rPr lang="ru-RU" dirty="0" err="1" smtClean="0"/>
              <a:t>воевременное</a:t>
            </a:r>
            <a:r>
              <a:rPr lang="ru-RU" dirty="0" smtClean="0"/>
              <a:t> обновление информации о  специальностях и направлениях подготовки, реализуемых в вузе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23528" y="1484784"/>
            <a:ext cx="4041648" cy="576064"/>
          </a:xfr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kumimoji="1" lang="ru-RU" altLang="zh-CN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Медиапаспорта</a:t>
            </a:r>
            <a:r>
              <a:rPr kumimoji="1" lang="ru-RU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востребованных профессий</a:t>
            </a:r>
            <a:endParaRPr kumimoji="1" lang="zh-CN" alt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half" idx="3"/>
          </p:nvPr>
        </p:nvSpPr>
        <p:spPr>
          <a:xfrm>
            <a:off x="4788024" y="1484784"/>
            <a:ext cx="4041775" cy="576064"/>
          </a:xfrm>
        </p:spPr>
        <p:txBody>
          <a:bodyPr/>
          <a:lstStyle/>
          <a:p>
            <a:pPr algn="ctr"/>
            <a:r>
              <a:rPr kumimoji="1" lang="ru-RU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Истории успеха</a:t>
            </a:r>
            <a:endParaRPr kumimoji="1" lang="zh-CN" alt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Рисунок 6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2808312" cy="181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73016"/>
            <a:ext cx="282750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6864" y="5157192"/>
            <a:ext cx="2808312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204864"/>
            <a:ext cx="288032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16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617640"/>
            <a:ext cx="288964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1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5127374"/>
            <a:ext cx="28803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21"/>
          <p:cNvPicPr>
            <a:picLocks noChangeAspect="1"/>
          </p:cNvPicPr>
          <p:nvPr/>
        </p:nvPicPr>
        <p:blipFill>
          <a:blip r:embed="rId2" cstate="print"/>
          <a:srcRect l="5753" t="26982" r="2206" b="28048"/>
          <a:stretch>
            <a:fillRect/>
          </a:stretch>
        </p:blipFill>
        <p:spPr bwMode="auto">
          <a:xfrm>
            <a:off x="6839744" y="4221088"/>
            <a:ext cx="23042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928992" cy="79208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Создание специальных образовательных условий для получения качественного образования</a:t>
            </a:r>
            <a:endParaRPr lang="ru-RU" sz="24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08975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07504" y="1556792"/>
          <a:ext cx="8928992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79512" y="3717032"/>
          <a:ext cx="878497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4" descr="C:\Users\ЛП\Downloads\D2J-rguSA3pTvKFf0Dla58g0Nq_U07-quoclcQXAbPY7bPvM74iZ0F5GKv2pwCfwvawe9RT8ESJ8nwLEOa6m0-U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2348880"/>
            <a:ext cx="1859698" cy="13947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3" descr="C:\Users\ЛП\Downloads\M5GzMjZTErDXgiWu55hy7SiX2znE37NwTvrQ8Sk73WHs9jlpMvTMg7koZ_qCqZek1gjsbPELPIjNRWdQDR8XrFvv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08104" y="2132856"/>
            <a:ext cx="1584176" cy="14039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4" name="Picture 2" descr="C:\Users\ЛП\Downloads\jcJCFvVCZNwYObmeBDTWAAZreMwPQuFqCahVcz3arDbmfy1mTc63gdj4j0OazEbY_Wg8xhuomMNdvm5Sn7GOVU3V.jpg"/>
          <p:cNvPicPr>
            <a:picLocks noChangeAspect="1" noChangeArrowheads="1"/>
          </p:cNvPicPr>
          <p:nvPr/>
        </p:nvPicPr>
        <p:blipFill>
          <a:blip r:embed="rId15" cstate="print"/>
          <a:srcRect t="10000"/>
          <a:stretch>
            <a:fillRect/>
          </a:stretch>
        </p:blipFill>
        <p:spPr bwMode="auto">
          <a:xfrm>
            <a:off x="0" y="2348880"/>
            <a:ext cx="1944216" cy="12961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6" cstate="print"/>
          <a:srcRect l="13113" t="14987" r="25067" b="13411"/>
          <a:stretch>
            <a:fillRect/>
          </a:stretch>
        </p:blipFill>
        <p:spPr bwMode="auto">
          <a:xfrm>
            <a:off x="7020272" y="2348880"/>
            <a:ext cx="2016224" cy="131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2" name="Picture 2" descr="C:\Users\ЛП\Downloads\y7HzgOEDYwn7n0PIrdjDbOUCiZnCUTyEiQoW1pvFOL1upeSQbbpwFCFO-fH_JCVksK8O-18Fmj1P44Km5TRAtYJx.jpg"/>
          <p:cNvPicPr>
            <a:picLocks noChangeAspect="1" noChangeArrowheads="1"/>
          </p:cNvPicPr>
          <p:nvPr/>
        </p:nvPicPr>
        <p:blipFill>
          <a:blip r:embed="rId17" cstate="print"/>
          <a:srcRect l="3704" r="7407"/>
          <a:stretch>
            <a:fillRect/>
          </a:stretch>
        </p:blipFill>
        <p:spPr bwMode="auto">
          <a:xfrm>
            <a:off x="1907704" y="2132856"/>
            <a:ext cx="1728192" cy="13681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6" name="Picture 7" descr="C:\Users\ЛП\Downloads\167hb5nlt9qpQMHyAusOURBOxIcXMmr1HN49-MAbbWumm4YKuaXdcJ7d6AfRGCbZLxPZ2UAM9bYLbKfLwdEhrOiV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95936" y="4293096"/>
            <a:ext cx="1319410" cy="2448272"/>
          </a:xfrm>
          <a:prstGeom prst="rect">
            <a:avLst/>
          </a:prstGeom>
          <a:noFill/>
        </p:spPr>
      </p:pic>
      <p:pic>
        <p:nvPicPr>
          <p:cNvPr id="17" name="Picture 4" descr="C:\Users\ЛП\Downloads\t2OFi8Eyggln8oUWTEU29UYQtIFFwKlCt1rRYzTnmGJGRky25tUqB9QzlzK5y1jCDikWls3FDp2YUUBclKSfXCtJ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36096" y="5250160"/>
            <a:ext cx="2411760" cy="1607840"/>
          </a:xfrm>
          <a:prstGeom prst="rect">
            <a:avLst/>
          </a:prstGeom>
          <a:noFill/>
        </p:spPr>
      </p:pic>
      <p:pic>
        <p:nvPicPr>
          <p:cNvPr id="19" name="Рисунок 2"/>
          <p:cNvPicPr>
            <a:picLocks noChangeAspect="1"/>
          </p:cNvPicPr>
          <p:nvPr/>
        </p:nvPicPr>
        <p:blipFill>
          <a:blip r:embed="rId20" cstate="print"/>
          <a:srcRect l="2299" t="26946" r="68963" b="31138"/>
          <a:stretch>
            <a:fillRect/>
          </a:stretch>
        </p:blipFill>
        <p:spPr bwMode="auto">
          <a:xfrm>
            <a:off x="0" y="4221088"/>
            <a:ext cx="2267744" cy="106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C:\Users\ЛП\Downloads\bLGN4o68lay1oyW_3NMeTutfwCMlgU61kK9j4mF5I4mB_SEM0QHIxHm89iJFi1wx90veScAue4D-JS1H6VGyJaPQ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03648" y="5229200"/>
            <a:ext cx="2443200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08975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07504" y="620688"/>
          <a:ext cx="8928992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07504" y="1700808"/>
          <a:ext cx="88569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Схема 26"/>
          <p:cNvGraphicFramePr/>
          <p:nvPr/>
        </p:nvGraphicFramePr>
        <p:xfrm>
          <a:off x="107504" y="3140968"/>
          <a:ext cx="903649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2" name="Схема 31"/>
          <p:cNvGraphicFramePr/>
          <p:nvPr/>
        </p:nvGraphicFramePr>
        <p:xfrm>
          <a:off x="107504" y="4365104"/>
          <a:ext cx="903649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3528" y="5733800"/>
            <a:ext cx="1800200" cy="1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Рисунок 5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020272" y="5567023"/>
            <a:ext cx="2123728" cy="129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r="12431" b="9588"/>
          <a:stretch/>
        </p:blipFill>
        <p:spPr>
          <a:xfrm>
            <a:off x="3419872" y="5634113"/>
            <a:ext cx="2304256" cy="12238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60" y="5487933"/>
            <a:ext cx="2030512" cy="13536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20" y="4721731"/>
            <a:ext cx="2308517" cy="12949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64346"/>
            <a:ext cx="9144000" cy="60931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Проведение в вузе конкурсов профессионального мастерства и </a:t>
            </a:r>
            <a:r>
              <a:rPr lang="ru-RU" sz="2000" dirty="0" err="1" smtClean="0"/>
              <a:t>профориентационных</a:t>
            </a:r>
            <a:r>
              <a:rPr lang="ru-RU" sz="2000" dirty="0" smtClean="0"/>
              <a:t> мероприятий</a:t>
            </a:r>
            <a:endParaRPr lang="ru-RU" sz="2000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07504" y="913415"/>
            <a:ext cx="4392488" cy="864096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3399"/>
            </a:solidFill>
          </a:ln>
          <a:scene3d>
            <a:camera prst="orthographicFront"/>
            <a:lightRig rig="threePt" dir="t"/>
          </a:scene3d>
          <a:sp3d contourW="12700">
            <a:contourClr>
              <a:srgbClr val="002060"/>
            </a:contourClr>
          </a:sp3d>
        </p:spPr>
        <p:txBody>
          <a:bodyPr/>
          <a:lstStyle/>
          <a:p>
            <a:pPr algn="ctr"/>
            <a:r>
              <a:rPr lang="ru-RU" sz="16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Чемпионат </a:t>
            </a:r>
            <a:r>
              <a:rPr lang="ru-RU" sz="1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профессиональному мастерству для людей с инвалидностью и ОВЗ «</a:t>
            </a:r>
            <a:r>
              <a:rPr lang="ru-RU" sz="1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Абилимпикс</a:t>
            </a:r>
            <a:r>
              <a:rPr lang="ru-RU" sz="16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half" idx="3"/>
          </p:nvPr>
        </p:nvSpPr>
        <p:spPr>
          <a:xfrm>
            <a:off x="4572000" y="920978"/>
            <a:ext cx="4464496" cy="864096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3399"/>
            </a:solidFill>
          </a:ln>
        </p:spPr>
        <p:txBody>
          <a:bodyPr/>
          <a:lstStyle/>
          <a:p>
            <a:pPr marL="0" algn="ctr">
              <a:spcBef>
                <a:spcPts val="0"/>
              </a:spcBef>
            </a:pPr>
            <a:r>
              <a:rPr lang="ru-RU" sz="1600" b="0" dirty="0"/>
              <a:t>Всероссийский сетевой конкурс студенческих проектов с участием студентов с </a:t>
            </a:r>
            <a:r>
              <a:rPr lang="ru-RU" sz="1600" b="0" dirty="0" smtClean="0"/>
              <a:t>инвалидностью «Профессиональное завтра»</a:t>
            </a:r>
            <a:endParaRPr lang="ru-RU" sz="1600" b="0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2"/>
          </p:nvPr>
        </p:nvSpPr>
        <p:spPr>
          <a:xfrm>
            <a:off x="107504" y="1797968"/>
            <a:ext cx="4392488" cy="292717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/>
              <a:t>Цель</a:t>
            </a:r>
          </a:p>
          <a:p>
            <a:pPr marL="10972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Создание </a:t>
            </a:r>
            <a:r>
              <a:rPr lang="ru-RU" dirty="0"/>
              <a:t>системы конкурсов обеспечивающей эффективную профессиональную ориентацию и мотивацию людей с инвалидностью к профессиональному образованию, содействие их трудоустройству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Задачи</a:t>
            </a:r>
          </a:p>
          <a:p>
            <a:pPr marL="109728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- популяризация специальностей и направлений подготовки, реализуемых в системе профессионального образования, с целью трудоустройства и самореализации инвалидов различных нозологий; </a:t>
            </a:r>
          </a:p>
          <a:p>
            <a:pPr marL="109728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- профориентация, повышение мотивации людей с инвалидностью к получению профессионального образования и трудоустройству; </a:t>
            </a:r>
          </a:p>
          <a:p>
            <a:pPr marL="109728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- формирование инклюзивной культуры в профессиональном образовании; </a:t>
            </a:r>
          </a:p>
          <a:p>
            <a:pPr marL="109728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- содействие трудоустройству выпускников и специалистов с инвалидностью</a:t>
            </a:r>
          </a:p>
        </p:txBody>
      </p:sp>
      <p:sp>
        <p:nvSpPr>
          <p:cNvPr id="15" name="Объект 14"/>
          <p:cNvSpPr>
            <a:spLocks noGrp="1"/>
          </p:cNvSpPr>
          <p:nvPr>
            <p:ph sz="quarter" idx="4"/>
          </p:nvPr>
        </p:nvSpPr>
        <p:spPr>
          <a:xfrm>
            <a:off x="4572000" y="1797969"/>
            <a:ext cx="4464496" cy="263914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b="1" dirty="0"/>
              <a:t>Цель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ru-RU" sz="1200" dirty="0"/>
              <a:t>Профессиональная ориентация и содействие трудоустройству обучающихся вузов в социокультурной инклюзии на этапе обучения в вузе.</a:t>
            </a:r>
          </a:p>
          <a:p>
            <a:pPr>
              <a:spcBef>
                <a:spcPts val="0"/>
              </a:spcBef>
            </a:pPr>
            <a:r>
              <a:rPr lang="ru-RU" sz="1200" b="1" dirty="0"/>
              <a:t>Задачи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ru-RU" sz="1200" dirty="0" smtClean="0"/>
              <a:t>- формирование интереса студентов к будущей профессии;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ru-RU" sz="1200" dirty="0" smtClean="0"/>
              <a:t> - расширение их кругозора в сфере выбранной профессиональной деятельности;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ru-RU" sz="1200" dirty="0" smtClean="0"/>
              <a:t>- стимулирование студентов к дальнейшему профессиональному развитию и трудоустройству по выбранному направлению подготовки</a:t>
            </a:r>
            <a:endParaRPr lang="ru-RU" sz="12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08722"/>
            <a:ext cx="2029128" cy="13527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30" y="4513414"/>
            <a:ext cx="2030512" cy="13536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79" y="4074264"/>
            <a:ext cx="2308517" cy="129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04056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Создание структурных подразделений в вузе, содействующих трудоустройству студентов и выпускников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252126"/>
              </p:ext>
            </p:extLst>
          </p:nvPr>
        </p:nvGraphicFramePr>
        <p:xfrm>
          <a:off x="107504" y="1196752"/>
          <a:ext cx="892899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6" descr="C:\Users\ЛП\Downloads\invalid_vakansii_1000_d_8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5223864"/>
            <a:ext cx="2304256" cy="1536938"/>
          </a:xfrm>
          <a:prstGeom prst="rect">
            <a:avLst/>
          </a:prstGeom>
          <a:noFill/>
        </p:spPr>
      </p:pic>
      <p:pic>
        <p:nvPicPr>
          <p:cNvPr id="9" name="Picture 2" descr="СКФ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23863"/>
            <a:ext cx="2221500" cy="14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СКФУ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40029"/>
            <a:ext cx="2221500" cy="1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E:\РУМЦ\Логотип\2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1512168" cy="99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14647" t="4478"/>
          <a:stretch>
            <a:fillRect/>
          </a:stretch>
        </p:blipFill>
        <p:spPr>
          <a:xfrm>
            <a:off x="107504" y="764704"/>
            <a:ext cx="3356951" cy="4176464"/>
          </a:xfrm>
          <a:prstGeom prst="rect">
            <a:avLst/>
          </a:prstGeom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30424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Межведомственное взаимодействие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 l="12567" t="5937"/>
          <a:stretch>
            <a:fillRect/>
          </a:stretch>
        </p:blipFill>
        <p:spPr>
          <a:xfrm>
            <a:off x="5868144" y="764703"/>
            <a:ext cx="3149849" cy="4782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 l="7632" t="6377" r="3838"/>
          <a:stretch>
            <a:fillRect/>
          </a:stretch>
        </p:blipFill>
        <p:spPr>
          <a:xfrm>
            <a:off x="2549764" y="4005064"/>
            <a:ext cx="4398500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ЛП\Downloads\konf_inkluz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088"/>
            <a:ext cx="2166829" cy="1443988"/>
          </a:xfrm>
          <a:prstGeom prst="rect">
            <a:avLst/>
          </a:prstGeom>
          <a:noFill/>
        </p:spPr>
      </p:pic>
      <p:pic>
        <p:nvPicPr>
          <p:cNvPr id="1030" name="Picture 6" descr="C:\Users\ЛП\Downloads\NCFU6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581128"/>
            <a:ext cx="2160240" cy="1439597"/>
          </a:xfrm>
          <a:prstGeom prst="rect">
            <a:avLst/>
          </a:prstGeom>
          <a:noFill/>
        </p:spPr>
      </p:pic>
      <p:pic>
        <p:nvPicPr>
          <p:cNvPr id="1028" name="Picture 4" descr="C:\Users\ЛП\Downloads\konf_inkluz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869160"/>
            <a:ext cx="2160239" cy="1439597"/>
          </a:xfrm>
          <a:prstGeom prst="rect">
            <a:avLst/>
          </a:prstGeom>
          <a:noFill/>
        </p:spPr>
      </p:pic>
      <p:pic>
        <p:nvPicPr>
          <p:cNvPr id="1029" name="Picture 5" descr="C:\Users\ЛП\Downloads\konf_inkluz_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5157192"/>
            <a:ext cx="2161083" cy="1440160"/>
          </a:xfrm>
          <a:prstGeom prst="rect">
            <a:avLst/>
          </a:prstGeom>
          <a:noFill/>
        </p:spPr>
      </p:pic>
      <p:pic>
        <p:nvPicPr>
          <p:cNvPr id="1031" name="Picture 7" descr="C:\Users\ЛП\Downloads\konf_inkluz_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2916" y="5417840"/>
            <a:ext cx="2161084" cy="14401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404664"/>
            <a:ext cx="8928992" cy="1152128"/>
          </a:xfrm>
        </p:spPr>
        <p:txBody>
          <a:bodyPr>
            <a:noAutofit/>
          </a:bodyPr>
          <a:lstStyle/>
          <a:p>
            <a:pPr algn="ctr"/>
            <a:r>
              <a:rPr lang="ru-RU" sz="2100" dirty="0" smtClean="0"/>
              <a:t>Межрегиональная научно-практическая конференция «Региональные механизмы </a:t>
            </a:r>
            <a:r>
              <a:rPr lang="ru-RU" sz="2100" dirty="0" err="1" smtClean="0"/>
              <a:t>социокультурной</a:t>
            </a:r>
            <a:r>
              <a:rPr lang="ru-RU" sz="2100" dirty="0" smtClean="0"/>
              <a:t> интеграции молодежи с инвалидностью и ограниченными возможностями здоровья на Северном Кавказе»</a:t>
            </a:r>
            <a:endParaRPr lang="ru-RU" sz="2100" dirty="0"/>
          </a:p>
        </p:txBody>
      </p:sp>
      <p:pic>
        <p:nvPicPr>
          <p:cNvPr id="1026" name="Picture 2" descr="C:\Users\ЛП\Downloads\konf_inkluz_5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556792"/>
            <a:ext cx="3816424" cy="25432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11960" y="1700808"/>
            <a:ext cx="47880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Цель мероприятия - консолидация усилий исполнительной власти, образовательных организаций высшего образования и общественных организаций инвалидов СКФО по вопросам сопровождения инвалидов молодого возраста при получении ими профессионального образования и содействия в последующем трудоустройстве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0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928992" cy="108012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Цикл круглых столов «Роль сотрудничества власти, общества и вузов при получении профессионального образования и содействии трудоустройству молодёжи с инвалидностью и ОВЗ»</a:t>
            </a:r>
            <a:endParaRPr lang="ru-RU" sz="2200" dirty="0"/>
          </a:p>
        </p:txBody>
      </p:sp>
      <p:pic>
        <p:nvPicPr>
          <p:cNvPr id="2050" name="Picture 2" descr="C:\Users\ЛП\Downloads\ehksperty-obsudili-voprosy-trudoustrojstva-molodyozhi-s-invalidnostyu-i-ovz-ncfu.ru-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221088"/>
            <a:ext cx="2952328" cy="1968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051" name="Picture 3" descr="C:\Users\ЛП\Downloads\ehksperty-obsudili-voprosy-trudoustrojstva-molodyozhi-s-invalidnostyu-i-ovz-ncfu.ru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2908920" cy="19392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Прямоугольник 5"/>
          <p:cNvSpPr/>
          <p:nvPr/>
        </p:nvSpPr>
        <p:spPr>
          <a:xfrm>
            <a:off x="4139952" y="2276872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Цель - решение вопросов механизма совершенствования взаимодействия вузов сети РУМЦ и партнеров, органов исполнительной власти субъекта Российской Федерации, органов службы занятости населения (в том числе с учетом внутренней миграции студентов) в более эффективной реализации программ сопровождения инвалидов молодого возраста при получении ими профессионального образования и содействия в последующем трудоустройстве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Данные федеральной государственной информационной системы Федеральный реестр инвалидов Пенсионного фонда РФ (</a:t>
            </a:r>
            <a:r>
              <a:rPr lang="ru-RU" sz="2000" dirty="0" smtClean="0"/>
              <a:t>февраль 2022г.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graphicFrame>
        <p:nvGraphicFramePr>
          <p:cNvPr id="20" name="Объект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641248"/>
              </p:ext>
            </p:extLst>
          </p:nvPr>
        </p:nvGraphicFramePr>
        <p:xfrm>
          <a:off x="457202" y="2420888"/>
          <a:ext cx="8167935" cy="3522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645"/>
                <a:gridCol w="2722645"/>
                <a:gridCol w="2722645"/>
              </a:tblGrid>
              <a:tr h="7954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Российская Федерация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Северо-Кавказский</a:t>
                      </a:r>
                      <a:r>
                        <a:rPr lang="ru-RU" baseline="0" dirty="0" smtClean="0"/>
                        <a:t> федеральный округ</a:t>
                      </a:r>
                      <a:endParaRPr lang="ru-RU" dirty="0"/>
                    </a:p>
                  </a:txBody>
                  <a:tcPr/>
                </a:tc>
              </a:tr>
              <a:tr h="1136358">
                <a:tc>
                  <a:txBody>
                    <a:bodyPr/>
                    <a:lstStyle/>
                    <a:p>
                      <a:r>
                        <a:rPr lang="ru-RU" dirty="0" smtClean="0"/>
                        <a:t>Инвалиды в трудоспособном возрасте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4 394 908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751 487</a:t>
                      </a:r>
                      <a:endParaRPr kumimoji="0" lang="ru-RU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95451">
                <a:tc>
                  <a:txBody>
                    <a:bodyPr/>
                    <a:lstStyle/>
                    <a:p>
                      <a:r>
                        <a:rPr lang="ru-RU" dirty="0" smtClean="0"/>
                        <a:t>Трудоустроенные инвалиды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1 098 727</a:t>
                      </a:r>
                      <a:endParaRPr kumimoji="0" lang="ru-RU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145 751</a:t>
                      </a:r>
                      <a:endParaRPr kumimoji="0" lang="ru-RU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95451">
                <a:tc>
                  <a:txBody>
                    <a:bodyPr/>
                    <a:lstStyle/>
                    <a:p>
                      <a:r>
                        <a:rPr lang="ru-RU" dirty="0" smtClean="0"/>
                        <a:t>Не трудоустроенные инвалиды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3 296 181</a:t>
                      </a:r>
                      <a:endParaRPr kumimoji="0" lang="ru-RU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605 736</a:t>
                      </a:r>
                      <a:endParaRPr kumimoji="0" lang="ru-RU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224136"/>
          </a:xfrm>
        </p:spPr>
        <p:txBody>
          <a:bodyPr>
            <a:noAutofit/>
          </a:bodyPr>
          <a:lstStyle/>
          <a:p>
            <a:pPr algn="ctr"/>
            <a:r>
              <a:rPr lang="ru-RU" sz="2100" b="1" dirty="0" smtClean="0"/>
              <a:t>Межрегиональное рабочее совещание по реализации программ сопровождения инвалидов молодого возраста при получении ими профессионального образования и содействии в последующем трудоустройстве</a:t>
            </a:r>
            <a:endParaRPr lang="ru-RU" sz="2100" dirty="0"/>
          </a:p>
        </p:txBody>
      </p:sp>
      <p:pic>
        <p:nvPicPr>
          <p:cNvPr id="4" name="Содержимое 3" descr="v-skfu-proshlo-soveshchanie-po-voprosam-sodejstviya-trudoustrojstva-vypusknikov-s-invalidnostyu-i-ovz-ncfu-ru-0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93096"/>
            <a:ext cx="3297560" cy="236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v-skfu-proshlo-soveshchanie-po-voprosam-sodejstviya-trudoustrojstva-vypusknikov-s-invalidnostyu-i-ovz-ncfu-ru-0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3123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4355976" y="2492896"/>
            <a:ext cx="4546848" cy="3240360"/>
          </a:xfrm>
          <a:prstGeom prst="rect">
            <a:avLst/>
          </a:prstGeom>
        </p:spPr>
        <p:txBody>
          <a:bodyPr vert="horz" anchor="ctr">
            <a:normAutofit fontScale="6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Эксперты и сотрудники крупнейшего вуза региона обсуждали: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lang="ru-RU" sz="2900" dirty="0" smtClean="0"/>
              <a:t>	- 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региональные программы сопровождения инвалидов молодого возраста;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lang="ru-RU" sz="2900" dirty="0" smtClean="0"/>
              <a:t>	-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меры по содействию трудоустройству квалифицированных специалистов с высшим образованием из числа инвалидов и лиц с ОВЗ в регионе;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lang="ru-RU" sz="2900" dirty="0" smtClean="0"/>
              <a:t>	-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практики </a:t>
            </a:r>
            <a:r>
              <a:rPr kumimoji="0" lang="ru-RU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постдипломного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сопровождения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928992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Статистические показатели успешности работы вуза</a:t>
            </a:r>
            <a:endParaRPr lang="ru-RU" sz="24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789803"/>
              </p:ext>
            </p:extLst>
          </p:nvPr>
        </p:nvGraphicFramePr>
        <p:xfrm>
          <a:off x="457200" y="2060848"/>
          <a:ext cx="8229600" cy="3096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0415"/>
                <a:gridCol w="852587"/>
                <a:gridCol w="854232"/>
                <a:gridCol w="804855"/>
                <a:gridCol w="887151"/>
                <a:gridCol w="846003"/>
                <a:gridCol w="844357"/>
              </a:tblGrid>
              <a:tr h="30503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Принято (чел)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Обучаются (чел)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Выпуск (чел)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03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539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Общая численность  инвалидов и лиц с ОВЗ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539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том числе: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ru-RU" sz="1200">
                          <a:effectLst/>
                        </a:rPr>
                        <a:t>с нарушениями зрения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503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нарушениями слуха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539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нарушениями опорно-двигательного аппарата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(2 кол)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(6 кол)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503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соматическими заболеваниями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7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40634"/>
            <a:ext cx="8928992" cy="62812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Статистические показатели успешности работы вуза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524035"/>
              </p:ext>
            </p:extLst>
          </p:nvPr>
        </p:nvGraphicFramePr>
        <p:xfrm>
          <a:off x="395536" y="1628799"/>
          <a:ext cx="8229600" cy="4392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78383"/>
                <a:gridCol w="1040221"/>
                <a:gridCol w="1110996"/>
              </a:tblGrid>
              <a:tr h="49342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2020г.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(чел)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2021г.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(чел)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24067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Общая численность выпускников-инвалидов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49342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 выпускников-инвалидов, трудоустроившихся в течение календарного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493426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том числе имеющие:</a:t>
                      </a:r>
                      <a:endParaRPr lang="ru-RU" sz="1100">
                        <a:effectLst/>
                      </a:endParaRPr>
                    </a:p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нарушения зрения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24067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нарушения слуха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24067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нарушения опорно-двигательного аппарата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24067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соматические заболевания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49342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 выпускников-инвалидов, трудоустроившихся в течение календарного года: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24067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трудоустроившихся по специальности в течение календарного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24067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оформивших самозанятость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493426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владельцев организации/предприятия малого и среднего предпринимательства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24067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трудоустроившихся в вузе в течение календарного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  <a:tr h="24067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продолживших обучение на следующем уровне образования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Трудоустройство выпускников-инвалидов</a:t>
            </a:r>
            <a:endParaRPr kumimoji="0" lang="ru-RU" altLang="ru-RU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543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2413000" y="4506913"/>
            <a:ext cx="4105275" cy="911225"/>
          </a:xfrm>
        </p:spPr>
        <p:txBody>
          <a:bodyPr/>
          <a:lstStyle/>
          <a:p>
            <a:pPr marL="80963" indent="0" eaLnBrk="1" hangingPunct="1">
              <a:spcBef>
                <a:spcPct val="0"/>
              </a:spcBef>
              <a:buFont typeface="Georgia" panose="02040502050405020303" pitchFamily="18" charset="0"/>
              <a:buNone/>
            </a:pPr>
            <a:r>
              <a:rPr lang="ru-RU" altLang="ru-RU" sz="1500" b="1" smtClean="0"/>
              <a:t>Дарья Шевцова </a:t>
            </a:r>
            <a:endParaRPr lang="ru-RU" altLang="ru-RU" sz="1500" smtClean="0"/>
          </a:p>
          <a:p>
            <a:pPr marL="80963" indent="0" eaLnBrk="1" hangingPunct="1">
              <a:spcBef>
                <a:spcPct val="0"/>
              </a:spcBef>
              <a:buFont typeface="Georgia" panose="02040502050405020303" pitchFamily="18" charset="0"/>
              <a:buNone/>
            </a:pPr>
            <a:r>
              <a:rPr lang="ru-RU" altLang="ru-RU" sz="1500" smtClean="0"/>
              <a:t>Художница, поэтесса, общественный деятель</a:t>
            </a:r>
          </a:p>
        </p:txBody>
      </p:sp>
      <p:sp>
        <p:nvSpPr>
          <p:cNvPr id="4" name="文本框 4"/>
          <p:cNvSpPr txBox="1"/>
          <p:nvPr/>
        </p:nvSpPr>
        <p:spPr>
          <a:xfrm>
            <a:off x="525463" y="446088"/>
            <a:ext cx="66436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</a:rPr>
              <a:t>Наши успешные выпускники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492625"/>
            <a:ext cx="1612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s://img.stapravda.ru/i/f1200/p439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063625"/>
            <a:ext cx="16208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Объект 2"/>
          <p:cNvSpPr txBox="1">
            <a:spLocks/>
          </p:cNvSpPr>
          <p:nvPr/>
        </p:nvSpPr>
        <p:spPr bwMode="auto">
          <a:xfrm>
            <a:off x="2439988" y="1268413"/>
            <a:ext cx="51022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0963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buFont typeface="Georgia" panose="02040502050405020303" pitchFamily="18" charset="0"/>
              <a:buNone/>
            </a:pPr>
            <a:r>
              <a:rPr lang="ru-RU" altLang="ru-RU" sz="1500" b="1"/>
              <a:t>Алексей Бобров</a:t>
            </a:r>
          </a:p>
          <a:p>
            <a:pPr eaLnBrk="1" hangingPunct="1">
              <a:buFont typeface="Georgia" panose="02040502050405020303" pitchFamily="18" charset="0"/>
              <a:buNone/>
            </a:pPr>
            <a:r>
              <a:rPr lang="ru-RU" altLang="ru-RU" sz="1500"/>
              <a:t>Генеральный директор ОАО «Лечебный массаж»</a:t>
            </a:r>
          </a:p>
        </p:txBody>
      </p:sp>
      <p:sp>
        <p:nvSpPr>
          <p:cNvPr id="16391" name="Объект 2"/>
          <p:cNvSpPr txBox="1">
            <a:spLocks/>
          </p:cNvSpPr>
          <p:nvPr/>
        </p:nvSpPr>
        <p:spPr bwMode="auto">
          <a:xfrm>
            <a:off x="2446338" y="2201863"/>
            <a:ext cx="5056187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0963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buFont typeface="Georgia" panose="02040502050405020303" pitchFamily="18" charset="0"/>
              <a:buNone/>
            </a:pPr>
            <a:r>
              <a:rPr lang="ru-RU" altLang="ru-RU" sz="1500" b="1"/>
              <a:t>Анна Дарган</a:t>
            </a:r>
          </a:p>
          <a:p>
            <a:pPr eaLnBrk="1" hangingPunct="1">
              <a:buFont typeface="Georgia" panose="02040502050405020303" pitchFamily="18" charset="0"/>
              <a:buNone/>
            </a:pPr>
            <a:r>
              <a:rPr lang="ru-RU" altLang="ru-RU" sz="1500"/>
              <a:t>Кандидат социологических наук, публицист, преподаватель, сотрудник СКФУ</a:t>
            </a:r>
          </a:p>
        </p:txBody>
      </p:sp>
      <p:sp>
        <p:nvSpPr>
          <p:cNvPr id="16392" name="Объект 2"/>
          <p:cNvSpPr txBox="1">
            <a:spLocks/>
          </p:cNvSpPr>
          <p:nvPr/>
        </p:nvSpPr>
        <p:spPr bwMode="auto">
          <a:xfrm>
            <a:off x="2463800" y="5732463"/>
            <a:ext cx="426720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0963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buFont typeface="Georgia" panose="02040502050405020303" pitchFamily="18" charset="0"/>
              <a:buNone/>
            </a:pPr>
            <a:r>
              <a:rPr lang="ru-RU" altLang="ru-RU" sz="1500" b="1"/>
              <a:t>Артем Холодняк</a:t>
            </a:r>
          </a:p>
          <a:p>
            <a:pPr eaLnBrk="1" hangingPunct="1">
              <a:buFont typeface="Georgia" panose="02040502050405020303" pitchFamily="18" charset="0"/>
              <a:buNone/>
            </a:pPr>
            <a:r>
              <a:rPr lang="ru-RU" altLang="ru-RU" sz="1500"/>
              <a:t>Поэт, спортсмен, публицист, сотрудник СКФУ </a:t>
            </a:r>
          </a:p>
        </p:txBody>
      </p:sp>
      <p:pic>
        <p:nvPicPr>
          <p:cNvPr id="1639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147888"/>
            <a:ext cx="16208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5732463"/>
            <a:ext cx="163988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190750"/>
            <a:ext cx="15430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916363"/>
            <a:ext cx="237648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297238"/>
            <a:ext cx="1098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Объект 2"/>
          <p:cNvSpPr txBox="1">
            <a:spLocks/>
          </p:cNvSpPr>
          <p:nvPr/>
        </p:nvSpPr>
        <p:spPr bwMode="auto">
          <a:xfrm>
            <a:off x="2471738" y="3279775"/>
            <a:ext cx="41036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0963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Georgia" panose="02040502050405020303" pitchFamily="18" charset="0"/>
              <a:buNone/>
            </a:pPr>
            <a:r>
              <a:rPr lang="ru-RU" altLang="ru-RU" sz="1500" b="1"/>
              <a:t>Лейла Каппушева</a:t>
            </a:r>
            <a:endParaRPr lang="ru-RU" altLang="ru-RU" sz="1500"/>
          </a:p>
          <a:p>
            <a:pPr eaLnBrk="1" hangingPunct="1">
              <a:spcBef>
                <a:spcPct val="0"/>
              </a:spcBef>
              <a:buFont typeface="Georgia" panose="02040502050405020303" pitchFamily="18" charset="0"/>
              <a:buNone/>
            </a:pPr>
            <a:r>
              <a:rPr lang="ru-RU" altLang="ru-RU" sz="1500"/>
              <a:t>Филолог, сотрудник СКФУ</a:t>
            </a:r>
          </a:p>
        </p:txBody>
      </p:sp>
    </p:spTree>
    <p:extLst>
      <p:ext uri="{BB962C8B-B14F-4D97-AF65-F5344CB8AC3E}">
        <p14:creationId xmlns:p14="http://schemas.microsoft.com/office/powerpoint/2010/main" val="24439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99071"/>
            <a:ext cx="1412985" cy="85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Мониторинговые исследования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683568" y="1196752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093296"/>
            <a:ext cx="1224533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342900" indent="12700" algn="ctr">
              <a:lnSpc>
                <a:spcPct val="70000"/>
              </a:lnSpc>
              <a:spcBef>
                <a:spcPts val="1350"/>
              </a:spcBef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US" altLang="ru-RU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altLang="ru-RU" dirty="0" smtClean="0">
              <a:latin typeface="Georgia" pitchFamily="18" charset="0"/>
            </a:endParaRP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altLang="ru-RU" dirty="0">
              <a:latin typeface="Georgia" pitchFamily="18" charset="0"/>
            </a:endParaRP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altLang="ru-RU" dirty="0" smtClean="0">
              <a:latin typeface="Georgia" pitchFamily="18" charset="0"/>
            </a:endParaRP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altLang="ru-RU" dirty="0" smtClean="0">
                <a:latin typeface="Georgia" pitchFamily="18" charset="0"/>
              </a:rPr>
              <a:t>Ресурсный учебно-методический центр по обучению лиц с инвалидностью и ОВЗ</a:t>
            </a: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altLang="ru-RU" dirty="0" smtClean="0">
                <a:latin typeface="Georgia" pitchFamily="18" charset="0"/>
              </a:rPr>
              <a:t> </a:t>
            </a:r>
            <a:r>
              <a:rPr lang="ru-RU" altLang="ru-RU" dirty="0" err="1" smtClean="0">
                <a:latin typeface="Georgia" pitchFamily="18" charset="0"/>
              </a:rPr>
              <a:t>Северо-Кавказского</a:t>
            </a:r>
            <a:r>
              <a:rPr lang="ru-RU" altLang="ru-RU" dirty="0" smtClean="0">
                <a:latin typeface="Georgia" pitchFamily="18" charset="0"/>
              </a:rPr>
              <a:t> федерального университета</a:t>
            </a: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altLang="ru-RU" dirty="0" smtClean="0">
              <a:latin typeface="Georgia" pitchFamily="18" charset="0"/>
            </a:endParaRP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altLang="ru-RU" dirty="0" smtClean="0">
                <a:latin typeface="Georgia" pitchFamily="18" charset="0"/>
              </a:rPr>
              <a:t>тел. </a:t>
            </a:r>
            <a:r>
              <a:rPr lang="ru-RU" dirty="0"/>
              <a:t>8-800-707-84-67</a:t>
            </a:r>
            <a:endParaRPr lang="ru-RU" altLang="ru-RU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altLang="ru-RU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</a:p>
          <a:p>
            <a:pPr marL="342900" indent="12700" algn="ctr">
              <a:buClr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ru-RU" dirty="0" smtClean="0">
                <a:solidFill>
                  <a:srgbClr val="000000"/>
                </a:solidFill>
                <a:latin typeface="Georgia" pitchFamily="18" charset="0"/>
              </a:rPr>
              <a:t>e-mail: </a:t>
            </a:r>
            <a:r>
              <a:rPr lang="en-US" altLang="ru-RU" dirty="0" smtClean="0">
                <a:solidFill>
                  <a:srgbClr val="C00000"/>
                </a:solidFill>
                <a:latin typeface="Georgia" pitchFamily="18" charset="0"/>
              </a:rPr>
              <a:t>rumc_skfo@ncfu.ru</a:t>
            </a:r>
            <a:endParaRPr lang="ru-RU" altLang="ru-RU" dirty="0" smtClean="0"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РУМЦ\Логотип\2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445224"/>
            <a:ext cx="1962925" cy="1285445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Благодарим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6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79" y="548680"/>
            <a:ext cx="8382000" cy="10698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Данные федеральной государственной информационной системы Федеральный реестр инвалидов Пенсионного фонда РФ (</a:t>
            </a:r>
            <a:r>
              <a:rPr lang="ru-RU" sz="2000" dirty="0" smtClean="0"/>
              <a:t>февраль 2022г.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78079" y="1901010"/>
            <a:ext cx="4044569" cy="591886"/>
          </a:xfrm>
        </p:spPr>
        <p:txBody>
          <a:bodyPr/>
          <a:lstStyle/>
          <a:p>
            <a:pPr algn="ctr"/>
            <a:r>
              <a:rPr lang="ru-RU" dirty="0" smtClean="0"/>
              <a:t>Российская Федерация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718304" y="1901010"/>
            <a:ext cx="4041775" cy="591886"/>
          </a:xfrm>
        </p:spPr>
        <p:txBody>
          <a:bodyPr/>
          <a:lstStyle/>
          <a:p>
            <a:pPr algn="ctr"/>
            <a:r>
              <a:rPr lang="ru-RU" dirty="0" smtClean="0"/>
              <a:t>Северо-Кавказский федеральный округ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2650874"/>
              </p:ext>
            </p:extLst>
          </p:nvPr>
        </p:nvGraphicFramePr>
        <p:xfrm>
          <a:off x="381000" y="2568575"/>
          <a:ext cx="4041775" cy="40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Объект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26775349"/>
              </p:ext>
            </p:extLst>
          </p:nvPr>
        </p:nvGraphicFramePr>
        <p:xfrm>
          <a:off x="4718050" y="2568575"/>
          <a:ext cx="4041775" cy="40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398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Данные федеральной государственной информационной системы Федеральный реестр инвалидов Пенсионного фонда РФ </a:t>
            </a:r>
            <a:r>
              <a:rPr lang="ru-RU" sz="2000" dirty="0" smtClean="0"/>
              <a:t>(декабрь 2021г</a:t>
            </a:r>
            <a:r>
              <a:rPr lang="ru-RU" sz="2000" dirty="0"/>
              <a:t>.)</a:t>
            </a:r>
          </a:p>
        </p:txBody>
      </p:sp>
      <p:graphicFrame>
        <p:nvGraphicFramePr>
          <p:cNvPr id="39" name="Объект 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521812"/>
              </p:ext>
            </p:extLst>
          </p:nvPr>
        </p:nvGraphicFramePr>
        <p:xfrm>
          <a:off x="457200" y="224948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55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79" y="548680"/>
            <a:ext cx="8382000" cy="10698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Данные федеральной государственной информационной системы Федеральный реестр инвалидов Пенсионного фонда РФ (</a:t>
            </a:r>
            <a:r>
              <a:rPr lang="ru-RU" sz="2000" dirty="0" smtClean="0"/>
              <a:t>февраль 2022г.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78079" y="1901010"/>
            <a:ext cx="4044569" cy="591886"/>
          </a:xfrm>
        </p:spPr>
        <p:txBody>
          <a:bodyPr/>
          <a:lstStyle/>
          <a:p>
            <a:pPr algn="ctr"/>
            <a:r>
              <a:rPr lang="ru-RU" dirty="0" smtClean="0"/>
              <a:t>Российская Федерация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718304" y="1901010"/>
            <a:ext cx="4041775" cy="591886"/>
          </a:xfrm>
        </p:spPr>
        <p:txBody>
          <a:bodyPr/>
          <a:lstStyle/>
          <a:p>
            <a:pPr algn="ctr"/>
            <a:r>
              <a:rPr lang="ru-RU" dirty="0" smtClean="0"/>
              <a:t>Северо-Кавказский федеральный округ</a:t>
            </a:r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71339050"/>
              </p:ext>
            </p:extLst>
          </p:nvPr>
        </p:nvGraphicFramePr>
        <p:xfrm>
          <a:off x="381001" y="2708275"/>
          <a:ext cx="3974976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Объект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70155243"/>
              </p:ext>
            </p:extLst>
          </p:nvPr>
        </p:nvGraphicFramePr>
        <p:xfrm>
          <a:off x="4788024" y="2708275"/>
          <a:ext cx="3971801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69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43" y="476672"/>
            <a:ext cx="9036496" cy="1066800"/>
          </a:xfrm>
        </p:spPr>
        <p:txBody>
          <a:bodyPr>
            <a:noAutofit/>
          </a:bodyPr>
          <a:lstStyle/>
          <a:p>
            <a:pPr algn="ctr">
              <a:lnSpc>
                <a:spcPts val="3300"/>
              </a:lnSpc>
            </a:pPr>
            <a:r>
              <a:rPr lang="ru-RU" sz="2800" dirty="0"/>
              <a:t>Причины вызывающие трудности при трудоустройстве людей с инвалидностью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915787220"/>
              </p:ext>
            </p:extLst>
          </p:nvPr>
        </p:nvGraphicFramePr>
        <p:xfrm>
          <a:off x="179512" y="1412776"/>
          <a:ext cx="878497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51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404664"/>
            <a:ext cx="9144000" cy="935038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109728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направления работы вуза в содействии трудоустройству выпускников и обучающихся выпускных курсов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856984" cy="516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99071"/>
            <a:ext cx="1412985" cy="85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093296"/>
            <a:ext cx="1224533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1340768"/>
          <a:ext cx="914400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404664"/>
            <a:ext cx="9144000" cy="432048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Маштабная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профориентационная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работа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76064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1. Работа «горячей линии» по консультированию различных категорий граждан по вопросам приема и обучения лиц с ОВЗ и инвалидностью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584" y="2780928"/>
            <a:ext cx="5078833" cy="3360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928992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Масштабная </a:t>
            </a:r>
            <a:r>
              <a:rPr lang="ru-RU" sz="2800" dirty="0" err="1" smtClean="0"/>
              <a:t>профориентационная</a:t>
            </a:r>
            <a:r>
              <a:rPr lang="ru-RU" sz="2800" dirty="0" smtClean="0"/>
              <a:t> работа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1512168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</a:pPr>
            <a:r>
              <a:rPr lang="ru-RU" sz="1800" dirty="0" smtClean="0"/>
              <a:t>2. Организация и проведение на постоянной основе </a:t>
            </a:r>
            <a:r>
              <a:rPr lang="ru-RU" sz="1800" dirty="0" err="1" smtClean="0"/>
              <a:t>профориентационных</a:t>
            </a:r>
            <a:r>
              <a:rPr lang="ru-RU" sz="1800" dirty="0" smtClean="0"/>
              <a:t> мероприятий, с информированием потенциальных абитуриентов с инвалидностью и ОВЗ не только о направлениях подготовки и специальностях УЗ, но и о возможностях личностного развития во время получения образования и путях дальнейшего трудоустройства</a:t>
            </a:r>
            <a:endParaRPr lang="ru-RU" sz="1800" dirty="0"/>
          </a:p>
        </p:txBody>
      </p:sp>
      <p:pic>
        <p:nvPicPr>
          <p:cNvPr id="4" name="Picture 2" descr="C:\Users\ЛП\Downloads\a58e38a65a4cba0c5e08d1bd332198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1" y="4779150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ЛП\Downloads\c7b338a2a34707b3905bd68cac7895c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92895"/>
            <a:ext cx="2016224" cy="268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ЛП\Downloads\1384767014_l38b2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9768"/>
            <a:ext cx="3132765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Users\ЛП\Downloads\5f109868378ac2a43d5825ebeb0dd14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420888"/>
            <a:ext cx="2427492" cy="1607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2961</TotalTime>
  <Words>1139</Words>
  <Application>Microsoft Office PowerPoint</Application>
  <PresentationFormat>Экран (4:3)</PresentationFormat>
  <Paragraphs>226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微软雅黑</vt:lpstr>
      <vt:lpstr>Microsoft YaHei UI</vt:lpstr>
      <vt:lpstr>宋体</vt:lpstr>
      <vt:lpstr>Arial</vt:lpstr>
      <vt:lpstr>Calibri</vt:lpstr>
      <vt:lpstr>Georgia</vt:lpstr>
      <vt:lpstr>Times New Roman</vt:lpstr>
      <vt:lpstr>Trebuchet MS</vt:lpstr>
      <vt:lpstr>Wingdings 2</vt:lpstr>
      <vt:lpstr>Городская</vt:lpstr>
      <vt:lpstr>Роль вуза в содействии трудоустройству выпускников и обучающихся выпускных курсов с инвалидностью и ОВЗ</vt:lpstr>
      <vt:lpstr>Данные федеральной государственной информационной системы Федеральный реестр инвалидов Пенсионного фонда РФ (февраль 2022г.)</vt:lpstr>
      <vt:lpstr>Данные федеральной государственной информационной системы Федеральный реестр инвалидов Пенсионного фонда РФ (февраль 2022г.)</vt:lpstr>
      <vt:lpstr>Данные федеральной государственной информационной системы Федеральный реестр инвалидов Пенсионного фонда РФ (декабрь 2021г.)</vt:lpstr>
      <vt:lpstr>Данные федеральной государственной информационной системы Федеральный реестр инвалидов Пенсионного фонда РФ (февраль 2022г.)</vt:lpstr>
      <vt:lpstr>Причины вызывающие трудности при трудоустройстве людей с инвалидностью</vt:lpstr>
      <vt:lpstr>Презентация PowerPoint</vt:lpstr>
      <vt:lpstr>Презентация PowerPoint</vt:lpstr>
      <vt:lpstr>Масштабная профориентационная работа</vt:lpstr>
      <vt:lpstr>Сетевые профориентационные мероприятия</vt:lpstr>
      <vt:lpstr>Презентация PowerPoint</vt:lpstr>
      <vt:lpstr>Презентация PowerPoint</vt:lpstr>
      <vt:lpstr>Создание специальных образовательных условий для получения качественного образования</vt:lpstr>
      <vt:lpstr>Презентация PowerPoint</vt:lpstr>
      <vt:lpstr>Проведение в вузе конкурсов профессионального мастерства и профориентационных мероприятий</vt:lpstr>
      <vt:lpstr>Создание структурных подразделений в вузе, содействующих трудоустройству студентов и выпускников</vt:lpstr>
      <vt:lpstr>Презентация PowerPoint</vt:lpstr>
      <vt:lpstr>Межрегиональная научно-практическая конференция «Региональные механизмы социокультурной интеграции молодежи с инвалидностью и ограниченными возможностями здоровья на Северном Кавказе»</vt:lpstr>
      <vt:lpstr>Цикл круглых столов «Роль сотрудничества власти, общества и вузов при получении профессионального образования и содействии трудоустройству молодёжи с инвалидностью и ОВЗ»</vt:lpstr>
      <vt:lpstr>Межрегиональное рабочее совещание по реализации программ сопровождения инвалидов молодого возраста при получении ими профессионального образования и содействии в последующем трудоустройстве</vt:lpstr>
      <vt:lpstr>Статистические показатели успешности работы вуза</vt:lpstr>
      <vt:lpstr>Статистические показатели успешности работы вуза</vt:lpstr>
      <vt:lpstr>Презентация PowerPoint</vt:lpstr>
      <vt:lpstr>Мониторинговые исследования</vt:lpstr>
      <vt:lpstr>Благодарим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Промежуточная оценка результатов реализации Дорожной карты взаимодействия РУМЦ и вузов-партнеров</dc:title>
  <dc:creator>Пользователь</dc:creator>
  <cp:lastModifiedBy>Семина Лариса Юрьевна</cp:lastModifiedBy>
  <cp:revision>194</cp:revision>
  <dcterms:created xsi:type="dcterms:W3CDTF">2017-11-23T13:30:43Z</dcterms:created>
  <dcterms:modified xsi:type="dcterms:W3CDTF">2022-05-31T07:02:04Z</dcterms:modified>
</cp:coreProperties>
</file>