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68" r:id="rId4"/>
    <p:sldId id="260" r:id="rId5"/>
    <p:sldId id="267" r:id="rId6"/>
    <p:sldId id="269" r:id="rId7"/>
    <p:sldId id="264" r:id="rId8"/>
    <p:sldId id="273" r:id="rId9"/>
    <p:sldId id="262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996B3-73E4-4C34-9FA9-9B4C88F03119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70B8-8126-4E4D-84CF-E2542FFF9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1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870B8-8126-4E4D-84CF-E2542FFF93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6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13BD-C831-4DDB-8F4B-55B58D7A0E30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AFCC-ABC4-4EF8-BED9-19A960EEBAD0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CBF81-9F3D-4AF6-BC30-73D83665A643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BB78-62FB-42EF-87BE-94BC4B51EEF7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5A9E-1E2F-4E91-BD63-EEE49F9C72B6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1D8B-C29F-4D3C-AE33-49BF3EE91F75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8F87-2FF8-42F0-9D16-D9170D1E5209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18A6-F797-4C24-A2CC-F03E69E91213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EC1-E259-4C05-9A0A-B348E7001F59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8379-85B5-462D-BB5C-D6672923FF48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2CAC-ECE3-492D-A722-3E188AD2D715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C735D-057D-4921-ABB2-08B597F4880C}" type="datetime1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171A70-2510-4A3E-967E-DA3D24AA52A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3190"/>
            <a:ext cx="8280920" cy="50405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Специальность 21.05.06 Нефтегазовые техника и технологии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специализация Технология бурения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нефтяных и газовых скважин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589338" cy="360039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КАФЕДРА СТРОИТЕЛЬСТВА НЕФТЯНЫХ И ГАЗОВЫХ СКВАЖИН (СКФУ)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31840" y="1124744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Picture 2" descr="C:\Users\imuradkhanov\Desktop\IMG_20160518_133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2428"/>
            <a:ext cx="3131459" cy="524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131840" y="3645024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419872" y="1529798"/>
            <a:ext cx="5565002" cy="5112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СКВАЖИНА</a:t>
            </a:r>
            <a:r>
              <a:rPr lang="ru-RU" sz="1600" dirty="0" smtClean="0">
                <a:latin typeface="Arial Black" panose="020B0A04020102020204" pitchFamily="34" charset="0"/>
              </a:rPr>
              <a:t> – </a:t>
            </a:r>
            <a:r>
              <a:rPr lang="ru-RU" sz="1600" dirty="0">
                <a:latin typeface="Arial Black" panose="020B0A04020102020204" pitchFamily="34" charset="0"/>
              </a:rPr>
              <a:t>это сложный инженерно-геологический объект, через который добывают нефть и газ, т.е. разрабатывают и эксплуатируют месторождение.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Arial Black" panose="020B0A04020102020204" pitchFamily="34" charset="0"/>
              </a:rPr>
              <a:t>От </a:t>
            </a:r>
            <a:r>
              <a:rPr lang="ru-RU" sz="1600" dirty="0">
                <a:latin typeface="Arial Black" panose="020B0A04020102020204" pitchFamily="34" charset="0"/>
              </a:rPr>
              <a:t>качества и надежности скважины в значительной степени зависит эффективность добычи нефти и газа.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Arial Black" panose="020B0A04020102020204" pitchFamily="34" charset="0"/>
              </a:rPr>
              <a:t>Под </a:t>
            </a:r>
            <a:r>
              <a:rPr lang="ru-RU" sz="1600" dirty="0">
                <a:latin typeface="Arial Black" panose="020B0A04020102020204" pitchFamily="34" charset="0"/>
              </a:rPr>
              <a:t>широко известным понятием бурение скважин подразумевается строительство скважин, которое состоит из следующих этапов: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Black" panose="020B0A04020102020204" pitchFamily="34" charset="0"/>
              </a:rPr>
              <a:t>- проектирование строительства скважины;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Black" panose="020B0A04020102020204" pitchFamily="34" charset="0"/>
              </a:rPr>
              <a:t>- монтаж буровой установки и оборудования;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Black" panose="020B0A04020102020204" pitchFamily="34" charset="0"/>
              </a:rPr>
              <a:t>- бурение скважины;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Black" panose="020B0A04020102020204" pitchFamily="34" charset="0"/>
              </a:rPr>
              <a:t>- заканчивание скважины;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Black" panose="020B0A04020102020204" pitchFamily="34" charset="0"/>
              </a:rPr>
              <a:t>- освоение скважины.</a:t>
            </a:r>
          </a:p>
          <a:p>
            <a:pPr indent="450000">
              <a:lnSpc>
                <a:spcPct val="114000"/>
              </a:lnSpc>
            </a:pPr>
            <a:endParaRPr lang="ru-RU" sz="1600" b="1" dirty="0" smtClean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 smtClean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 smtClean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 smtClean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 smtClean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 smtClean="0">
              <a:latin typeface="Arial Black" panose="020B0A04020102020204" pitchFamily="34" charset="0"/>
            </a:endParaRPr>
          </a:p>
          <a:p>
            <a:pPr indent="450000">
              <a:lnSpc>
                <a:spcPct val="114000"/>
              </a:lnSpc>
            </a:pPr>
            <a:endParaRPr lang="ru-RU" sz="1600" b="1" dirty="0">
              <a:latin typeface="Arial Black" panose="020B0A040201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459805"/>
            <a:ext cx="683568" cy="365125"/>
          </a:xfrm>
        </p:spPr>
        <p:txBody>
          <a:bodyPr/>
          <a:lstStyle/>
          <a:p>
            <a:fld id="{95171A70-2510-4A3E-967E-DA3D24AA52A9}" type="slidenum">
              <a:rPr lang="ru-RU" smtClean="0">
                <a:cs typeface="Aharoni" panose="02010803020104030203" pitchFamily="2" charset="-79"/>
              </a:rPr>
              <a:t>1</a:t>
            </a:fld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45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5479" y="3763586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Stella Sans"/>
              </a:rPr>
              <a:t>Заключение</a:t>
            </a:r>
          </a:p>
          <a:p>
            <a:pPr indent="450000" algn="ctr">
              <a:lnSpc>
                <a:spcPct val="150000"/>
              </a:lnSpc>
            </a:pPr>
            <a:r>
              <a:rPr lang="ru-RU" b="1" i="1" dirty="0">
                <a:latin typeface="Stella Sans"/>
              </a:rPr>
              <a:t>Профессия инженера по бурению — для сильных духом и амбициозных</a:t>
            </a:r>
            <a:r>
              <a:rPr lang="ru-RU" b="1" i="1" dirty="0" smtClean="0">
                <a:latin typeface="Stella Sans"/>
              </a:rPr>
              <a:t>.</a:t>
            </a:r>
          </a:p>
          <a:p>
            <a:pPr indent="450000" algn="ctr">
              <a:lnSpc>
                <a:spcPct val="150000"/>
              </a:lnSpc>
            </a:pPr>
            <a:r>
              <a:rPr lang="ru-RU" b="1" i="1" dirty="0" smtClean="0">
                <a:latin typeface="Stella Sans"/>
              </a:rPr>
              <a:t>Если </a:t>
            </a:r>
            <a:r>
              <a:rPr lang="ru-RU" b="1" i="1" dirty="0">
                <a:latin typeface="Stella Sans"/>
              </a:rPr>
              <a:t>ты готов к вызовам, она откроет путь к высоким доходам и интересным проектам.</a:t>
            </a:r>
            <a:endParaRPr lang="ru-RU" b="1" i="1" dirty="0">
              <a:effectLst/>
              <a:latin typeface="Stella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398562"/>
            <a:ext cx="5040560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Stella Sans"/>
              </a:rPr>
              <a:t>Тренды профессии </a:t>
            </a:r>
            <a:endParaRPr lang="ru-RU" b="1" dirty="0" smtClean="0">
              <a:solidFill>
                <a:srgbClr val="0070C0"/>
              </a:solidFill>
              <a:latin typeface="Stella Sans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Stella Sans"/>
              </a:rPr>
              <a:t>🔹</a:t>
            </a:r>
            <a:r>
              <a:rPr lang="ru-RU" dirty="0">
                <a:latin typeface="Stella Sans"/>
              </a:rPr>
              <a:t> Автоматизация — внедрение </a:t>
            </a:r>
            <a:r>
              <a:rPr lang="ru-RU" dirty="0" err="1">
                <a:latin typeface="Stella Sans"/>
              </a:rPr>
              <a:t>дронов</a:t>
            </a:r>
            <a:r>
              <a:rPr lang="ru-RU" dirty="0">
                <a:latin typeface="Stella Sans"/>
              </a:rPr>
              <a:t> и ИИ для мониторинга скважин.</a:t>
            </a:r>
            <a:br>
              <a:rPr lang="ru-RU" dirty="0">
                <a:latin typeface="Stella Sans"/>
              </a:rPr>
            </a:br>
            <a:r>
              <a:rPr lang="ru-RU" dirty="0">
                <a:latin typeface="Stella Sans"/>
              </a:rPr>
              <a:t>🔹 </a:t>
            </a:r>
            <a:r>
              <a:rPr lang="ru-RU" dirty="0" err="1">
                <a:latin typeface="Stella Sans"/>
              </a:rPr>
              <a:t>Экологичность</a:t>
            </a:r>
            <a:r>
              <a:rPr lang="ru-RU" dirty="0">
                <a:latin typeface="Stella Sans"/>
              </a:rPr>
              <a:t> — переход на «зеленые» технологии бурения.</a:t>
            </a:r>
            <a:br>
              <a:rPr lang="ru-RU" dirty="0">
                <a:latin typeface="Stella Sans"/>
              </a:rPr>
            </a:br>
            <a:r>
              <a:rPr lang="ru-RU" dirty="0">
                <a:latin typeface="Stella Sans"/>
              </a:rPr>
              <a:t>🔹 Удаленный контроль — развитие цифровых платформ для управления процессами.</a:t>
            </a:r>
            <a:endParaRPr lang="ru-RU" b="0" i="0" dirty="0">
              <a:effectLst/>
              <a:latin typeface="Stella Sans"/>
            </a:endParaRPr>
          </a:p>
        </p:txBody>
      </p:sp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659423" cy="24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459805"/>
            <a:ext cx="683568" cy="365125"/>
          </a:xfrm>
        </p:spPr>
        <p:txBody>
          <a:bodyPr/>
          <a:lstStyle/>
          <a:p>
            <a:fld id="{95171A70-2510-4A3E-967E-DA3D24AA52A9}" type="slidenum">
              <a:rPr lang="ru-RU" smtClean="0">
                <a:cs typeface="Aharoni" panose="02010803020104030203" pitchFamily="2" charset="-79"/>
              </a:rPr>
              <a:t>10</a:t>
            </a:fld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1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874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114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ВСТАВКИ</a:t>
            </a:r>
          </a:p>
          <a:p>
            <a:pPr indent="450000" algn="ctr">
              <a:lnSpc>
                <a:spcPct val="114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Чем </a:t>
            </a:r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</a:rPr>
              <a:t>занимается буровик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/>
              <a:t>Инженер по бурению играет ключевую роль в нефтегазовой и горнодобывающей промышленности, занимаясь организацией и контролем процессов бурения.</a:t>
            </a:r>
          </a:p>
          <a:p>
            <a:pPr indent="450000" algn="just">
              <a:lnSpc>
                <a:spcPct val="114000"/>
              </a:lnSpc>
            </a:pPr>
            <a:r>
              <a:rPr lang="ru-RU" sz="1400" dirty="0"/>
              <a:t>Эта профессия включает в себя широкий спектр обязанностей, направленных на обеспечение эффективного и безопасного бурения. </a:t>
            </a:r>
            <a:endParaRPr lang="ru-RU" sz="1400" dirty="0" smtClean="0"/>
          </a:p>
          <a:p>
            <a:r>
              <a:rPr lang="ru-RU" sz="1400" dirty="0"/>
              <a:t>Инженер по бурению несет ответственность за эффективное и безопасное ведение буровых работ. Эта работа требует глубоких технических знаний, умения работать в команде и принимать решения в условиях, когда каждый шаг имеет важное значение для успешности всего проекта.</a:t>
            </a:r>
          </a:p>
          <a:p>
            <a:r>
              <a:rPr lang="ru-RU" sz="1400" dirty="0" smtClean="0"/>
              <a:t>Основные функции: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Специализации инженеров по бурению</a:t>
            </a:r>
          </a:p>
          <a:p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Инженеры по бурению могут специализироваться в различных областях, в зависимости от сектора промышленности, технических аспектов буровых работ и личных интересов. Вот некоторые из ключевых специализаций в этой области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</a:rPr>
              <a:t>Где работают инженеры по бурению</a:t>
            </a:r>
          </a:p>
          <a:p>
            <a:r>
              <a:rPr lang="ru-RU" sz="1400" dirty="0">
                <a:solidFill>
                  <a:srgbClr val="333333"/>
                </a:solidFill>
                <a:latin typeface="Roboto"/>
              </a:rPr>
              <a:t>Инженеры по бурению могут работать в различных местах и условиях, в зависимости от специализации и области 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деятельности, опыта </a:t>
            </a:r>
            <a:r>
              <a:rPr lang="ru-RU" sz="1400" dirty="0">
                <a:solidFill>
                  <a:srgbClr val="333333"/>
                </a:solidFill>
                <a:latin typeface="Roboto"/>
              </a:rPr>
              <a:t>и 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интересов.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Это </a:t>
            </a:r>
            <a:r>
              <a:rPr lang="ru-RU" sz="1400" dirty="0">
                <a:solidFill>
                  <a:srgbClr val="333333"/>
                </a:solidFill>
                <a:latin typeface="Roboto"/>
              </a:rPr>
              <a:t>может быть как работа в офисе, так и непосредственное участие в полевых операциях в различных географических и климатических условиях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. </a:t>
            </a:r>
            <a:r>
              <a:rPr lang="ru-RU" sz="1400" dirty="0">
                <a:solidFill>
                  <a:srgbClr val="333333"/>
                </a:solidFill>
                <a:latin typeface="Roboto"/>
              </a:rPr>
              <a:t>Вот некоторые из основных мест их работы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: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</a:rPr>
              <a:t>Плюсы и минусы профессии буровика</a:t>
            </a:r>
          </a:p>
          <a:p>
            <a:r>
              <a:rPr lang="ru-RU" sz="1400" dirty="0"/>
              <a:t>Профессия буровика имеет свои преимущества и недостатки, которые стоит учитывать.</a:t>
            </a:r>
          </a:p>
          <a:p>
            <a:endParaRPr lang="ru-RU" sz="1400" dirty="0" smtClean="0">
              <a:solidFill>
                <a:srgbClr val="333333"/>
              </a:solidFill>
              <a:latin typeface="Roboto"/>
            </a:endParaRPr>
          </a:p>
          <a:p>
            <a:endParaRPr lang="ru-RU" sz="1400" dirty="0">
              <a:solidFill>
                <a:srgbClr val="333333"/>
              </a:solidFill>
              <a:latin typeface="Roboto"/>
            </a:endParaRPr>
          </a:p>
          <a:p>
            <a:r>
              <a:rPr lang="ru-RU" sz="1400" i="1" dirty="0"/>
              <a:t>Сейчас инженеры по бурению должны разбираться не только в механике, но и в цифровых технологиях. Компании ищут специалистов, которые умеют работать с </a:t>
            </a:r>
            <a:r>
              <a:rPr lang="ru-RU" sz="1400" i="1" dirty="0" err="1"/>
              <a:t>big</a:t>
            </a:r>
            <a:r>
              <a:rPr lang="ru-RU" sz="1400" i="1" dirty="0"/>
              <a:t> </a:t>
            </a:r>
            <a:r>
              <a:rPr lang="ru-RU" sz="1400" i="1" dirty="0" err="1"/>
              <a:t>data</a:t>
            </a:r>
            <a:r>
              <a:rPr lang="ru-RU" sz="1400" i="1" dirty="0"/>
              <a:t> и автоматизированными системами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32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564" y="188640"/>
            <a:ext cx="4249924" cy="654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14000"/>
              </a:lnSpc>
            </a:pPr>
            <a:r>
              <a:rPr lang="ru-RU" sz="1600" dirty="0" smtClean="0">
                <a:latin typeface="Arial Black" panose="020B0A04020102020204" pitchFamily="34" charset="0"/>
              </a:rPr>
              <a:t>Работы </a:t>
            </a:r>
            <a:r>
              <a:rPr lang="ru-RU" sz="1600" dirty="0">
                <a:latin typeface="Arial Black" panose="020B0A04020102020204" pitchFamily="34" charset="0"/>
              </a:rPr>
              <a:t>по строительству скважин  выполняют высоко-квалифицированные специалисты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инженеры-буровики</a:t>
            </a:r>
            <a:r>
              <a:rPr lang="ru-RU" sz="1600" dirty="0" smtClean="0">
                <a:latin typeface="Arial Black" panose="020B0A04020102020204" pitchFamily="34" charset="0"/>
              </a:rPr>
              <a:t>.</a:t>
            </a:r>
          </a:p>
          <a:p>
            <a:pPr indent="450000" algn="just">
              <a:lnSpc>
                <a:spcPct val="114000"/>
              </a:lnSpc>
            </a:pPr>
            <a:endParaRPr lang="ru-RU" sz="1600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14000"/>
              </a:lnSpc>
            </a:pP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Профессия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инженера-буровика</a:t>
            </a:r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 отличается уникальностью сферы своего применения - от бурения артезианских скважин, неглубоких скважин под сваи и столбы до бурения арктических ледовых толщ и глубоких скважин на верхнюю мантию Земли.</a:t>
            </a:r>
          </a:p>
          <a:p>
            <a:pPr indent="450000" algn="just">
              <a:lnSpc>
                <a:spcPct val="114000"/>
              </a:lnSpc>
            </a:pPr>
            <a:endParaRPr lang="ru-RU" sz="1600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14000"/>
              </a:lnSpc>
            </a:pP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Инженеры – буровики</a:t>
            </a:r>
            <a:r>
              <a:rPr lang="ru-RU" sz="1600" dirty="0">
                <a:latin typeface="Arial Black" panose="020B0A04020102020204" pitchFamily="34" charset="0"/>
              </a:rPr>
              <a:t> также выполняют работы по капитальному ремонту скважин</a:t>
            </a:r>
            <a:r>
              <a:rPr lang="ru-RU" sz="1600" dirty="0" smtClean="0">
                <a:latin typeface="Arial Black" panose="020B0A04020102020204" pitchFamily="34" charset="0"/>
              </a:rPr>
              <a:t>: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зарезка</a:t>
            </a:r>
            <a:r>
              <a:rPr lang="ru-RU" sz="1600" dirty="0">
                <a:latin typeface="Arial Black" panose="020B0A04020102020204" pitchFamily="34" charset="0"/>
              </a:rPr>
              <a:t> и бурение второго ствола</a:t>
            </a:r>
            <a:r>
              <a:rPr lang="ru-RU" sz="1600" dirty="0" smtClean="0">
                <a:latin typeface="Arial Black" panose="020B0A04020102020204" pitchFamily="34" charset="0"/>
              </a:rPr>
              <a:t>,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>
                <a:latin typeface="Arial Black" panose="020B0A04020102020204" pitchFamily="34" charset="0"/>
              </a:rPr>
              <a:t>операции по интенсификации притока нефти или газа</a:t>
            </a:r>
            <a:r>
              <a:rPr lang="ru-RU" sz="1600" dirty="0" smtClean="0">
                <a:latin typeface="Arial Black" panose="020B0A04020102020204" pitchFamily="34" charset="0"/>
              </a:rPr>
              <a:t>,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гидроразрыв</a:t>
            </a:r>
            <a:r>
              <a:rPr lang="ru-RU" sz="1600" dirty="0">
                <a:latin typeface="Arial Black" panose="020B0A04020102020204" pitchFamily="34" charset="0"/>
              </a:rPr>
              <a:t> пласта и др.</a:t>
            </a:r>
          </a:p>
        </p:txBody>
      </p:sp>
      <p:sp>
        <p:nvSpPr>
          <p:cNvPr id="4" name="AutoShape 2" descr="Профессия Помощник бурильщика эксплуатационного и разведочного бурения  скважин на нефть и газ (второй) в Уфе: описание, где получить, перспекти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рофессия Помощник бурильщика эксплуатационного и разведочного бурения  скважин на нефть и газ (второй) в Уфе: описание, где получить, перспектив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Профессия Помощник бурильщика эксплуатационного и разведочного бурения  скважин на нефть и газ (второй) в Уфе: описание, где получить, перспектив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Профессия Помощник бурильщика эксплуатационного и разведочного бурения  скважин на нефть и газ (второй) в Уфе: описание, где получить, перспективы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Профессия Помощник бурильщика эксплуатационного и разведочного бурения  скважин на нефть и газ (второй) в Уфе: описание, где получить, перспектив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Профессия Помощник бурильщика эксплуатационного и разведочного бурения  скважин на нефть и газ (второй) в Уфе: описание, где получить, перспектив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7498"/>
            <a:ext cx="4473218" cy="297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Инженер по бурени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46110"/>
            <a:ext cx="4473218" cy="29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459805"/>
            <a:ext cx="683568" cy="365125"/>
          </a:xfrm>
        </p:spPr>
        <p:txBody>
          <a:bodyPr/>
          <a:lstStyle/>
          <a:p>
            <a:fld id="{95171A70-2510-4A3E-967E-DA3D24AA52A9}" type="slidenum">
              <a:rPr lang="ru-RU" smtClean="0">
                <a:cs typeface="Aharoni" panose="02010803020104030203" pitchFamily="2" charset="-79"/>
              </a:rPr>
              <a:t>2</a:t>
            </a:fld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68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62459" y="3356992"/>
            <a:ext cx="822891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</a:rPr>
              <a:t>Бурение – строительство скважины непрерывный процесс 24 часа в сутки, который осуществляет буровая </a:t>
            </a:r>
            <a:r>
              <a:rPr lang="ru-RU" sz="1600" dirty="0" smtClean="0">
                <a:latin typeface="Arial Black" panose="020B0A04020102020204" pitchFamily="34" charset="0"/>
              </a:rPr>
              <a:t>вахта, </a:t>
            </a:r>
            <a:r>
              <a:rPr lang="ru-RU" sz="1600" dirty="0">
                <a:latin typeface="Arial Black" panose="020B0A04020102020204" pitchFamily="34" charset="0"/>
              </a:rPr>
              <a:t>состоящая, как правило, из 8 </a:t>
            </a:r>
            <a:r>
              <a:rPr lang="ru-RU" sz="1600" dirty="0" smtClean="0">
                <a:latin typeface="Arial Black" panose="020B0A04020102020204" pitchFamily="34" charset="0"/>
              </a:rPr>
              <a:t>человек: бурильщик</a:t>
            </a:r>
            <a:r>
              <a:rPr lang="ru-RU" sz="1600" dirty="0">
                <a:latin typeface="Arial Black" panose="020B0A04020102020204" pitchFamily="34" charset="0"/>
              </a:rPr>
              <a:t>, помощники бурильщика, машинисты, слесарь, </a:t>
            </a:r>
            <a:r>
              <a:rPr lang="ru-RU" sz="1600" dirty="0" smtClean="0">
                <a:latin typeface="Arial Black" panose="020B0A04020102020204" pitchFamily="34" charset="0"/>
              </a:rPr>
              <a:t>электромонтер. </a:t>
            </a: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Arial Black" panose="020B0A04020102020204" pitchFamily="34" charset="0"/>
              </a:rPr>
              <a:t>Вахты </a:t>
            </a:r>
            <a:r>
              <a:rPr lang="ru-RU" sz="1600" dirty="0">
                <a:latin typeface="Arial Black" panose="020B0A04020102020204" pitchFamily="34" charset="0"/>
              </a:rPr>
              <a:t>работают, сменяя друг друга в суточном режиме.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Arial Black" panose="020B0A04020102020204" pitchFamily="34" charset="0"/>
              </a:rPr>
              <a:t>Бурение скважины сопровождает состав </a:t>
            </a:r>
            <a:r>
              <a:rPr lang="ru-RU" sz="1600" dirty="0">
                <a:latin typeface="Arial Black" panose="020B0A04020102020204" pitchFamily="34" charset="0"/>
              </a:rPr>
              <a:t>инженеров: буровой мастер, инженер по бурению, инженер по растворам, инженер по наклонно-направленному бурению, инженер станции контроля процесса бурения, инженер по долотному сопровождению, инженер аварийных </a:t>
            </a:r>
            <a:r>
              <a:rPr lang="ru-RU" sz="1600" dirty="0" smtClean="0">
                <a:latin typeface="Arial Black" panose="020B0A04020102020204" pitchFamily="34" charset="0"/>
              </a:rPr>
              <a:t>работ, супервайзер.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latin typeface="Arial Black" panose="020B0A04020102020204" pitchFamily="34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latin typeface="Arial Black" panose="020B0A04020102020204" pitchFamily="34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latin typeface="Arial Black" panose="020B0A04020102020204" pitchFamily="34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latin typeface="Arial Black" panose="020B0A04020102020204" pitchFamily="34" charset="0"/>
            </a:endParaRPr>
          </a:p>
          <a:p>
            <a:pPr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" y="332656"/>
            <a:ext cx="4297402" cy="24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863216" cy="28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8460432" y="6459805"/>
            <a:ext cx="68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171A70-2510-4A3E-967E-DA3D24AA52A9}" type="slidenum">
              <a:rPr lang="ru-RU" smtClean="0">
                <a:cs typeface="Aharoni" panose="02010803020104030203" pitchFamily="2" charset="-79"/>
              </a:rPr>
              <a:pPr/>
              <a:t>3</a:t>
            </a:fld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41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8437"/>
            <a:ext cx="5652813" cy="365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Чем </a:t>
            </a:r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занимается инженер по бурению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и планирование буровых операций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стратегий бурения, выбор оборудования и методов.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Расчет технических параметров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оптимальных условий бурения, включая глубину, угол скважины и выбор буровых растворов.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процессом бурения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буровых операций, соблюдение плана и технических спецификаций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безопасности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стандартов безопасности на буровой площадке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395536" y="18448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Picture background"/>
          <p:cNvSpPr>
            <a:spLocks noChangeAspect="1" noChangeArrowheads="1"/>
          </p:cNvSpPr>
          <p:nvPr/>
        </p:nvSpPr>
        <p:spPr bwMode="auto">
          <a:xfrm>
            <a:off x="249957" y="119675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0" descr="https://avatars.mds.yandex.net/i?id=816f404c23fe1ec649eea350cf20f97fa8a8bbe6-1260490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33149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883" y="3667900"/>
            <a:ext cx="8856984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буровым оборудованием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техническое обслуживание оборудования и инструментов.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другими специалистами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оптимизации процесса бурения.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данных бурения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полученных данных для улучшения методик бурения.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технических проблем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устранение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непредвиденных технических и операционных сложностей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отчетов и документации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документации о ходе и результатах буровых работ.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и руководство персоналом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наставничество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управление буровыми командами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460432" y="6459805"/>
            <a:ext cx="68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171A70-2510-4A3E-967E-DA3D24AA52A9}" type="slidenum">
              <a:rPr lang="ru-RU" smtClean="0">
                <a:cs typeface="Aharoni" panose="02010803020104030203" pitchFamily="2" charset="-79"/>
              </a:rPr>
              <a:pPr/>
              <a:t>4</a:t>
            </a:fld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33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66145" cy="612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Специализации инженеров по бурению</a:t>
            </a:r>
          </a:p>
          <a:p>
            <a:pPr indent="450000">
              <a:lnSpc>
                <a:spcPct val="12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некоторые из ключевых специализаций в этой области: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Нефтегазовое бурение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нефтяных и газовых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скважин, требует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знание специфических методов и технологий, используемых для поиска и добычи углеводородов.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Бурение горизонтальных и направленных скважин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реализация планов бурения скважин с особыми траекториями, что требует особой точности и знаний.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Геотермальное бурение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скважин для добычи геотермальной энергии, что включает работу в особых геологических условиях.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Бурение в морских условиях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морских буровых платформах, требующая знаний особенностей бурения в морских условиях и соблюдения мер безопасности.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Бурение в экстремальных условиях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бурение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сложных климатических или географических условиях, например, в Арктике или в пустынях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проектами бурения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сфокусировано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управлении буровыми проектами, включая планирование, бюджетирование и координацию команд.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буровых процессов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Разработка и внедрение автоматизированных систем для повышения эффективности и безопасности буровых операций.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8460432" y="6459805"/>
            <a:ext cx="68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171A70-2510-4A3E-967E-DA3D24AA52A9}" type="slidenum">
              <a:rPr lang="ru-RU" smtClean="0">
                <a:cs typeface="Aharoni" panose="02010803020104030203" pitchFamily="2" charset="-79"/>
              </a:rPr>
              <a:pPr/>
              <a:t>5</a:t>
            </a:fld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06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enda-texniki.ru/wp-content/uploads/2014/10/380_hodispS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00"/>
            <a:ext cx="5017584" cy="3345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04" y="692696"/>
            <a:ext cx="4152606" cy="41526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azprom.ru/f/posts/07/758057/skvazh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273"/>
            <a:ext cx="499730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704" y="4897113"/>
            <a:ext cx="4152605" cy="1640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459805"/>
            <a:ext cx="683568" cy="365125"/>
          </a:xfrm>
        </p:spPr>
        <p:txBody>
          <a:bodyPr/>
          <a:lstStyle/>
          <a:p>
            <a:fld id="{95171A70-2510-4A3E-967E-DA3D24AA52A9}" type="slidenum">
              <a:rPr lang="ru-RU" smtClean="0">
                <a:cs typeface="Aharoni" panose="02010803020104030203" pitchFamily="2" charset="-79"/>
              </a:rPr>
              <a:t>6</a:t>
            </a:fld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20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04864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Технические </a:t>
            </a:r>
            <a:r>
              <a:rPr lang="ru-RU" sz="1600" b="1" dirty="0">
                <a:solidFill>
                  <a:srgbClr val="00B050"/>
                </a:solidFill>
                <a:latin typeface="Arial Black" panose="020B0A04020102020204" pitchFamily="34" charset="0"/>
              </a:rPr>
              <a:t>навыки:</a:t>
            </a:r>
            <a:r>
              <a:rPr lang="ru-RU" sz="1600" dirty="0">
                <a:solidFill>
                  <a:srgbClr val="00B050"/>
                </a:solidFill>
                <a:latin typeface="Arial Black" panose="020B0A04020102020204" pitchFamily="34" charset="0"/>
              </a:rPr>
              <a:t> </a:t>
            </a:r>
            <a:r>
              <a:rPr lang="ru-RU" sz="1600" dirty="0">
                <a:latin typeface="Arial Black" panose="020B0A04020102020204" pitchFamily="34" charset="0"/>
              </a:rPr>
              <a:t>Необходимость в умении работать с буровым оборудованием и понимать технологии бурения.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>
                <a:solidFill>
                  <a:srgbClr val="00B050"/>
                </a:solidFill>
                <a:latin typeface="Arial Black" panose="020B0A04020102020204" pitchFamily="34" charset="0"/>
              </a:rPr>
              <a:t>Физическая выносливость:</a:t>
            </a:r>
            <a:r>
              <a:rPr lang="ru-RU" sz="1600" dirty="0">
                <a:latin typeface="Arial Black" panose="020B0A04020102020204" pitchFamily="34" charset="0"/>
              </a:rPr>
              <a:t> Работа буровика зачастую связана с физическим трудом и длительным пребыванием на ногах.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>
                <a:solidFill>
                  <a:srgbClr val="00B050"/>
                </a:solidFill>
                <a:latin typeface="Arial Black" panose="020B0A04020102020204" pitchFamily="34" charset="0"/>
              </a:rPr>
              <a:t>Способность к анализу:</a:t>
            </a:r>
            <a:r>
              <a:rPr lang="ru-RU" sz="1600" dirty="0">
                <a:latin typeface="Arial Black" panose="020B0A04020102020204" pitchFamily="34" charset="0"/>
              </a:rPr>
              <a:t> Необходимо уметь анализировать геологическую информацию для принятия обоснованных решений.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>
                <a:solidFill>
                  <a:srgbClr val="00B050"/>
                </a:solidFill>
                <a:latin typeface="Arial Black" panose="020B0A04020102020204" pitchFamily="34" charset="0"/>
              </a:rPr>
              <a:t>Командный дух:</a:t>
            </a:r>
            <a:r>
              <a:rPr lang="ru-RU" sz="1600" dirty="0">
                <a:latin typeface="Arial Black" panose="020B0A04020102020204" pitchFamily="34" charset="0"/>
              </a:rPr>
              <a:t> Способность к взаимодействию с другими членами команды и совместной работе в условиях стресса.</a:t>
            </a:r>
          </a:p>
          <a:p>
            <a:pPr indent="457200" algn="just">
              <a:lnSpc>
                <a:spcPct val="150000"/>
              </a:lnSpc>
            </a:pPr>
            <a:endParaRPr lang="ru-RU" sz="1400" dirty="0" smtClean="0">
              <a:latin typeface="Arial Black" panose="020B0A040201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400" dirty="0" smtClean="0">
                <a:latin typeface="Arial Black" panose="020B0A04020102020204" pitchFamily="34" charset="0"/>
              </a:rPr>
              <a:t>Это </a:t>
            </a:r>
            <a:r>
              <a:rPr lang="ru-RU" sz="1400" dirty="0">
                <a:latin typeface="Arial Black" panose="020B0A04020102020204" pitchFamily="34" charset="0"/>
              </a:rPr>
              <a:t>лишь некоторые из навыков, которые необходимы буровику. Кроме того, важно развивать </a:t>
            </a:r>
            <a:r>
              <a:rPr lang="ru-RU" sz="1400" dirty="0" err="1">
                <a:latin typeface="Arial Black" panose="020B0A04020102020204" pitchFamily="34" charset="0"/>
              </a:rPr>
              <a:t>soft-skills</a:t>
            </a:r>
            <a:r>
              <a:rPr lang="ru-RU" sz="1400" dirty="0">
                <a:latin typeface="Arial Black" panose="020B0A04020102020204" pitchFamily="34" charset="0"/>
              </a:rPr>
              <a:t>, такие как коммуникабельность и стрессоустойчивость.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24"/>
            <a:ext cx="3093129" cy="198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18013"/>
            <a:ext cx="6048672" cy="198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4000"/>
              </a:lnSpc>
            </a:pP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Какими качествами должен обладать буровик</a:t>
            </a:r>
          </a:p>
          <a:p>
            <a:pPr indent="457200" algn="just">
              <a:lnSpc>
                <a:spcPct val="114000"/>
              </a:lnSpc>
            </a:pPr>
            <a:r>
              <a:rPr lang="ru-RU" dirty="0">
                <a:latin typeface="Arial Black" panose="020B0A04020102020204" pitchFamily="34" charset="0"/>
              </a:rPr>
              <a:t>Буровик должен обладать множеством профессиональных и личных качеств, необходимых для успешного выполнения своих обязанностей.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459805"/>
            <a:ext cx="683568" cy="365125"/>
          </a:xfrm>
        </p:spPr>
        <p:txBody>
          <a:bodyPr/>
          <a:lstStyle/>
          <a:p>
            <a:fld id="{95171A70-2510-4A3E-967E-DA3D24AA52A9}" type="slidenum">
              <a:rPr lang="ru-RU" smtClean="0">
                <a:cs typeface="Aharoni" panose="02010803020104030203" pitchFamily="2" charset="-79"/>
              </a:rPr>
              <a:t>7</a:t>
            </a:fld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08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0769"/>
            <a:ext cx="8280920" cy="671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Где работают инженеры по бурению</a:t>
            </a:r>
          </a:p>
          <a:p>
            <a:pPr indent="450000">
              <a:lnSpc>
                <a:spcPct val="120000"/>
              </a:lnSpc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из основных мест их работы: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Нефтегазовые компании</a:t>
            </a:r>
            <a:r>
              <a:rPr lang="ru-RU" sz="16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месторождениях нефти и газа, как на суше, так и на морских платформах.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Буровые компании</a:t>
            </a:r>
            <a:r>
              <a:rPr lang="ru-RU" sz="16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специализированных буровых компаниях, которые предоставляют услуги бурения для нефтегазовой и горнодобывающей промышленности.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Горнодобывающая промышленность</a:t>
            </a:r>
            <a:r>
              <a:rPr lang="ru-RU" sz="16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шахтах и карьерах, где требуется бурение для добычи полезных ископаемых.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Строительная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индустрия</a:t>
            </a:r>
            <a:r>
              <a:rPr lang="ru-RU" sz="16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строительстве, где требуется бурение, например, при закладке фундаментов для мостов, зданий, туннелей.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Инжиниринговые и консультационные компании</a:t>
            </a:r>
            <a:r>
              <a:rPr lang="ru-RU" sz="16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эксперта или консультанта по вопросам бурения, в том числе разработка буровых проектов и технологий.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учреждения и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научно-исследовательские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</a:t>
            </a:r>
            <a:r>
              <a:rPr lang="ru-RU" sz="16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преподавание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научно-исследовательская работа в университетах и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научно-исследовательских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институтах.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 международные организации</a:t>
            </a:r>
            <a:r>
              <a:rPr lang="ru-RU" sz="16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проектах, связанных с энергетикой и природными ресурсами, на уровне государственных или международных организаций.</a:t>
            </a:r>
          </a:p>
          <a:p>
            <a:pPr indent="45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Самозанятость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фриланс</a:t>
            </a:r>
            <a:r>
              <a:rPr lang="ru-RU" sz="16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инженеры по бурению работают как независимые консультанты или подрядчики на различных проектах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459805"/>
            <a:ext cx="683568" cy="365125"/>
          </a:xfrm>
        </p:spPr>
        <p:txBody>
          <a:bodyPr/>
          <a:lstStyle/>
          <a:p>
            <a:fld id="{95171A70-2510-4A3E-967E-DA3D24AA52A9}" type="slidenum">
              <a:rPr lang="ru-RU" smtClean="0">
                <a:cs typeface="Aharoni" panose="02010803020104030203" pitchFamily="2" charset="-79"/>
              </a:rPr>
              <a:t>8</a:t>
            </a:fld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06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-27384"/>
            <a:ext cx="5904656" cy="700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Плюсы и минусы профессии буровика</a:t>
            </a:r>
          </a:p>
          <a:p>
            <a:pPr>
              <a:lnSpc>
                <a:spcPct val="120000"/>
              </a:lnSpc>
            </a:pP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</a:p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зарплата 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буровики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особенно с опытом, часто получают хорошее вознаграждение за свои усилия.</a:t>
            </a:r>
          </a:p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Запрос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специалистов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нефтегазовый сектор остается ключевым для экономики России.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Карьерный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можно стать начальником участка, главным инженером, экспертом по сложному бурению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за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границей 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опытные инженеры ценятся в странах Ближнего Востока, Африки, Латинской Америки.</a:t>
            </a:r>
          </a:p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Разнообразие работы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абота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буровика может быть интересной и разнообразной на разных объектах.</a:t>
            </a:r>
          </a:p>
          <a:p>
            <a:pPr>
              <a:lnSpc>
                <a:spcPct val="12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Физические нагрузки 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буровых установках требует высокой физической активности и выносливости.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Опасные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 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риск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получения травм или даже аварий на производстве.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Вахтовый метод 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интенсивном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режиме без выходных. Недостаток бытовых удобств,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коллектив можно отнести к минусам профессии.</a:t>
            </a: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/>
          <a:stretch/>
        </p:blipFill>
        <p:spPr bwMode="auto">
          <a:xfrm>
            <a:off x="-37851" y="692696"/>
            <a:ext cx="3169691" cy="230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" y="4581128"/>
            <a:ext cx="3113486" cy="17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459805"/>
            <a:ext cx="683568" cy="365125"/>
          </a:xfrm>
        </p:spPr>
        <p:txBody>
          <a:bodyPr/>
          <a:lstStyle/>
          <a:p>
            <a:fld id="{95171A70-2510-4A3E-967E-DA3D24AA52A9}" type="slidenum">
              <a:rPr lang="ru-RU" smtClean="0">
                <a:cs typeface="Aharoni" panose="02010803020104030203" pitchFamily="2" charset="-79"/>
              </a:rPr>
              <a:t>9</a:t>
            </a:fld>
            <a:endParaRPr lang="ru-RU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70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406</TotalTime>
  <Words>576</Words>
  <Application>Microsoft Office PowerPoint</Application>
  <PresentationFormat>Экран (4:3)</PresentationFormat>
  <Paragraphs>120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Georgia</vt:lpstr>
      <vt:lpstr>Roboto</vt:lpstr>
      <vt:lpstr>Stella Sans</vt:lpstr>
      <vt:lpstr>Trebuchet MS</vt:lpstr>
      <vt:lpstr>Wingdings</vt:lpstr>
      <vt:lpstr>Воздушный поток</vt:lpstr>
      <vt:lpstr>КАФЕДРА СТРОИТЕЛЬСТВА НЕФТЯНЫХ И ГАЗОВЫХ СКВАЖИН (СКФУ)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СТРОИТЕЛЬСТВА НЕФТЯНЫХ И ГАЗОВЫХ СКВАЖИН (СКФУ) Направление подготовки: 21.03.01 Нефтегазовое дело профиль Бурение нефтяных и газовых скважин</dc:title>
  <dc:creator>iudimitriadi</dc:creator>
  <cp:lastModifiedBy>Мурадханов Игорь Владимирович</cp:lastModifiedBy>
  <cp:revision>44</cp:revision>
  <dcterms:created xsi:type="dcterms:W3CDTF">2016-05-18T14:32:47Z</dcterms:created>
  <dcterms:modified xsi:type="dcterms:W3CDTF">2026-03-24T11:18:22Z</dcterms:modified>
</cp:coreProperties>
</file>