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pos="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007635"/>
    <a:srgbClr val="006C31"/>
    <a:srgbClr val="005C2A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020" y="36"/>
      </p:cViewPr>
      <p:guideLst>
        <p:guide orient="horz" pos="2160"/>
        <p:guide pos="3840"/>
        <p:guide pos="7008"/>
        <p:guide pos="6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CF0DD-163A-44A7-BE7F-0694FC6AB39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32613-8353-4158-B535-4B35F99B90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2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98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86087" y="386401"/>
            <a:ext cx="35458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8850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0515600"/>
              <a:gd name="connsiteY0" fmla="*/ 0 h 5915024"/>
              <a:gd name="connsiteX1" fmla="*/ 10515600 w 10515600"/>
              <a:gd name="connsiteY1" fmla="*/ 0 h 5915024"/>
              <a:gd name="connsiteX2" fmla="*/ 10515600 w 10515600"/>
              <a:gd name="connsiteY2" fmla="*/ 5915024 h 5915024"/>
              <a:gd name="connsiteX3" fmla="*/ 0 w 10515600"/>
              <a:gd name="connsiteY3" fmla="*/ 5915024 h 591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15600" h="5915024">
                <a:moveTo>
                  <a:pt x="0" y="0"/>
                </a:moveTo>
                <a:lnTo>
                  <a:pt x="10515600" y="0"/>
                </a:lnTo>
                <a:lnTo>
                  <a:pt x="10515600" y="5915024"/>
                </a:lnTo>
                <a:lnTo>
                  <a:pt x="0" y="591502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1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01923"/>
            <a:ext cx="4064000" cy="2699657"/>
          </a:xfrm>
          <a:custGeom>
            <a:avLst/>
            <a:gdLst>
              <a:gd name="connsiteX0" fmla="*/ 0 w 4064000"/>
              <a:gd name="connsiteY0" fmla="*/ 0 h 2699657"/>
              <a:gd name="connsiteX1" fmla="*/ 4064000 w 4064000"/>
              <a:gd name="connsiteY1" fmla="*/ 0 h 2699657"/>
              <a:gd name="connsiteX2" fmla="*/ 4064000 w 4064000"/>
              <a:gd name="connsiteY2" fmla="*/ 2699657 h 2699657"/>
              <a:gd name="connsiteX3" fmla="*/ 0 w 4064000"/>
              <a:gd name="connsiteY3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2699657">
                <a:moveTo>
                  <a:pt x="0" y="0"/>
                </a:moveTo>
                <a:lnTo>
                  <a:pt x="4064000" y="0"/>
                </a:lnTo>
                <a:lnTo>
                  <a:pt x="4064000" y="2699657"/>
                </a:lnTo>
                <a:lnTo>
                  <a:pt x="0" y="26996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2" name="Freeform 11"/>
          <p:cNvSpPr>
            <a:spLocks noGrp="1"/>
          </p:cNvSpPr>
          <p:nvPr>
            <p:ph type="pic" sz="quarter" idx="11" hasCustomPrompt="1"/>
          </p:nvPr>
        </p:nvSpPr>
        <p:spPr>
          <a:xfrm>
            <a:off x="4064000" y="1901923"/>
            <a:ext cx="4064000" cy="2699657"/>
          </a:xfrm>
          <a:custGeom>
            <a:avLst/>
            <a:gdLst>
              <a:gd name="connsiteX0" fmla="*/ 0 w 4064000"/>
              <a:gd name="connsiteY0" fmla="*/ 0 h 2699657"/>
              <a:gd name="connsiteX1" fmla="*/ 4064000 w 4064000"/>
              <a:gd name="connsiteY1" fmla="*/ 0 h 2699657"/>
              <a:gd name="connsiteX2" fmla="*/ 4064000 w 4064000"/>
              <a:gd name="connsiteY2" fmla="*/ 2699657 h 2699657"/>
              <a:gd name="connsiteX3" fmla="*/ 0 w 4064000"/>
              <a:gd name="connsiteY3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2699657">
                <a:moveTo>
                  <a:pt x="0" y="0"/>
                </a:moveTo>
                <a:lnTo>
                  <a:pt x="4064000" y="0"/>
                </a:lnTo>
                <a:lnTo>
                  <a:pt x="4064000" y="2699657"/>
                </a:lnTo>
                <a:lnTo>
                  <a:pt x="0" y="26996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4" name="Freeform 13"/>
          <p:cNvSpPr>
            <a:spLocks noGrp="1"/>
          </p:cNvSpPr>
          <p:nvPr>
            <p:ph type="pic" sz="quarter" idx="12" hasCustomPrompt="1"/>
          </p:nvPr>
        </p:nvSpPr>
        <p:spPr>
          <a:xfrm>
            <a:off x="8128000" y="1901924"/>
            <a:ext cx="4064000" cy="2699657"/>
          </a:xfrm>
          <a:custGeom>
            <a:avLst/>
            <a:gdLst>
              <a:gd name="connsiteX0" fmla="*/ 0 w 4064000"/>
              <a:gd name="connsiteY0" fmla="*/ 0 h 2699657"/>
              <a:gd name="connsiteX1" fmla="*/ 4064000 w 4064000"/>
              <a:gd name="connsiteY1" fmla="*/ 0 h 2699657"/>
              <a:gd name="connsiteX2" fmla="*/ 4064000 w 4064000"/>
              <a:gd name="connsiteY2" fmla="*/ 2699657 h 2699657"/>
              <a:gd name="connsiteX3" fmla="*/ 0 w 4064000"/>
              <a:gd name="connsiteY3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2699657">
                <a:moveTo>
                  <a:pt x="0" y="0"/>
                </a:moveTo>
                <a:lnTo>
                  <a:pt x="4064000" y="0"/>
                </a:lnTo>
                <a:lnTo>
                  <a:pt x="4064000" y="2699657"/>
                </a:lnTo>
                <a:lnTo>
                  <a:pt x="0" y="269965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4751726" y="6321603"/>
            <a:ext cx="2688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WWW.GRAPHICBULB.COM</a:t>
            </a:r>
          </a:p>
        </p:txBody>
      </p:sp>
      <p:sp>
        <p:nvSpPr>
          <p:cNvPr id="16" name="Oval 15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1476469" y="386401"/>
            <a:ext cx="37382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7E10D45B-7FEB-461F-849A-CE0BC94CA566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5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 noGrp="1"/>
          </p:cNvSpPr>
          <p:nvPr>
            <p:ph type="pic" sz="quarter" idx="10" hasCustomPrompt="1"/>
          </p:nvPr>
        </p:nvSpPr>
        <p:spPr>
          <a:xfrm>
            <a:off x="1066801" y="1777685"/>
            <a:ext cx="2291635" cy="2291635"/>
          </a:xfrm>
          <a:custGeom>
            <a:avLst/>
            <a:gdLst>
              <a:gd name="connsiteX0" fmla="*/ 0 w 2291635"/>
              <a:gd name="connsiteY0" fmla="*/ 0 h 2291635"/>
              <a:gd name="connsiteX1" fmla="*/ 2291635 w 2291635"/>
              <a:gd name="connsiteY1" fmla="*/ 0 h 2291635"/>
              <a:gd name="connsiteX2" fmla="*/ 2291635 w 2291635"/>
              <a:gd name="connsiteY2" fmla="*/ 2291635 h 2291635"/>
              <a:gd name="connsiteX3" fmla="*/ 0 w 2291635"/>
              <a:gd name="connsiteY3" fmla="*/ 2291635 h 229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635" h="2291635">
                <a:moveTo>
                  <a:pt x="0" y="0"/>
                </a:moveTo>
                <a:lnTo>
                  <a:pt x="2291635" y="0"/>
                </a:lnTo>
                <a:lnTo>
                  <a:pt x="2291635" y="2291635"/>
                </a:lnTo>
                <a:lnTo>
                  <a:pt x="0" y="229163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3" name="Freeform 12"/>
          <p:cNvSpPr>
            <a:spLocks noGrp="1"/>
          </p:cNvSpPr>
          <p:nvPr>
            <p:ph type="pic" sz="quarter" idx="11" hasCustomPrompt="1"/>
          </p:nvPr>
        </p:nvSpPr>
        <p:spPr>
          <a:xfrm>
            <a:off x="3655721" y="1777685"/>
            <a:ext cx="2291635" cy="2291635"/>
          </a:xfrm>
          <a:custGeom>
            <a:avLst/>
            <a:gdLst>
              <a:gd name="connsiteX0" fmla="*/ 0 w 2291635"/>
              <a:gd name="connsiteY0" fmla="*/ 0 h 2291635"/>
              <a:gd name="connsiteX1" fmla="*/ 2291635 w 2291635"/>
              <a:gd name="connsiteY1" fmla="*/ 0 h 2291635"/>
              <a:gd name="connsiteX2" fmla="*/ 2291635 w 2291635"/>
              <a:gd name="connsiteY2" fmla="*/ 2291635 h 2291635"/>
              <a:gd name="connsiteX3" fmla="*/ 0 w 2291635"/>
              <a:gd name="connsiteY3" fmla="*/ 2291635 h 229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635" h="2291635">
                <a:moveTo>
                  <a:pt x="0" y="0"/>
                </a:moveTo>
                <a:lnTo>
                  <a:pt x="2291635" y="0"/>
                </a:lnTo>
                <a:lnTo>
                  <a:pt x="2291635" y="2291635"/>
                </a:lnTo>
                <a:lnTo>
                  <a:pt x="0" y="229163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5" name="Freeform 14"/>
          <p:cNvSpPr>
            <a:spLocks noGrp="1"/>
          </p:cNvSpPr>
          <p:nvPr>
            <p:ph type="pic" sz="quarter" idx="12" hasCustomPrompt="1"/>
          </p:nvPr>
        </p:nvSpPr>
        <p:spPr>
          <a:xfrm>
            <a:off x="6244641" y="1777685"/>
            <a:ext cx="2291635" cy="2291635"/>
          </a:xfrm>
          <a:custGeom>
            <a:avLst/>
            <a:gdLst>
              <a:gd name="connsiteX0" fmla="*/ 0 w 2291635"/>
              <a:gd name="connsiteY0" fmla="*/ 0 h 2291635"/>
              <a:gd name="connsiteX1" fmla="*/ 2291635 w 2291635"/>
              <a:gd name="connsiteY1" fmla="*/ 0 h 2291635"/>
              <a:gd name="connsiteX2" fmla="*/ 2291635 w 2291635"/>
              <a:gd name="connsiteY2" fmla="*/ 2291635 h 2291635"/>
              <a:gd name="connsiteX3" fmla="*/ 0 w 2291635"/>
              <a:gd name="connsiteY3" fmla="*/ 2291635 h 229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635" h="2291635">
                <a:moveTo>
                  <a:pt x="0" y="0"/>
                </a:moveTo>
                <a:lnTo>
                  <a:pt x="2291635" y="0"/>
                </a:lnTo>
                <a:lnTo>
                  <a:pt x="2291635" y="2291635"/>
                </a:lnTo>
                <a:lnTo>
                  <a:pt x="0" y="229163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7" name="Freeform 16"/>
          <p:cNvSpPr>
            <a:spLocks noGrp="1"/>
          </p:cNvSpPr>
          <p:nvPr>
            <p:ph type="pic" sz="quarter" idx="13" hasCustomPrompt="1"/>
          </p:nvPr>
        </p:nvSpPr>
        <p:spPr>
          <a:xfrm>
            <a:off x="8833559" y="1777685"/>
            <a:ext cx="2291635" cy="2291635"/>
          </a:xfrm>
          <a:custGeom>
            <a:avLst/>
            <a:gdLst>
              <a:gd name="connsiteX0" fmla="*/ 0 w 2291635"/>
              <a:gd name="connsiteY0" fmla="*/ 0 h 2291635"/>
              <a:gd name="connsiteX1" fmla="*/ 2291635 w 2291635"/>
              <a:gd name="connsiteY1" fmla="*/ 0 h 2291635"/>
              <a:gd name="connsiteX2" fmla="*/ 2291635 w 2291635"/>
              <a:gd name="connsiteY2" fmla="*/ 2291635 h 2291635"/>
              <a:gd name="connsiteX3" fmla="*/ 0 w 2291635"/>
              <a:gd name="connsiteY3" fmla="*/ 2291635 h 229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635" h="2291635">
                <a:moveTo>
                  <a:pt x="0" y="0"/>
                </a:moveTo>
                <a:lnTo>
                  <a:pt x="2291635" y="0"/>
                </a:lnTo>
                <a:lnTo>
                  <a:pt x="2291635" y="2291635"/>
                </a:lnTo>
                <a:lnTo>
                  <a:pt x="0" y="229163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4751726" y="6321603"/>
            <a:ext cx="2688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WWW.GRAPHICBULB.COM</a:t>
            </a:r>
          </a:p>
        </p:txBody>
      </p:sp>
      <p:sp>
        <p:nvSpPr>
          <p:cNvPr id="19" name="Oval 18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1476469" y="386401"/>
            <a:ext cx="37382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7E10D45B-7FEB-461F-849A-CE0BC94CA566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81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10515600"/>
              <a:gd name="connsiteY0" fmla="*/ 0 h 5915024"/>
              <a:gd name="connsiteX1" fmla="*/ 10515600 w 10515600"/>
              <a:gd name="connsiteY1" fmla="*/ 0 h 5915024"/>
              <a:gd name="connsiteX2" fmla="*/ 10515600 w 10515600"/>
              <a:gd name="connsiteY2" fmla="*/ 5915024 h 5915024"/>
              <a:gd name="connsiteX3" fmla="*/ 0 w 10515600"/>
              <a:gd name="connsiteY3" fmla="*/ 5915024 h 591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15600" h="5915024">
                <a:moveTo>
                  <a:pt x="0" y="0"/>
                </a:moveTo>
                <a:lnTo>
                  <a:pt x="10515600" y="0"/>
                </a:lnTo>
                <a:lnTo>
                  <a:pt x="10515600" y="5915024"/>
                </a:lnTo>
                <a:lnTo>
                  <a:pt x="0" y="591502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8" name="Oval 7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11476469" y="386401"/>
            <a:ext cx="37382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7E10D45B-7FEB-461F-849A-CE0BC94CA566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9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 noGrp="1"/>
          </p:cNvSpPr>
          <p:nvPr>
            <p:ph type="pic" sz="quarter" idx="10" hasCustomPrompt="1"/>
          </p:nvPr>
        </p:nvSpPr>
        <p:spPr>
          <a:xfrm>
            <a:off x="1066800" y="1819686"/>
            <a:ext cx="2182044" cy="2182044"/>
          </a:xfrm>
          <a:custGeom>
            <a:avLst/>
            <a:gdLst>
              <a:gd name="connsiteX0" fmla="*/ 1091022 w 2182044"/>
              <a:gd name="connsiteY0" fmla="*/ 0 h 2182044"/>
              <a:gd name="connsiteX1" fmla="*/ 2182044 w 2182044"/>
              <a:gd name="connsiteY1" fmla="*/ 1091022 h 2182044"/>
              <a:gd name="connsiteX2" fmla="*/ 1091022 w 2182044"/>
              <a:gd name="connsiteY2" fmla="*/ 2182044 h 2182044"/>
              <a:gd name="connsiteX3" fmla="*/ 0 w 2182044"/>
              <a:gd name="connsiteY3" fmla="*/ 1091022 h 2182044"/>
              <a:gd name="connsiteX4" fmla="*/ 1091022 w 2182044"/>
              <a:gd name="connsiteY4" fmla="*/ 0 h 218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2044" h="2182044">
                <a:moveTo>
                  <a:pt x="1091022" y="0"/>
                </a:moveTo>
                <a:cubicBezTo>
                  <a:pt x="1693577" y="0"/>
                  <a:pt x="2182044" y="488467"/>
                  <a:pt x="2182044" y="1091022"/>
                </a:cubicBezTo>
                <a:cubicBezTo>
                  <a:pt x="2182044" y="1693577"/>
                  <a:pt x="1693577" y="2182044"/>
                  <a:pt x="1091022" y="2182044"/>
                </a:cubicBezTo>
                <a:cubicBezTo>
                  <a:pt x="488467" y="2182044"/>
                  <a:pt x="0" y="1693577"/>
                  <a:pt x="0" y="1091022"/>
                </a:cubicBezTo>
                <a:cubicBezTo>
                  <a:pt x="0" y="488467"/>
                  <a:pt x="488467" y="0"/>
                  <a:pt x="1091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3" name="Freeform 12"/>
          <p:cNvSpPr>
            <a:spLocks noGrp="1"/>
          </p:cNvSpPr>
          <p:nvPr>
            <p:ph type="pic" sz="quarter" idx="11" hasCustomPrompt="1"/>
          </p:nvPr>
        </p:nvSpPr>
        <p:spPr>
          <a:xfrm>
            <a:off x="3692252" y="1819686"/>
            <a:ext cx="2182044" cy="2182044"/>
          </a:xfrm>
          <a:custGeom>
            <a:avLst/>
            <a:gdLst>
              <a:gd name="connsiteX0" fmla="*/ 1091022 w 2182044"/>
              <a:gd name="connsiteY0" fmla="*/ 0 h 2182044"/>
              <a:gd name="connsiteX1" fmla="*/ 2182044 w 2182044"/>
              <a:gd name="connsiteY1" fmla="*/ 1091022 h 2182044"/>
              <a:gd name="connsiteX2" fmla="*/ 1091022 w 2182044"/>
              <a:gd name="connsiteY2" fmla="*/ 2182044 h 2182044"/>
              <a:gd name="connsiteX3" fmla="*/ 0 w 2182044"/>
              <a:gd name="connsiteY3" fmla="*/ 1091022 h 2182044"/>
              <a:gd name="connsiteX4" fmla="*/ 1091022 w 2182044"/>
              <a:gd name="connsiteY4" fmla="*/ 0 h 218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2044" h="2182044">
                <a:moveTo>
                  <a:pt x="1091022" y="0"/>
                </a:moveTo>
                <a:cubicBezTo>
                  <a:pt x="1693577" y="0"/>
                  <a:pt x="2182044" y="488467"/>
                  <a:pt x="2182044" y="1091022"/>
                </a:cubicBezTo>
                <a:cubicBezTo>
                  <a:pt x="2182044" y="1693577"/>
                  <a:pt x="1693577" y="2182044"/>
                  <a:pt x="1091022" y="2182044"/>
                </a:cubicBezTo>
                <a:cubicBezTo>
                  <a:pt x="488467" y="2182044"/>
                  <a:pt x="0" y="1693577"/>
                  <a:pt x="0" y="1091022"/>
                </a:cubicBezTo>
                <a:cubicBezTo>
                  <a:pt x="0" y="488467"/>
                  <a:pt x="488467" y="0"/>
                  <a:pt x="1091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5" name="Freeform 14"/>
          <p:cNvSpPr>
            <a:spLocks noGrp="1"/>
          </p:cNvSpPr>
          <p:nvPr>
            <p:ph type="pic" sz="quarter" idx="12" hasCustomPrompt="1"/>
          </p:nvPr>
        </p:nvSpPr>
        <p:spPr>
          <a:xfrm>
            <a:off x="6317704" y="1819686"/>
            <a:ext cx="2182044" cy="2182044"/>
          </a:xfrm>
          <a:custGeom>
            <a:avLst/>
            <a:gdLst>
              <a:gd name="connsiteX0" fmla="*/ 1091022 w 2182044"/>
              <a:gd name="connsiteY0" fmla="*/ 0 h 2182044"/>
              <a:gd name="connsiteX1" fmla="*/ 2182044 w 2182044"/>
              <a:gd name="connsiteY1" fmla="*/ 1091022 h 2182044"/>
              <a:gd name="connsiteX2" fmla="*/ 1091022 w 2182044"/>
              <a:gd name="connsiteY2" fmla="*/ 2182044 h 2182044"/>
              <a:gd name="connsiteX3" fmla="*/ 0 w 2182044"/>
              <a:gd name="connsiteY3" fmla="*/ 1091022 h 2182044"/>
              <a:gd name="connsiteX4" fmla="*/ 1091022 w 2182044"/>
              <a:gd name="connsiteY4" fmla="*/ 0 h 218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2044" h="2182044">
                <a:moveTo>
                  <a:pt x="1091022" y="0"/>
                </a:moveTo>
                <a:cubicBezTo>
                  <a:pt x="1693577" y="0"/>
                  <a:pt x="2182044" y="488467"/>
                  <a:pt x="2182044" y="1091022"/>
                </a:cubicBezTo>
                <a:cubicBezTo>
                  <a:pt x="2182044" y="1693577"/>
                  <a:pt x="1693577" y="2182044"/>
                  <a:pt x="1091022" y="2182044"/>
                </a:cubicBezTo>
                <a:cubicBezTo>
                  <a:pt x="488467" y="2182044"/>
                  <a:pt x="0" y="1693577"/>
                  <a:pt x="0" y="1091022"/>
                </a:cubicBezTo>
                <a:cubicBezTo>
                  <a:pt x="0" y="488467"/>
                  <a:pt x="488467" y="0"/>
                  <a:pt x="1091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7" name="Freeform 16"/>
          <p:cNvSpPr>
            <a:spLocks noGrp="1"/>
          </p:cNvSpPr>
          <p:nvPr>
            <p:ph type="pic" sz="quarter" idx="13" hasCustomPrompt="1"/>
          </p:nvPr>
        </p:nvSpPr>
        <p:spPr>
          <a:xfrm>
            <a:off x="8943157" y="1819686"/>
            <a:ext cx="2182044" cy="2182044"/>
          </a:xfrm>
          <a:custGeom>
            <a:avLst/>
            <a:gdLst>
              <a:gd name="connsiteX0" fmla="*/ 1091022 w 2182044"/>
              <a:gd name="connsiteY0" fmla="*/ 0 h 2182044"/>
              <a:gd name="connsiteX1" fmla="*/ 2182044 w 2182044"/>
              <a:gd name="connsiteY1" fmla="*/ 1091022 h 2182044"/>
              <a:gd name="connsiteX2" fmla="*/ 1091022 w 2182044"/>
              <a:gd name="connsiteY2" fmla="*/ 2182044 h 2182044"/>
              <a:gd name="connsiteX3" fmla="*/ 0 w 2182044"/>
              <a:gd name="connsiteY3" fmla="*/ 1091022 h 2182044"/>
              <a:gd name="connsiteX4" fmla="*/ 1091022 w 2182044"/>
              <a:gd name="connsiteY4" fmla="*/ 0 h 218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2044" h="2182044">
                <a:moveTo>
                  <a:pt x="1091022" y="0"/>
                </a:moveTo>
                <a:cubicBezTo>
                  <a:pt x="1693577" y="0"/>
                  <a:pt x="2182044" y="488467"/>
                  <a:pt x="2182044" y="1091022"/>
                </a:cubicBezTo>
                <a:cubicBezTo>
                  <a:pt x="2182044" y="1693577"/>
                  <a:pt x="1693577" y="2182044"/>
                  <a:pt x="1091022" y="2182044"/>
                </a:cubicBezTo>
                <a:cubicBezTo>
                  <a:pt x="488467" y="2182044"/>
                  <a:pt x="0" y="1693577"/>
                  <a:pt x="0" y="1091022"/>
                </a:cubicBezTo>
                <a:cubicBezTo>
                  <a:pt x="0" y="488467"/>
                  <a:pt x="488467" y="0"/>
                  <a:pt x="1091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4751726" y="6321603"/>
            <a:ext cx="2688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WWW.GRAPHICBULB.COM</a:t>
            </a:r>
          </a:p>
        </p:txBody>
      </p:sp>
      <p:sp>
        <p:nvSpPr>
          <p:cNvPr id="19" name="Oval 18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1476469" y="386401"/>
            <a:ext cx="37382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7E10D45B-7FEB-461F-849A-CE0BC94CA566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8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>
            <a:spLocks noGrp="1"/>
          </p:cNvSpPr>
          <p:nvPr>
            <p:ph type="pic" sz="quarter" idx="10" hasCustomPrompt="1"/>
          </p:nvPr>
        </p:nvSpPr>
        <p:spPr>
          <a:xfrm>
            <a:off x="1350218" y="2169947"/>
            <a:ext cx="4732131" cy="2961204"/>
          </a:xfrm>
          <a:custGeom>
            <a:avLst/>
            <a:gdLst>
              <a:gd name="connsiteX0" fmla="*/ 0 w 4732131"/>
              <a:gd name="connsiteY0" fmla="*/ 0 h 2961204"/>
              <a:gd name="connsiteX1" fmla="*/ 4732131 w 4732131"/>
              <a:gd name="connsiteY1" fmla="*/ 0 h 2961204"/>
              <a:gd name="connsiteX2" fmla="*/ 4732131 w 4732131"/>
              <a:gd name="connsiteY2" fmla="*/ 2961204 h 2961204"/>
              <a:gd name="connsiteX3" fmla="*/ 0 w 4732131"/>
              <a:gd name="connsiteY3" fmla="*/ 2961204 h 2961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32131" h="2961204">
                <a:moveTo>
                  <a:pt x="0" y="0"/>
                </a:moveTo>
                <a:lnTo>
                  <a:pt x="4732131" y="0"/>
                </a:lnTo>
                <a:lnTo>
                  <a:pt x="4732131" y="2961204"/>
                </a:lnTo>
                <a:lnTo>
                  <a:pt x="0" y="296120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 b="0">
                <a:solidFill>
                  <a:schemeClr val="accent2"/>
                </a:solidFill>
              </a:defRPr>
            </a:lvl1pPr>
          </a:lstStyle>
          <a:p>
            <a:r>
              <a:rPr lang="vi-VN"/>
              <a:t>Drag &amp; Drop Image</a:t>
            </a:r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4751726" y="6321603"/>
            <a:ext cx="2688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WWW.GRAPHICBULB.COM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11452484" y="314005"/>
            <a:ext cx="421790" cy="4217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476469" y="386401"/>
            <a:ext cx="37382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7E10D45B-7FEB-461F-849A-CE0BC94CA566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DDD86-F305-4ADC-BEF3-99B39ABA7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6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15503" y="68428"/>
            <a:ext cx="8292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600" b="1" dirty="0">
                <a:solidFill>
                  <a:srgbClr val="002060"/>
                </a:solidFill>
                <a:latin typeface="+mj-lt"/>
              </a:rPr>
              <a:t>Факультет нефтегазовой инженерии</a:t>
            </a:r>
            <a:endParaRPr lang="en-US" sz="36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" y="1"/>
            <a:ext cx="1076327" cy="1076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215503" y="553359"/>
            <a:ext cx="55299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000" dirty="0">
                <a:solidFill>
                  <a:srgbClr val="0070C0"/>
                </a:solidFill>
              </a:rPr>
              <a:t>21.04.01 </a:t>
            </a:r>
            <a:r>
              <a:rPr lang="ru-RU" sz="3200" u="sng" dirty="0">
                <a:solidFill>
                  <a:srgbClr val="0070C0"/>
                </a:solidFill>
              </a:rPr>
              <a:t>Нефтегазовое дело</a:t>
            </a:r>
            <a:endParaRPr lang="en-US" sz="3000" dirty="0">
              <a:solidFill>
                <a:srgbClr val="0070C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27409"/>
              </p:ext>
            </p:extLst>
          </p:nvPr>
        </p:nvGraphicFramePr>
        <p:xfrm>
          <a:off x="235424" y="1199940"/>
          <a:ext cx="11417921" cy="5780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6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0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54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Направленность (профиль)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12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 объектами добычи, транспорта и хранения углеводородов.</a:t>
                      </a:r>
                      <a:endParaRPr lang="ru-RU" sz="1200" u="none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Актуальность</a:t>
                      </a:r>
                      <a:endParaRPr lang="ru-RU" sz="1200" b="1" kern="1200" baseline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b="1" kern="1200" baseline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ОП ВО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Программа сочетает теоретическое изучение процессов добычи и транспорта углеводородов с получением практических навыков, необходимых в том числе для участия в развитии инновационной деятельности отраслевых предприятий.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Образовательная часть программы включает цикл различных дисциплин с внедрением цифровых технологий, применяемых в нефтегазовой отрасли, в том числе современного программного обеспечения.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r>
                        <a:rPr lang="ru-RU" sz="1200" b="1" kern="1200" baseline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трудоустройства</a:t>
                      </a:r>
                      <a:endParaRPr lang="ru-RU" sz="12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Государственные и частные организации, занимающиеся процессами разведки, добычи углеводородов; переработки, хранения и транспортировки углеводородов;  иностранные компании нефтегазового профиля;  научно-исследовательские, проектные, проектно-конструкторские и образовательные организации и учреждения.</a:t>
                      </a:r>
                      <a:endParaRPr lang="ru-RU" sz="1200" b="1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Карьера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реализации научно-исследовательской деятельности: инженер-исследователь, научный сотрудник;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реализации проектной деятельности: инженер-проектировщик;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реализации организационно-управленческой деятельности: управление коллективом (руководитель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производственного подразделения и др.);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реализации производственно-технологической деятельности: инженерные должности (технолог,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технический руководитель производственного подразделения и др.).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Профессиональные стандарты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19.007 Профессиональный стандарт "Специалист по добыче нефти, газа и газового конденсата", 19.010 Профессиональный стандарт "Специалист по эксплуатации трубопроводов газовой отрасли", 19.014 Профессиональный стандарт "Специалист-технолог подземных хранилищ газа", 19.066 Профессиональный стандарт "Специалист по эксплуатации объектов трубопроводного транспорта нефти и нефтепродуктов".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52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Наличие аналогичных ОП</a:t>
                      </a:r>
                      <a:r>
                        <a:rPr lang="ru-RU" sz="1200" b="1" kern="1200" baseline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ВО </a:t>
                      </a:r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российских вузах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российских вузах подобных программ нет.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6395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Важные преимущества (</a:t>
                      </a:r>
                      <a:r>
                        <a:rPr lang="ru-RU" sz="1200" b="1" kern="1200" dirty="0" err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инновационность</a:t>
                      </a:r>
                      <a:r>
                        <a:rPr lang="ru-RU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программы)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входит в список лучших образовательных программ инновационной России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ежегодные конференции, семинары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современная материально-техническая база: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лаборатория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заканчивания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скважин; лаборатория бурового и эксплуатационного оборудования; лаборатория трубопроводного транспорта нефти и газа; лаборатория буровых промывочных и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тампонажных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растворов; лаборатория капитального ремонта скважин;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возможность продолжить обучение в аспирантуре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33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olors 07 Theme">
      <a:dk1>
        <a:srgbClr val="000000"/>
      </a:dk1>
      <a:lt1>
        <a:srgbClr val="FFFFFF"/>
      </a:lt1>
      <a:dk2>
        <a:srgbClr val="44546A"/>
      </a:dk2>
      <a:lt2>
        <a:srgbClr val="E6E6E6"/>
      </a:lt2>
      <a:accent1>
        <a:srgbClr val="2686A7"/>
      </a:accent1>
      <a:accent2>
        <a:srgbClr val="54BE71"/>
      </a:accent2>
      <a:accent3>
        <a:srgbClr val="8BC248"/>
      </a:accent3>
      <a:accent4>
        <a:srgbClr val="EF9527"/>
      </a:accent4>
      <a:accent5>
        <a:srgbClr val="ED423D"/>
      </a:accent5>
      <a:accent6>
        <a:srgbClr val="202F3E"/>
      </a:accent6>
      <a:hlink>
        <a:srgbClr val="F33B48"/>
      </a:hlink>
      <a:folHlink>
        <a:srgbClr val="FFC000"/>
      </a:folHlink>
    </a:clrScheme>
    <a:fontScheme name="Roboto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1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</TotalTime>
  <Words>282</Words>
  <Application>Microsoft Office PowerPoint</Application>
  <PresentationFormat>Широкоэкранный</PresentationFormat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Roboto</vt:lpstr>
      <vt:lpstr>Roboto Light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GraphicBulb</dc:creator>
  <cp:lastModifiedBy>A S</cp:lastModifiedBy>
  <cp:revision>202</cp:revision>
  <dcterms:created xsi:type="dcterms:W3CDTF">2018-07-06T01:03:55Z</dcterms:created>
  <dcterms:modified xsi:type="dcterms:W3CDTF">2026-03-23T12:32:08Z</dcterms:modified>
</cp:coreProperties>
</file>