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2"/>
  </p:notesMasterIdLst>
  <p:handoutMasterIdLst>
    <p:handoutMasterId r:id="rId23"/>
  </p:handoutMasterIdLst>
  <p:sldIdLst>
    <p:sldId id="325" r:id="rId3"/>
    <p:sldId id="328" r:id="rId4"/>
    <p:sldId id="368" r:id="rId5"/>
    <p:sldId id="337" r:id="rId6"/>
    <p:sldId id="339" r:id="rId7"/>
    <p:sldId id="360" r:id="rId8"/>
    <p:sldId id="363" r:id="rId9"/>
    <p:sldId id="370" r:id="rId10"/>
    <p:sldId id="371" r:id="rId11"/>
    <p:sldId id="326" r:id="rId12"/>
    <p:sldId id="367" r:id="rId13"/>
    <p:sldId id="332" r:id="rId14"/>
    <p:sldId id="372" r:id="rId15"/>
    <p:sldId id="327" r:id="rId16"/>
    <p:sldId id="373" r:id="rId17"/>
    <p:sldId id="366" r:id="rId18"/>
    <p:sldId id="365" r:id="rId19"/>
    <p:sldId id="356" r:id="rId20"/>
    <p:sldId id="357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E3E"/>
    <a:srgbClr val="42526B"/>
    <a:srgbClr val="28402F"/>
    <a:srgbClr val="D9B166"/>
    <a:srgbClr val="F3BE21"/>
    <a:srgbClr val="48CAD9"/>
    <a:srgbClr val="105B97"/>
    <a:srgbClr val="44546A"/>
    <a:srgbClr val="417A87"/>
    <a:srgbClr val="3DE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3" autoAdjust="0"/>
    <p:restoredTop sz="94364" autoAdjust="0"/>
  </p:normalViewPr>
  <p:slideViewPr>
    <p:cSldViewPr snapToGrid="0" showGuides="1">
      <p:cViewPr varScale="1">
        <p:scale>
          <a:sx n="71" d="100"/>
          <a:sy n="71" d="100"/>
        </p:scale>
        <p:origin x="6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E50-EA48-AD16-884D66F79ED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50-EA48-AD16-884D66F79E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50-EA48-AD16-884D66F79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833701D-4330-4EE7-9BF0-6431F8E2A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2BCF998-A782-4C8A-8747-A2CA7D048A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422E-181F-4E69-B889-4841EA1EE446}" type="datetimeFigureOut">
              <a:rPr lang="en-ID" smtClean="0"/>
              <a:pPr/>
              <a:t>26/03/2026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E3B75D-11DD-4E29-B21A-3BEFD7843A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F2A97F-C387-40BF-A80D-9B120372E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A19D-7FE1-442D-97C1-2F2B47ADDD76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76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7041-6594-4BE2-8703-78B4E00C91E5}" type="datetimeFigureOut">
              <a:rPr lang="en-ID" smtClean="0"/>
              <a:pPr/>
              <a:t>26/03/2026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E837E-594B-4F0F-92F5-F20D4296AC5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832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shvetsa?utm_content=attributionCopyText&amp;utm_medium=referral&amp;utm_source=pexel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close-up-of-woman-using-digital-tablet-3727456/?utm_content=attributionCopyText&amp;utm_medium=referral&amp;utm_source=pexel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aronburden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ummary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aronburden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ummary?utm_source=unsplash&amp;utm_medium=referral&amp;utm_content=creditCopyTex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174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515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364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6668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4917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4F282-BE79-6146-BA61-9EEBC12ED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06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7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639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756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311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ID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Anna Shvets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ID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Pexels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260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Aaron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Burden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528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Aaron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Burden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528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707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76D4F50A-5055-49DA-BB8F-2562F5049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014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2E967E64-14E7-49F0-BB62-7D7FC2D611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FFAA-25BE-47A2-A60E-349BE354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3DAA34-980C-44A0-9965-D1AF72E1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1414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08D9FE51-1EF0-4EE1-BFA5-1214860036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3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8A80063-B2A1-44A4-9477-86F03686A88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03295E-5F2E-469B-B4C3-767643F2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A84A6C5-DA12-455A-81DD-2B5C41D0E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A59A1D-8CC0-43CE-9EB7-F5DE71D0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427E83-516A-4461-8E80-E9AA63529918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A01AAA21-F482-412E-A625-049E0606D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0471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6F1AF5EF-56D3-45E3-AFBB-0E2A5080DB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3B649-33B5-49E0-AF95-5C2F7436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1F3234-B853-4DD4-ACD3-949D5F28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825624"/>
            <a:ext cx="11125200" cy="442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108A02-98E2-4FE5-AAB5-1400BBFC8A6F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8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541B1A9E-F8FD-4983-8B3D-23700D9701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9227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571763D3-5CD9-4A81-8364-B592C5D0AC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74D309-A159-49EF-AA30-9AD12AF5D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933700" cy="5883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069772-6562-4B91-92CF-F6615BFA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65124"/>
            <a:ext cx="8039100" cy="5883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F74A31-AA1D-418D-B416-1F4772B5A2BF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9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893A3DB5-F4EC-49FA-AACC-404003C61D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8289" y="0"/>
            <a:ext cx="5286027" cy="6858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76D4F50A-5055-49DA-BB8F-2562F5049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76D4F50A-5055-49DA-BB8F-2562F5049A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2E967E64-14E7-49F0-BB62-7D7FC2D6111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FFAA-25BE-47A2-A60E-349BE354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3DAA34-980C-44A0-9965-D1AF72E1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418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7F35AA68-F172-4A78-B889-683911552A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7F35AA68-F172-4A78-B889-683911552A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0E72F155-0712-4AE2-8211-2F0289E5D9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43E93-BC38-4864-A0B9-1D065247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04DEF6-B94F-4858-A2BA-F37F3A9A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111252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81859F-6E04-4E0C-8AFF-FDA759EFDF71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C3D05BBD-75A3-45A1-A625-FA5B13A1F8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C3D05BBD-75A3-45A1-A625-FA5B13A1F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FF088084-F7F4-4ED5-9E51-297D064154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63D7A-540E-425A-BEF5-69BB8D40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CBEA5-6625-4A00-B51E-8641A4AE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05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534F2D28-F53C-4EB4-B9CE-CDE75BBCF3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534F2D28-F53C-4EB4-B9CE-CDE75BBCF3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DF8B75C5-941E-49C8-8273-E7412CD2EFD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D00FA-CA57-4FCA-BFA6-C374C16C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40965A-09CA-4AA8-9C52-A5770F423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9E6E0D-8C89-4C4D-B2ED-BC0A4867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3C6890-E0A1-4B08-A908-C883680C3F5A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5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BC4B0497-6A5C-424D-AAA0-E56311C70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BC4B0497-6A5C-424D-AAA0-E56311C70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99185E84-E0D0-4923-8F1C-101A943E86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1BB064-2B6B-4DB3-B5F2-73FB6436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837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0364BD-656F-49D4-978C-1EF0460D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370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CC1E74-B5DE-489B-8062-6F648F39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05074"/>
            <a:ext cx="5464175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D74AC3-B164-43D5-8EE3-2B3FACE1F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D59746C-CBAC-4D9D-AFCA-8ED31A888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486400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AF168C-8EF0-4E5D-81FF-2CA7495E2898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40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469F89DD-CA58-45CD-90F9-4278575A1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469F89DD-CA58-45CD-90F9-4278575A1B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3EA4E1EA-D881-409B-8C04-1257A8D74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ADFF5-D2DF-4F4C-B84D-A9AF846D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239CBC-F8C8-4181-BD3C-8EF8AC61B31F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7F35AA68-F172-4A78-B889-683911552A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1116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0E72F155-0712-4AE2-8211-2F0289E5D9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43E93-BC38-4864-A0B9-1D065247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04DEF6-B94F-4858-A2BA-F37F3A9A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111252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81859F-6E04-4E0C-8AFF-FDA759EFDF71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71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A54D6B-AD1F-4762-AC29-5F84F21768EB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5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C7CBAD09-A2C3-40B0-A715-021BD86198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C7CBAD09-A2C3-40B0-A715-021BD86198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72723C81-9794-4AE4-8C4E-C87F3BBF3C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B33DCC-E58D-4E90-BD32-93612EB1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B7CF97-5037-48C8-8243-48B5F787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953ED2-55B1-4F90-9569-25377B50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0FDC3B-FF54-45FD-8337-F815F6726BBD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9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08D9FE51-1EF0-4EE1-BFA5-1214860036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08D9FE51-1EF0-4EE1-BFA5-1214860036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8A80063-B2A1-44A4-9477-86F03686A88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03295E-5F2E-469B-B4C3-767643F2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A84A6C5-DA12-455A-81DD-2B5C41D0E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A59A1D-8CC0-43CE-9EB7-F5DE71D0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427E83-516A-4461-8E80-E9AA63529918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1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A01AAA21-F482-412E-A625-049E0606D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A01AAA21-F482-412E-A625-049E0606D6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6F1AF5EF-56D3-45E3-AFBB-0E2A5080DB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3B649-33B5-49E0-AF95-5C2F7436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1F3234-B853-4DD4-ACD3-949D5F28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825624"/>
            <a:ext cx="11125200" cy="442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108A02-98E2-4FE5-AAB5-1400BBFC8A6F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30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541B1A9E-F8FD-4983-8B3D-23700D9701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="" xmlns:a16="http://schemas.microsoft.com/office/drawing/2014/main" id="{541B1A9E-F8FD-4983-8B3D-23700D970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571763D3-5CD9-4A81-8364-B592C5D0AC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74D309-A159-49EF-AA30-9AD12AF5D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933700" cy="5883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069772-6562-4B91-92CF-F6615BFA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65124"/>
            <a:ext cx="8039100" cy="5883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F74A31-AA1D-418D-B416-1F4772B5A2BF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35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623000" y="3310667"/>
            <a:ext cx="10946000" cy="294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084867" y="4379415"/>
            <a:ext cx="3200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1084867" y="48741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4495600" y="4379415"/>
            <a:ext cx="3200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4495600" y="48741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-108600" y="-85667"/>
            <a:ext cx="12388000" cy="20028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7906333" y="4379415"/>
            <a:ext cx="32008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7906333" y="4874181"/>
            <a:ext cx="3200800" cy="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2417000" y="524075"/>
            <a:ext cx="73580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bg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1162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_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34" y="116631"/>
            <a:ext cx="11930327" cy="682419"/>
          </a:xfrm>
        </p:spPr>
        <p:txBody>
          <a:bodyPr/>
          <a:lstStyle>
            <a:lvl1pPr algn="ctr">
              <a:defRPr>
                <a:solidFill>
                  <a:srgbClr val="055CA7"/>
                </a:solidFill>
                <a:latin typeface="Play" panose="020B0000000000000000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" y="1097280"/>
            <a:ext cx="11413864" cy="527896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65835" y="6376244"/>
            <a:ext cx="98282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8BFA-244B-4F1B-9711-582397EF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16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CE2C554-4DF3-43CA-8489-490744BF34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5380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04D0B416-5B13-42A4-91A4-F64147858C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796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78BCEDDA-C8F6-4982-8796-FE9B1E1374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16212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D71D19F4-3D4B-4FAD-9421-EDCE876C2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964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=""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91863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893A3DB5-F4EC-49FA-AACC-404003C61D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76D50A0A-1F06-4846-98B5-3D4342ABF8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08FC09B1-7133-4FF9-84D1-2BAA984628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2EE6BEA-228B-4706-8711-DB61EE0761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C3D05BBD-75A3-45A1-A625-FA5B13A1F8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5526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FF088084-F7F4-4ED5-9E51-297D064154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63D7A-540E-425A-BEF5-69BB8D40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CBEA5-6625-4A00-B51E-8641A4AE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985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="" xmlns:a16="http://schemas.microsoft.com/office/drawing/2014/main" id="{893A3DB5-F4EC-49FA-AACC-404003C61D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8289" y="0"/>
            <a:ext cx="5286027" cy="6858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534F2D28-F53C-4EB4-B9CE-CDE75BBCF3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0230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DF8B75C5-941E-49C8-8273-E7412CD2EFD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D00FA-CA57-4FCA-BFA6-C374C16C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40965A-09CA-4AA8-9C52-A5770F423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9E6E0D-8C89-4C4D-B2ED-BC0A4867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3C6890-E0A1-4B08-A908-C883680C3F5A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7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BC4B0497-6A5C-424D-AAA0-E56311C70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93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99185E84-E0D0-4923-8F1C-101A943E86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1BB064-2B6B-4DB3-B5F2-73FB6436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837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0364BD-656F-49D4-978C-1EF0460D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370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CC1E74-B5DE-489B-8062-6F648F39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05074"/>
            <a:ext cx="5464175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D74AC3-B164-43D5-8EE3-2B3FACE1F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D59746C-CBAC-4D9D-AFCA-8ED31A888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486400" cy="374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AF168C-8EF0-4E5D-81FF-2CA7495E2898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2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469F89DD-CA58-45CD-90F9-4278575A1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4852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3EA4E1EA-D881-409B-8C04-1257A8D74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ADFF5-D2DF-4F4C-B84D-A9AF846D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239CBC-F8C8-4181-BD3C-8EF8AC61B31F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2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A54D6B-AD1F-4762-AC29-5F84F21768EB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8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C7CBAD09-A2C3-40B0-A715-021BD86198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6755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72723C81-9794-4AE4-8C4E-C87F3BBF3C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B33DCC-E58D-4E90-BD32-93612EB1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B7CF97-5037-48C8-8243-48B5F787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953ED2-55B1-4F90-9569-25377B50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0FDC3B-FF54-45FD-8337-F815F6726BBD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25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ags" Target="../tags/tag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19" Type="http://schemas.openxmlformats.org/officeDocument/2006/relationships/vmlDrawing" Target="../drawings/vmlDrawing12.v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oleObject" Target="../embeddings/oleObject1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4B6927B9-FE2F-6547-888C-BB7E7A88DD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284743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think-cell Slide" r:id="rId18" imgW="7761960" imgH="10047960" progId="">
                  <p:embed/>
                </p:oleObj>
              </mc:Choice>
              <mc:Fallback>
                <p:oleObj name="think-cell Slide" r:id="rId18" imgW="7761960" imgH="1004796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B02A9F1-D26D-C949-A8F3-A16AA4A7248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DE9C95-668D-4C97-99D8-074E170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F9BE55-B1B7-4BDF-8E9F-D05E9390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111252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3665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  <p15:guide id="6" orient="horz" pos="960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4B6927B9-FE2F-6547-888C-BB7E7A88DD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8" name="think-cell Slide" r:id="rId22" imgW="7761960" imgH="10047960" progId="">
                  <p:embed/>
                </p:oleObj>
              </mc:Choice>
              <mc:Fallback>
                <p:oleObj name="think-cell Slide" r:id="rId22" imgW="7761960" imgH="10047960" progId="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="" xmlns:a16="http://schemas.microsoft.com/office/drawing/2014/main" id="{4B6927B9-FE2F-6547-888C-BB7E7A88DD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B02A9F1-D26D-C949-A8F3-A16AA4A7248A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DE9C95-668D-4C97-99D8-074E170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F9BE55-B1B7-4BDF-8E9F-D05E9390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111252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822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36">
          <p15:clr>
            <a:srgbClr val="F26B43"/>
          </p15:clr>
        </p15:guide>
        <p15:guide id="4" pos="7344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orient="horz" pos="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56.xml"/><Relationship Id="rId7" Type="http://schemas.openxmlformats.org/officeDocument/2006/relationships/image" Target="../media/image2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58.xml"/><Relationship Id="rId7" Type="http://schemas.openxmlformats.org/officeDocument/2006/relationships/image" Target="../media/image29.emf"/><Relationship Id="rId2" Type="http://schemas.openxmlformats.org/officeDocument/2006/relationships/tags" Target="../tags/tag5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60.xml"/><Relationship Id="rId7" Type="http://schemas.openxmlformats.org/officeDocument/2006/relationships/image" Target="../media/image2.emf"/><Relationship Id="rId2" Type="http://schemas.openxmlformats.org/officeDocument/2006/relationships/tags" Target="../tags/tag59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tags" Target="../tags/tag6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8.e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48.xml"/><Relationship Id="rId7" Type="http://schemas.openxmlformats.org/officeDocument/2006/relationships/image" Target="../media/image2.emf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g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tags" Target="../tags/tag52.xml"/><Relationship Id="rId7" Type="http://schemas.openxmlformats.org/officeDocument/2006/relationships/image" Target="../media/image14.emf"/><Relationship Id="rId12" Type="http://schemas.openxmlformats.org/officeDocument/2006/relationships/image" Target="../media/image18.jpeg"/><Relationship Id="rId2" Type="http://schemas.openxmlformats.org/officeDocument/2006/relationships/tags" Target="../tags/tag5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7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6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5.jpeg"/><Relationship Id="rId3" Type="http://schemas.openxmlformats.org/officeDocument/2006/relationships/tags" Target="../tags/tag54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4.jpeg"/><Relationship Id="rId2" Type="http://schemas.openxmlformats.org/officeDocument/2006/relationships/tags" Target="../tags/tag5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0.jpg"/><Relationship Id="rId11" Type="http://schemas.openxmlformats.org/officeDocument/2006/relationships/image" Target="../media/image23.jp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E9EA09A9-7BEC-49BA-B0B8-FE8D5AE3F2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5281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7AD56F0-C2B9-4D73-BC11-7A7DAF968572}"/>
              </a:ext>
            </a:extLst>
          </p:cNvPr>
          <p:cNvSpPr/>
          <p:nvPr/>
        </p:nvSpPr>
        <p:spPr>
          <a:xfrm>
            <a:off x="-10160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703076 w 12192000"/>
              <a:gd name="connsiteY1" fmla="*/ 0 h 6858000"/>
              <a:gd name="connsiteX2" fmla="*/ 7162800 w 12192000"/>
              <a:gd name="connsiteY2" fmla="*/ 4673594 h 6858000"/>
              <a:gd name="connsiteX3" fmla="*/ 10969224 w 12192000"/>
              <a:gd name="connsiteY3" fmla="*/ 4673594 h 6858000"/>
              <a:gd name="connsiteX4" fmla="*/ 12192000 w 12192000"/>
              <a:gd name="connsiteY4" fmla="*/ 963377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703076" y="0"/>
                </a:lnTo>
                <a:lnTo>
                  <a:pt x="7162800" y="4673594"/>
                </a:lnTo>
                <a:lnTo>
                  <a:pt x="10969224" y="4673594"/>
                </a:lnTo>
                <a:lnTo>
                  <a:pt x="12192000" y="96337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6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BAEF156-3BBB-440D-8792-5DF1D2FDD6F4}"/>
              </a:ext>
            </a:extLst>
          </p:cNvPr>
          <p:cNvSpPr txBox="1">
            <a:spLocks/>
          </p:cNvSpPr>
          <p:nvPr/>
        </p:nvSpPr>
        <p:spPr>
          <a:xfrm>
            <a:off x="901700" y="1569263"/>
            <a:ext cx="5281504" cy="12187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Педагогическое образование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79A815E-CFDE-4030-99B8-973B38B57EA1}"/>
              </a:ext>
            </a:extLst>
          </p:cNvPr>
          <p:cNvCxnSpPr>
            <a:cxnSpLocks/>
          </p:cNvCxnSpPr>
          <p:nvPr/>
        </p:nvCxnSpPr>
        <p:spPr>
          <a:xfrm>
            <a:off x="901700" y="4673600"/>
            <a:ext cx="589915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06F0619C-34C7-43E3-BCB7-72E336A4FC4B}"/>
              </a:ext>
            </a:extLst>
          </p:cNvPr>
          <p:cNvSpPr/>
          <p:nvPr/>
        </p:nvSpPr>
        <p:spPr>
          <a:xfrm>
            <a:off x="7162800" y="0"/>
            <a:ext cx="5029200" cy="4673594"/>
          </a:xfrm>
          <a:custGeom>
            <a:avLst/>
            <a:gdLst>
              <a:gd name="connsiteX0" fmla="*/ 1540276 w 5029200"/>
              <a:gd name="connsiteY0" fmla="*/ 0 h 4673594"/>
              <a:gd name="connsiteX1" fmla="*/ 5029200 w 5029200"/>
              <a:gd name="connsiteY1" fmla="*/ 0 h 4673594"/>
              <a:gd name="connsiteX2" fmla="*/ 5029200 w 5029200"/>
              <a:gd name="connsiteY2" fmla="*/ 963377 h 4673594"/>
              <a:gd name="connsiteX3" fmla="*/ 3806424 w 5029200"/>
              <a:gd name="connsiteY3" fmla="*/ 4673594 h 4673594"/>
              <a:gd name="connsiteX4" fmla="*/ 0 w 5029200"/>
              <a:gd name="connsiteY4" fmla="*/ 4673594 h 46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0" h="4673594">
                <a:moveTo>
                  <a:pt x="1540276" y="0"/>
                </a:moveTo>
                <a:lnTo>
                  <a:pt x="5029200" y="0"/>
                </a:lnTo>
                <a:lnTo>
                  <a:pt x="5029200" y="963377"/>
                </a:lnTo>
                <a:lnTo>
                  <a:pt x="3806424" y="4673594"/>
                </a:lnTo>
                <a:lnTo>
                  <a:pt x="0" y="4673594"/>
                </a:lnTo>
                <a:close/>
              </a:path>
            </a:pathLst>
          </a:custGeom>
          <a:gradFill flip="none" rotWithShape="1">
            <a:gsLst>
              <a:gs pos="0">
                <a:srgbClr val="F3BE21"/>
              </a:gs>
              <a:gs pos="100000">
                <a:schemeClr val="accent4">
                  <a:alpha val="5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90AB55B9-8A18-4622-8E1B-ABA6EABA8DC2}"/>
              </a:ext>
            </a:extLst>
          </p:cNvPr>
          <p:cNvSpPr/>
          <p:nvPr/>
        </p:nvSpPr>
        <p:spPr>
          <a:xfrm>
            <a:off x="10241790" y="4673594"/>
            <a:ext cx="1950210" cy="2184406"/>
          </a:xfrm>
          <a:custGeom>
            <a:avLst/>
            <a:gdLst>
              <a:gd name="connsiteX0" fmla="*/ 719915 w 1950210"/>
              <a:gd name="connsiteY0" fmla="*/ 0 h 2184406"/>
              <a:gd name="connsiteX1" fmla="*/ 1950210 w 1950210"/>
              <a:gd name="connsiteY1" fmla="*/ 0 h 2184406"/>
              <a:gd name="connsiteX2" fmla="*/ 1950210 w 1950210"/>
              <a:gd name="connsiteY2" fmla="*/ 2184406 h 2184406"/>
              <a:gd name="connsiteX3" fmla="*/ 0 w 1950210"/>
              <a:gd name="connsiteY3" fmla="*/ 2184406 h 218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210" h="2184406">
                <a:moveTo>
                  <a:pt x="719915" y="0"/>
                </a:moveTo>
                <a:lnTo>
                  <a:pt x="1950210" y="0"/>
                </a:lnTo>
                <a:lnTo>
                  <a:pt x="1950210" y="2184406"/>
                </a:lnTo>
                <a:lnTo>
                  <a:pt x="0" y="2184406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5" name="Freeform 60">
            <a:extLst>
              <a:ext uri="{FF2B5EF4-FFF2-40B4-BE49-F238E27FC236}">
                <a16:creationId xmlns="" xmlns:a16="http://schemas.microsoft.com/office/drawing/2014/main" id="{FE4DAEEA-77DC-4BE0-9B31-DC809821A25E}"/>
              </a:ext>
            </a:extLst>
          </p:cNvPr>
          <p:cNvSpPr>
            <a:spLocks/>
          </p:cNvSpPr>
          <p:nvPr/>
        </p:nvSpPr>
        <p:spPr bwMode="auto">
          <a:xfrm>
            <a:off x="8911065" y="2547070"/>
            <a:ext cx="1140137" cy="798622"/>
          </a:xfrm>
          <a:custGeom>
            <a:avLst/>
            <a:gdLst>
              <a:gd name="T0" fmla="*/ 32 w 92"/>
              <a:gd name="T1" fmla="*/ 64 h 64"/>
              <a:gd name="T2" fmla="*/ 6 w 92"/>
              <a:gd name="T3" fmla="*/ 64 h 64"/>
              <a:gd name="T4" fmla="*/ 0 w 92"/>
              <a:gd name="T5" fmla="*/ 58 h 64"/>
              <a:gd name="T6" fmla="*/ 0 w 92"/>
              <a:gd name="T7" fmla="*/ 6 h 64"/>
              <a:gd name="T8" fmla="*/ 6 w 92"/>
              <a:gd name="T9" fmla="*/ 0 h 64"/>
              <a:gd name="T10" fmla="*/ 86 w 92"/>
              <a:gd name="T11" fmla="*/ 0 h 64"/>
              <a:gd name="T12" fmla="*/ 92 w 92"/>
              <a:gd name="T13" fmla="*/ 6 h 64"/>
              <a:gd name="T14" fmla="*/ 92 w 92"/>
              <a:gd name="T15" fmla="*/ 58 h 64"/>
              <a:gd name="T16" fmla="*/ 86 w 92"/>
              <a:gd name="T17" fmla="*/ 64 h 64"/>
              <a:gd name="T18" fmla="*/ 80 w 92"/>
              <a:gd name="T1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64">
                <a:moveTo>
                  <a:pt x="32" y="64"/>
                </a:moveTo>
                <a:cubicBezTo>
                  <a:pt x="6" y="64"/>
                  <a:pt x="6" y="64"/>
                  <a:pt x="6" y="64"/>
                </a:cubicBezTo>
                <a:cubicBezTo>
                  <a:pt x="3" y="64"/>
                  <a:pt x="0" y="61"/>
                  <a:pt x="0" y="5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61"/>
                  <a:pt x="89" y="64"/>
                  <a:pt x="86" y="64"/>
                </a:cubicBezTo>
                <a:cubicBezTo>
                  <a:pt x="80" y="64"/>
                  <a:pt x="80" y="64"/>
                  <a:pt x="80" y="64"/>
                </a:cubicBez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61">
            <a:extLst>
              <a:ext uri="{FF2B5EF4-FFF2-40B4-BE49-F238E27FC236}">
                <a16:creationId xmlns="" xmlns:a16="http://schemas.microsoft.com/office/drawing/2014/main" id="{22AD45E1-28E0-4F8E-839C-8BBF2CB12D5D}"/>
              </a:ext>
            </a:extLst>
          </p:cNvPr>
          <p:cNvSpPr>
            <a:spLocks/>
          </p:cNvSpPr>
          <p:nvPr/>
        </p:nvSpPr>
        <p:spPr bwMode="auto">
          <a:xfrm>
            <a:off x="9010891" y="2646899"/>
            <a:ext cx="945734" cy="598967"/>
          </a:xfrm>
          <a:custGeom>
            <a:avLst/>
            <a:gdLst>
              <a:gd name="T0" fmla="*/ 56 w 180"/>
              <a:gd name="T1" fmla="*/ 114 h 114"/>
              <a:gd name="T2" fmla="*/ 0 w 180"/>
              <a:gd name="T3" fmla="*/ 114 h 114"/>
              <a:gd name="T4" fmla="*/ 0 w 180"/>
              <a:gd name="T5" fmla="*/ 0 h 114"/>
              <a:gd name="T6" fmla="*/ 180 w 180"/>
              <a:gd name="T7" fmla="*/ 0 h 114"/>
              <a:gd name="T8" fmla="*/ 180 w 180"/>
              <a:gd name="T9" fmla="*/ 114 h 114"/>
              <a:gd name="T10" fmla="*/ 170 w 180"/>
              <a:gd name="T11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0" h="114">
                <a:moveTo>
                  <a:pt x="56" y="114"/>
                </a:moveTo>
                <a:lnTo>
                  <a:pt x="0" y="114"/>
                </a:lnTo>
                <a:lnTo>
                  <a:pt x="0" y="0"/>
                </a:lnTo>
                <a:lnTo>
                  <a:pt x="180" y="0"/>
                </a:lnTo>
                <a:lnTo>
                  <a:pt x="180" y="114"/>
                </a:lnTo>
                <a:lnTo>
                  <a:pt x="170" y="114"/>
                </a:ln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Rectangle 62">
            <a:extLst>
              <a:ext uri="{FF2B5EF4-FFF2-40B4-BE49-F238E27FC236}">
                <a16:creationId xmlns="" xmlns:a16="http://schemas.microsoft.com/office/drawing/2014/main" id="{6C933423-B236-4398-971E-AF467AC6E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7489" y="3146037"/>
            <a:ext cx="299484" cy="504393"/>
          </a:xfrm>
          <a:prstGeom prst="rect">
            <a:avLst/>
          </a:prstGeom>
          <a:noFill/>
          <a:ln w="3175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Oval 63">
            <a:extLst>
              <a:ext uri="{FF2B5EF4-FFF2-40B4-BE49-F238E27FC236}">
                <a16:creationId xmlns="" xmlns:a16="http://schemas.microsoft.com/office/drawing/2014/main" id="{7E5AEC75-CD43-43D4-B290-14765C8B7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674" y="3224850"/>
            <a:ext cx="52541" cy="4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Oval 64">
            <a:extLst>
              <a:ext uri="{FF2B5EF4-FFF2-40B4-BE49-F238E27FC236}">
                <a16:creationId xmlns="" xmlns:a16="http://schemas.microsoft.com/office/drawing/2014/main" id="{96C1CC85-A55C-4C86-92D2-5528302CA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3500" y="3224850"/>
            <a:ext cx="47288" cy="4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Oval 65">
            <a:extLst>
              <a:ext uri="{FF2B5EF4-FFF2-40B4-BE49-F238E27FC236}">
                <a16:creationId xmlns="" xmlns:a16="http://schemas.microsoft.com/office/drawing/2014/main" id="{99C2E54F-0870-4337-987C-7B7BF5E3F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674" y="3324676"/>
            <a:ext cx="52541" cy="4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Oval 66">
            <a:extLst>
              <a:ext uri="{FF2B5EF4-FFF2-40B4-BE49-F238E27FC236}">
                <a16:creationId xmlns="" xmlns:a16="http://schemas.microsoft.com/office/drawing/2014/main" id="{AA83E851-7E1D-4028-87E3-A31E571C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3500" y="3324676"/>
            <a:ext cx="47288" cy="4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Oval 67">
            <a:extLst>
              <a:ext uri="{FF2B5EF4-FFF2-40B4-BE49-F238E27FC236}">
                <a16:creationId xmlns="" xmlns:a16="http://schemas.microsoft.com/office/drawing/2014/main" id="{ABEB90FC-1D8F-4A6A-A923-CFF1ADE3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674" y="3424506"/>
            <a:ext cx="52541" cy="4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Oval 68">
            <a:extLst>
              <a:ext uri="{FF2B5EF4-FFF2-40B4-BE49-F238E27FC236}">
                <a16:creationId xmlns="" xmlns:a16="http://schemas.microsoft.com/office/drawing/2014/main" id="{DAB1CA1C-D107-46C9-8DDE-30B08602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3500" y="3424506"/>
            <a:ext cx="47288" cy="4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Freeform 69">
            <a:extLst>
              <a:ext uri="{FF2B5EF4-FFF2-40B4-BE49-F238E27FC236}">
                <a16:creationId xmlns="" xmlns:a16="http://schemas.microsoft.com/office/drawing/2014/main" id="{A87D20B9-8E07-4FC1-81AF-80A50B33431D}"/>
              </a:ext>
            </a:extLst>
          </p:cNvPr>
          <p:cNvSpPr>
            <a:spLocks/>
          </p:cNvSpPr>
          <p:nvPr/>
        </p:nvSpPr>
        <p:spPr bwMode="auto">
          <a:xfrm>
            <a:off x="9446981" y="2809775"/>
            <a:ext cx="331009" cy="63049"/>
          </a:xfrm>
          <a:custGeom>
            <a:avLst/>
            <a:gdLst>
              <a:gd name="T0" fmla="*/ 27 w 27"/>
              <a:gd name="T1" fmla="*/ 5 h 5"/>
              <a:gd name="T2" fmla="*/ 0 w 27"/>
              <a:gd name="T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" h="5">
                <a:moveTo>
                  <a:pt x="27" y="5"/>
                </a:moveTo>
                <a:cubicBezTo>
                  <a:pt x="19" y="0"/>
                  <a:pt x="9" y="0"/>
                  <a:pt x="0" y="4"/>
                </a:cubicBez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70">
            <a:extLst>
              <a:ext uri="{FF2B5EF4-FFF2-40B4-BE49-F238E27FC236}">
                <a16:creationId xmlns="" xmlns:a16="http://schemas.microsoft.com/office/drawing/2014/main" id="{2E937BB2-66F9-4DA1-ADCC-F52B477ABD2C}"/>
              </a:ext>
            </a:extLst>
          </p:cNvPr>
          <p:cNvSpPr>
            <a:spLocks/>
          </p:cNvSpPr>
          <p:nvPr/>
        </p:nvSpPr>
        <p:spPr bwMode="auto">
          <a:xfrm>
            <a:off x="9494266" y="2909604"/>
            <a:ext cx="225927" cy="47289"/>
          </a:xfrm>
          <a:custGeom>
            <a:avLst/>
            <a:gdLst>
              <a:gd name="T0" fmla="*/ 18 w 18"/>
              <a:gd name="T1" fmla="*/ 4 h 4"/>
              <a:gd name="T2" fmla="*/ 0 w 18"/>
              <a:gd name="T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" h="4">
                <a:moveTo>
                  <a:pt x="18" y="4"/>
                </a:moveTo>
                <a:cubicBezTo>
                  <a:pt x="13" y="0"/>
                  <a:pt x="6" y="0"/>
                  <a:pt x="0" y="3"/>
                </a:cubicBez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Freeform 71">
            <a:extLst>
              <a:ext uri="{FF2B5EF4-FFF2-40B4-BE49-F238E27FC236}">
                <a16:creationId xmlns="" xmlns:a16="http://schemas.microsoft.com/office/drawing/2014/main" id="{4B3A3BFE-67E4-4171-81FC-D68BE50B123A}"/>
              </a:ext>
            </a:extLst>
          </p:cNvPr>
          <p:cNvSpPr>
            <a:spLocks/>
          </p:cNvSpPr>
          <p:nvPr/>
        </p:nvSpPr>
        <p:spPr bwMode="auto">
          <a:xfrm>
            <a:off x="9541555" y="3019939"/>
            <a:ext cx="126098" cy="15764"/>
          </a:xfrm>
          <a:custGeom>
            <a:avLst/>
            <a:gdLst>
              <a:gd name="T0" fmla="*/ 10 w 10"/>
              <a:gd name="T1" fmla="*/ 1 h 1"/>
              <a:gd name="T2" fmla="*/ 0 w 10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1">
                <a:moveTo>
                  <a:pt x="10" y="1"/>
                </a:moveTo>
                <a:cubicBezTo>
                  <a:pt x="7" y="0"/>
                  <a:pt x="3" y="0"/>
                  <a:pt x="0" y="1"/>
                </a:cubicBezTo>
              </a:path>
            </a:pathLst>
          </a:custGeom>
          <a:noFill/>
          <a:ln w="317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324002" y="1830633"/>
            <a:ext cx="34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Северо-Кавказский федеральный университет</a:t>
            </a: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0BAEF156-3BBB-440D-8792-5DF1D2FDD6F4}"/>
              </a:ext>
            </a:extLst>
          </p:cNvPr>
          <p:cNvSpPr txBox="1">
            <a:spLocks/>
          </p:cNvSpPr>
          <p:nvPr/>
        </p:nvSpPr>
        <p:spPr>
          <a:xfrm>
            <a:off x="901700" y="676500"/>
            <a:ext cx="426706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44.03.05</a:t>
            </a:r>
            <a:endParaRPr lang="ru-RU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0BAEF156-3BBB-440D-8792-5DF1D2FDD6F4}"/>
              </a:ext>
            </a:extLst>
          </p:cNvPr>
          <p:cNvSpPr txBox="1">
            <a:spLocks/>
          </p:cNvSpPr>
          <p:nvPr/>
        </p:nvSpPr>
        <p:spPr>
          <a:xfrm>
            <a:off x="901700" y="3964186"/>
            <a:ext cx="615950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Информатика и Математика</a:t>
            </a:r>
            <a:endParaRPr lang="ru-RU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0BAEF156-3BBB-440D-8792-5DF1D2FDD6F4}"/>
              </a:ext>
            </a:extLst>
          </p:cNvPr>
          <p:cNvSpPr txBox="1">
            <a:spLocks/>
          </p:cNvSpPr>
          <p:nvPr/>
        </p:nvSpPr>
        <p:spPr>
          <a:xfrm>
            <a:off x="901700" y="3126823"/>
            <a:ext cx="4396014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b="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двумя профилями подготовки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7203" y="5536934"/>
            <a:ext cx="5246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Факультет математики и компьютерных наук имени профессора Н. И. Червякова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0BAEF156-3BBB-440D-8792-5DF1D2FDD6F4}"/>
              </a:ext>
            </a:extLst>
          </p:cNvPr>
          <p:cNvSpPr txBox="1">
            <a:spLocks/>
          </p:cNvSpPr>
          <p:nvPr/>
        </p:nvSpPr>
        <p:spPr>
          <a:xfrm>
            <a:off x="10824090" y="5849096"/>
            <a:ext cx="1266310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2026</a:t>
            </a:r>
            <a:endParaRPr lang="ru-RU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0BAEF156-3BBB-440D-8792-5DF1D2FDD6F4}"/>
              </a:ext>
            </a:extLst>
          </p:cNvPr>
          <p:cNvSpPr txBox="1">
            <a:spLocks/>
          </p:cNvSpPr>
          <p:nvPr/>
        </p:nvSpPr>
        <p:spPr>
          <a:xfrm>
            <a:off x="10824090" y="5474132"/>
            <a:ext cx="1150196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набор</a:t>
            </a:r>
          </a:p>
        </p:txBody>
      </p:sp>
      <p:pic>
        <p:nvPicPr>
          <p:cNvPr id="32" name="Picture 115" descr="E:\Users2\downloads\логотип скфу синий дополнительный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0100" y="104446"/>
            <a:ext cx="2143935" cy="16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="" xmlns:a16="http://schemas.microsoft.com/office/drawing/2014/main" id="{99BFD6F6-882C-6C49-937C-B83264FC8A53}"/>
              </a:ext>
            </a:extLst>
          </p:cNvPr>
          <p:cNvSpPr/>
          <p:nvPr/>
        </p:nvSpPr>
        <p:spPr>
          <a:xfrm>
            <a:off x="0" y="1524000"/>
            <a:ext cx="6096000" cy="5334000"/>
          </a:xfrm>
          <a:custGeom>
            <a:avLst/>
            <a:gdLst>
              <a:gd name="connsiteX0" fmla="*/ 552013 w 6096000"/>
              <a:gd name="connsiteY0" fmla="*/ 0 h 5334000"/>
              <a:gd name="connsiteX1" fmla="*/ 6096000 w 6096000"/>
              <a:gd name="connsiteY1" fmla="*/ 0 h 5334000"/>
              <a:gd name="connsiteX2" fmla="*/ 4337487 w 6096000"/>
              <a:gd name="connsiteY2" fmla="*/ 5334000 h 5334000"/>
              <a:gd name="connsiteX3" fmla="*/ 0 w 6096000"/>
              <a:gd name="connsiteY3" fmla="*/ 5334000 h 5334000"/>
              <a:gd name="connsiteX4" fmla="*/ 0 w 6096000"/>
              <a:gd name="connsiteY4" fmla="*/ 1674391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5334000">
                <a:moveTo>
                  <a:pt x="552013" y="0"/>
                </a:moveTo>
                <a:lnTo>
                  <a:pt x="6096000" y="0"/>
                </a:lnTo>
                <a:lnTo>
                  <a:pt x="4337487" y="5334000"/>
                </a:lnTo>
                <a:lnTo>
                  <a:pt x="0" y="5334000"/>
                </a:lnTo>
                <a:lnTo>
                  <a:pt x="0" y="16743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DF648E9-6FDA-45F6-9E8C-B8E19B3CAD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978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BDC5949B-D686-4DCB-898F-6426F1BC75F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 dirty="0">
              <a:latin typeface="Segoe UI Bold" panose="020B0802040204020203" pitchFamily="34" charset="0"/>
              <a:ea typeface="+mj-ea"/>
              <a:cs typeface="Segoe UI" panose="020B0502040204020203" pitchFamily="34" charset="0"/>
              <a:sym typeface="Segoe UI Bold" panose="020B0802040204020203" pitchFamily="34" charset="0"/>
            </a:endParaRPr>
          </a:p>
        </p:txBody>
      </p:sp>
      <p:pic>
        <p:nvPicPr>
          <p:cNvPr id="55" name="Picture 54" descr="A person sitting at a table using a computer&#10;&#10;Description automatically generated">
            <a:extLst>
              <a:ext uri="{FF2B5EF4-FFF2-40B4-BE49-F238E27FC236}">
                <a16:creationId xmlns="" xmlns:a16="http://schemas.microsoft.com/office/drawing/2014/main" id="{8B0247B8-7751-4048-A0FD-29FB3B5F32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394" y="1524000"/>
            <a:ext cx="8106606" cy="47244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5061D7F-47CE-4E30-989C-54D259A6AA78}"/>
              </a:ext>
            </a:extLst>
          </p:cNvPr>
          <p:cNvSpPr/>
          <p:nvPr/>
        </p:nvSpPr>
        <p:spPr>
          <a:xfrm>
            <a:off x="1" y="1524000"/>
            <a:ext cx="754338" cy="190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07DC1C2-AA78-4596-B0C3-8CAEED9DE95B}"/>
              </a:ext>
            </a:extLst>
          </p:cNvPr>
          <p:cNvSpPr/>
          <p:nvPr/>
        </p:nvSpPr>
        <p:spPr>
          <a:xfrm>
            <a:off x="4288971" y="1524000"/>
            <a:ext cx="7903029" cy="4724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lumOff val="25000"/>
                  <a:alpha val="80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9E3B02-9682-40CB-B798-E1F75AF3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ru-RU" b="0" dirty="0" smtClean="0">
                <a:solidFill>
                  <a:srgbClr val="403E3E"/>
                </a:solidFill>
                <a:latin typeface="+mj-lt"/>
              </a:rPr>
              <a:t>Учебные и научные лаборатории</a:t>
            </a:r>
            <a:r>
              <a:rPr lang="ru-RU" b="0" dirty="0">
                <a:solidFill>
                  <a:srgbClr val="403E3E"/>
                </a:solidFill>
                <a:latin typeface="+mj-lt"/>
              </a:rPr>
              <a:t>, центры</a:t>
            </a:r>
            <a:endParaRPr lang="en-US" b="0" i="0" u="none" strike="noStrike" dirty="0">
              <a:solidFill>
                <a:srgbClr val="403E3E"/>
              </a:solidFill>
              <a:effectLst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0A23355-7D3A-41EB-BE40-FEEA87932BF7}"/>
              </a:ext>
            </a:extLst>
          </p:cNvPr>
          <p:cNvSpPr txBox="1"/>
          <p:nvPr/>
        </p:nvSpPr>
        <p:spPr>
          <a:xfrm>
            <a:off x="6280456" y="2308567"/>
            <a:ext cx="618529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Образовательный центр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Виртуальные миры»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DC5C25-DB6E-49D6-90B5-D18398662186}"/>
              </a:ext>
            </a:extLst>
          </p:cNvPr>
          <p:cNvSpPr txBox="1"/>
          <p:nvPr/>
        </p:nvSpPr>
        <p:spPr>
          <a:xfrm>
            <a:off x="5892227" y="3594594"/>
            <a:ext cx="51287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Учебно-научная лаборатория «Робототехнические системы»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0A7850A-33B9-420C-885B-B72DDABF340D}"/>
              </a:ext>
            </a:extLst>
          </p:cNvPr>
          <p:cNvSpPr txBox="1"/>
          <p:nvPr/>
        </p:nvSpPr>
        <p:spPr>
          <a:xfrm>
            <a:off x="5518616" y="4848768"/>
            <a:ext cx="675065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Научное направление «Информационные и коммуникационные технологии в  образовательном процессе и научных исследованиях» 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1C2DA64-A436-4BC3-BA41-F44792F0CC32}"/>
              </a:ext>
            </a:extLst>
          </p:cNvPr>
          <p:cNvCxnSpPr/>
          <p:nvPr/>
        </p:nvCxnSpPr>
        <p:spPr>
          <a:xfrm>
            <a:off x="6270227" y="3259357"/>
            <a:ext cx="6185299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F2F2639-4E3E-4CFC-A6CD-BBD98D90B4C1}"/>
              </a:ext>
            </a:extLst>
          </p:cNvPr>
          <p:cNvCxnSpPr/>
          <p:nvPr/>
        </p:nvCxnSpPr>
        <p:spPr>
          <a:xfrm>
            <a:off x="5867001" y="4545384"/>
            <a:ext cx="6185299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6310" y="1524000"/>
            <a:ext cx="6299200" cy="4724400"/>
          </a:xfrm>
          <a:prstGeom prst="flowChartInputOutpu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F29F4F9-2BA9-4CE2-B258-091E94E316FB}"/>
              </a:ext>
            </a:extLst>
          </p:cNvPr>
          <p:cNvGrpSpPr/>
          <p:nvPr/>
        </p:nvGrpSpPr>
        <p:grpSpPr>
          <a:xfrm>
            <a:off x="754339" y="1646251"/>
            <a:ext cx="827718" cy="748606"/>
            <a:chOff x="5548313" y="2874963"/>
            <a:chExt cx="374650" cy="365125"/>
          </a:xfrm>
        </p:grpSpPr>
        <p:sp>
          <p:nvSpPr>
            <p:cNvPr id="13" name="Freeform 57">
              <a:extLst>
                <a:ext uri="{FF2B5EF4-FFF2-40B4-BE49-F238E27FC236}">
                  <a16:creationId xmlns="" xmlns:a16="http://schemas.microsoft.com/office/drawing/2014/main" id="{1D5B35FC-44B0-4C12-BABE-9AF26386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3148013"/>
              <a:ext cx="136525" cy="92075"/>
            </a:xfrm>
            <a:custGeom>
              <a:avLst/>
              <a:gdLst>
                <a:gd name="T0" fmla="*/ 36 w 36"/>
                <a:gd name="T1" fmla="*/ 24 h 24"/>
                <a:gd name="T2" fmla="*/ 0 w 36"/>
                <a:gd name="T3" fmla="*/ 24 h 24"/>
                <a:gd name="T4" fmla="*/ 18 w 36"/>
                <a:gd name="T5" fmla="*/ 0 h 24"/>
                <a:gd name="T6" fmla="*/ 36 w 3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4"/>
                    <a:pt x="8" y="0"/>
                    <a:pt x="18" y="0"/>
                  </a:cubicBezTo>
                  <a:cubicBezTo>
                    <a:pt x="28" y="0"/>
                    <a:pt x="36" y="14"/>
                    <a:pt x="36" y="24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8266928-4551-4672-A894-AAEB4A49C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3027363"/>
              <a:ext cx="88900" cy="90488"/>
            </a:xfrm>
            <a:prstGeom prst="ellipse">
              <a:avLst/>
            </a:prstGeom>
            <a:noFill/>
            <a:ln w="412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59">
              <a:extLst>
                <a:ext uri="{FF2B5EF4-FFF2-40B4-BE49-F238E27FC236}">
                  <a16:creationId xmlns="" xmlns:a16="http://schemas.microsoft.com/office/drawing/2014/main" id="{9D0EBEC8-4D1E-45D9-8F24-7299CCB9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2940050"/>
              <a:ext cx="247650" cy="204788"/>
            </a:xfrm>
            <a:custGeom>
              <a:avLst/>
              <a:gdLst>
                <a:gd name="T0" fmla="*/ 12 w 66"/>
                <a:gd name="T1" fmla="*/ 54 h 54"/>
                <a:gd name="T2" fmla="*/ 12 w 66"/>
                <a:gd name="T3" fmla="*/ 12 h 54"/>
                <a:gd name="T4" fmla="*/ 54 w 66"/>
                <a:gd name="T5" fmla="*/ 12 h 54"/>
                <a:gd name="T6" fmla="*/ 54 w 6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0" y="42"/>
                    <a:pt x="0" y="23"/>
                    <a:pt x="12" y="12"/>
                  </a:cubicBezTo>
                  <a:cubicBezTo>
                    <a:pt x="23" y="0"/>
                    <a:pt x="42" y="0"/>
                    <a:pt x="54" y="12"/>
                  </a:cubicBezTo>
                  <a:cubicBezTo>
                    <a:pt x="66" y="23"/>
                    <a:pt x="66" y="42"/>
                    <a:pt x="54" y="54"/>
                  </a:cubicBezTo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60">
              <a:extLst>
                <a:ext uri="{FF2B5EF4-FFF2-40B4-BE49-F238E27FC236}">
                  <a16:creationId xmlns="" xmlns:a16="http://schemas.microsoft.com/office/drawing/2014/main" id="{56E32437-03FA-48A2-9F81-FB28B9BCB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2874963"/>
              <a:ext cx="374650" cy="315913"/>
            </a:xfrm>
            <a:custGeom>
              <a:avLst/>
              <a:gdLst>
                <a:gd name="T0" fmla="*/ 17 w 100"/>
                <a:gd name="T1" fmla="*/ 83 h 83"/>
                <a:gd name="T2" fmla="*/ 17 w 100"/>
                <a:gd name="T3" fmla="*/ 17 h 83"/>
                <a:gd name="T4" fmla="*/ 83 w 100"/>
                <a:gd name="T5" fmla="*/ 17 h 83"/>
                <a:gd name="T6" fmla="*/ 83 w 10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3">
                  <a:moveTo>
                    <a:pt x="17" y="83"/>
                  </a:moveTo>
                  <a:cubicBezTo>
                    <a:pt x="0" y="65"/>
                    <a:pt x="0" y="35"/>
                    <a:pt x="17" y="17"/>
                  </a:cubicBezTo>
                  <a:cubicBezTo>
                    <a:pt x="35" y="0"/>
                    <a:pt x="65" y="0"/>
                    <a:pt x="83" y="17"/>
                  </a:cubicBezTo>
                  <a:cubicBezTo>
                    <a:pt x="100" y="35"/>
                    <a:pt x="100" y="65"/>
                    <a:pt x="83" y="83"/>
                  </a:cubicBezTo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E73CC51-C93D-4156-8C8E-040269594413}"/>
              </a:ext>
            </a:extLst>
          </p:cNvPr>
          <p:cNvSpPr/>
          <p:nvPr/>
        </p:nvSpPr>
        <p:spPr>
          <a:xfrm>
            <a:off x="4843851" y="2199568"/>
            <a:ext cx="876754" cy="87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64C9885D-25F1-4716-B84F-29F69EC52708}"/>
              </a:ext>
            </a:extLst>
          </p:cNvPr>
          <p:cNvSpPr/>
          <p:nvPr/>
        </p:nvSpPr>
        <p:spPr>
          <a:xfrm>
            <a:off x="4440625" y="3386565"/>
            <a:ext cx="876754" cy="87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438E984-797A-47B8-9208-67099E0B9987}"/>
              </a:ext>
            </a:extLst>
          </p:cNvPr>
          <p:cNvSpPr/>
          <p:nvPr/>
        </p:nvSpPr>
        <p:spPr>
          <a:xfrm>
            <a:off x="4046925" y="4573562"/>
            <a:ext cx="876754" cy="876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1199467-25FB-46C2-8D6F-4AB8677F9364}"/>
              </a:ext>
            </a:extLst>
          </p:cNvPr>
          <p:cNvGrpSpPr/>
          <p:nvPr/>
        </p:nvGrpSpPr>
        <p:grpSpPr>
          <a:xfrm>
            <a:off x="5109984" y="2479989"/>
            <a:ext cx="344488" cy="315913"/>
            <a:chOff x="7005638" y="2909888"/>
            <a:chExt cx="344488" cy="315913"/>
          </a:xfrm>
        </p:grpSpPr>
        <p:sp>
          <p:nvSpPr>
            <p:cNvPr id="34" name="Oval 302">
              <a:extLst>
                <a:ext uri="{FF2B5EF4-FFF2-40B4-BE49-F238E27FC236}">
                  <a16:creationId xmlns="" xmlns:a16="http://schemas.microsoft.com/office/drawing/2014/main" id="{F92F5A1D-AAFB-4FE8-8653-A28D950C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575" y="2909888"/>
              <a:ext cx="74613" cy="76200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Oval 303">
              <a:extLst>
                <a:ext uri="{FF2B5EF4-FFF2-40B4-BE49-F238E27FC236}">
                  <a16:creationId xmlns="" xmlns:a16="http://schemas.microsoft.com/office/drawing/2014/main" id="{177C135D-1CEA-47FB-8A78-5975845C1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225" y="2940051"/>
              <a:ext cx="44450" cy="46038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Oval 304">
              <a:extLst>
                <a:ext uri="{FF2B5EF4-FFF2-40B4-BE49-F238E27FC236}">
                  <a16:creationId xmlns="" xmlns:a16="http://schemas.microsoft.com/office/drawing/2014/main" id="{BCB06AF0-0101-496C-8367-94DBE9EE3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088" y="2940051"/>
              <a:ext cx="44450" cy="46038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05">
              <a:extLst>
                <a:ext uri="{FF2B5EF4-FFF2-40B4-BE49-F238E27FC236}">
                  <a16:creationId xmlns="" xmlns:a16="http://schemas.microsoft.com/office/drawing/2014/main" id="{2EAAA89C-0F66-4F54-80C1-2C099847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3170238"/>
              <a:ext cx="344488" cy="55563"/>
            </a:xfrm>
            <a:custGeom>
              <a:avLst/>
              <a:gdLst>
                <a:gd name="T0" fmla="*/ 66 w 92"/>
                <a:gd name="T1" fmla="*/ 0 h 15"/>
                <a:gd name="T2" fmla="*/ 92 w 92"/>
                <a:gd name="T3" fmla="*/ 7 h 15"/>
                <a:gd name="T4" fmla="*/ 46 w 92"/>
                <a:gd name="T5" fmla="*/ 15 h 15"/>
                <a:gd name="T6" fmla="*/ 0 w 92"/>
                <a:gd name="T7" fmla="*/ 7 h 15"/>
                <a:gd name="T8" fmla="*/ 26 w 9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">
                  <a:moveTo>
                    <a:pt x="66" y="0"/>
                  </a:moveTo>
                  <a:cubicBezTo>
                    <a:pt x="81" y="1"/>
                    <a:pt x="92" y="4"/>
                    <a:pt x="92" y="7"/>
                  </a:cubicBezTo>
                  <a:cubicBezTo>
                    <a:pt x="92" y="11"/>
                    <a:pt x="71" y="15"/>
                    <a:pt x="46" y="15"/>
                  </a:cubicBezTo>
                  <a:cubicBezTo>
                    <a:pt x="21" y="15"/>
                    <a:pt x="0" y="11"/>
                    <a:pt x="0" y="7"/>
                  </a:cubicBezTo>
                  <a:cubicBezTo>
                    <a:pt x="0" y="4"/>
                    <a:pt x="11" y="1"/>
                    <a:pt x="2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06">
              <a:extLst>
                <a:ext uri="{FF2B5EF4-FFF2-40B4-BE49-F238E27FC236}">
                  <a16:creationId xmlns="" xmlns:a16="http://schemas.microsoft.com/office/drawing/2014/main" id="{226D2DBA-AD7E-4D8C-927B-BD5EAD72E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3014663"/>
              <a:ext cx="74613" cy="136525"/>
            </a:xfrm>
            <a:custGeom>
              <a:avLst/>
              <a:gdLst>
                <a:gd name="T0" fmla="*/ 20 w 20"/>
                <a:gd name="T1" fmla="*/ 36 h 36"/>
                <a:gd name="T2" fmla="*/ 0 w 20"/>
                <a:gd name="T3" fmla="*/ 36 h 36"/>
                <a:gd name="T4" fmla="*/ 0 w 20"/>
                <a:gd name="T5" fmla="*/ 10 h 36"/>
                <a:gd name="T6" fmla="*/ 10 w 20"/>
                <a:gd name="T7" fmla="*/ 0 h 36"/>
                <a:gd name="T8" fmla="*/ 20 w 20"/>
                <a:gd name="T9" fmla="*/ 10 h 36"/>
                <a:gd name="T10" fmla="*/ 20 w 20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2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lnTo>
                    <a:pt x="20" y="36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07">
              <a:extLst>
                <a:ext uri="{FF2B5EF4-FFF2-40B4-BE49-F238E27FC236}">
                  <a16:creationId xmlns="" xmlns:a16="http://schemas.microsoft.com/office/drawing/2014/main" id="{CA34ABA4-7C03-4A81-87FD-EBD613E19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225" y="3014663"/>
              <a:ext cx="44450" cy="106363"/>
            </a:xfrm>
            <a:custGeom>
              <a:avLst/>
              <a:gdLst>
                <a:gd name="T0" fmla="*/ 12 w 12"/>
                <a:gd name="T1" fmla="*/ 28 h 28"/>
                <a:gd name="T2" fmla="*/ 0 w 12"/>
                <a:gd name="T3" fmla="*/ 28 h 28"/>
                <a:gd name="T4" fmla="*/ 0 w 12"/>
                <a:gd name="T5" fmla="*/ 6 h 28"/>
                <a:gd name="T6" fmla="*/ 6 w 12"/>
                <a:gd name="T7" fmla="*/ 0 h 28"/>
                <a:gd name="T8" fmla="*/ 12 w 12"/>
                <a:gd name="T9" fmla="*/ 6 h 28"/>
                <a:gd name="T10" fmla="*/ 12 w 12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1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28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08">
              <a:extLst>
                <a:ext uri="{FF2B5EF4-FFF2-40B4-BE49-F238E27FC236}">
                  <a16:creationId xmlns="" xmlns:a16="http://schemas.microsoft.com/office/drawing/2014/main" id="{71939535-94AD-4955-8220-F4D7DF68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3014663"/>
              <a:ext cx="44450" cy="106363"/>
            </a:xfrm>
            <a:custGeom>
              <a:avLst/>
              <a:gdLst>
                <a:gd name="T0" fmla="*/ 12 w 12"/>
                <a:gd name="T1" fmla="*/ 28 h 28"/>
                <a:gd name="T2" fmla="*/ 0 w 12"/>
                <a:gd name="T3" fmla="*/ 28 h 28"/>
                <a:gd name="T4" fmla="*/ 0 w 12"/>
                <a:gd name="T5" fmla="*/ 6 h 28"/>
                <a:gd name="T6" fmla="*/ 6 w 12"/>
                <a:gd name="T7" fmla="*/ 0 h 28"/>
                <a:gd name="T8" fmla="*/ 12 w 12"/>
                <a:gd name="T9" fmla="*/ 6 h 28"/>
                <a:gd name="T10" fmla="*/ 12 w 12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1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28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BA7C7547-FC22-482C-80DF-F04D93EC9D72}"/>
              </a:ext>
            </a:extLst>
          </p:cNvPr>
          <p:cNvGrpSpPr/>
          <p:nvPr/>
        </p:nvGrpSpPr>
        <p:grpSpPr>
          <a:xfrm>
            <a:off x="4725900" y="3672735"/>
            <a:ext cx="306206" cy="304414"/>
            <a:chOff x="2714626" y="4016375"/>
            <a:chExt cx="271463" cy="269876"/>
          </a:xfrm>
        </p:grpSpPr>
        <p:sp>
          <p:nvSpPr>
            <p:cNvPr id="42" name="Freeform 27">
              <a:extLst>
                <a:ext uri="{FF2B5EF4-FFF2-40B4-BE49-F238E27FC236}">
                  <a16:creationId xmlns="" xmlns:a16="http://schemas.microsoft.com/office/drawing/2014/main" id="{EDB0F5B1-6F17-4D9B-9E51-99E2BD0AE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4106863"/>
              <a:ext cx="161925" cy="179388"/>
            </a:xfrm>
            <a:custGeom>
              <a:avLst/>
              <a:gdLst>
                <a:gd name="T0" fmla="*/ 37 w 43"/>
                <a:gd name="T1" fmla="*/ 30 h 48"/>
                <a:gd name="T2" fmla="*/ 25 w 43"/>
                <a:gd name="T3" fmla="*/ 43 h 48"/>
                <a:gd name="T4" fmla="*/ 8 w 43"/>
                <a:gd name="T5" fmla="*/ 43 h 48"/>
                <a:gd name="T6" fmla="*/ 5 w 43"/>
                <a:gd name="T7" fmla="*/ 40 h 48"/>
                <a:gd name="T8" fmla="*/ 5 w 43"/>
                <a:gd name="T9" fmla="*/ 23 h 48"/>
                <a:gd name="T10" fmla="*/ 23 w 43"/>
                <a:gd name="T11" fmla="*/ 5 h 48"/>
                <a:gd name="T12" fmla="*/ 40 w 43"/>
                <a:gd name="T13" fmla="*/ 5 h 48"/>
                <a:gd name="T14" fmla="*/ 43 w 43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8">
                  <a:moveTo>
                    <a:pt x="37" y="30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20" y="48"/>
                    <a:pt x="12" y="48"/>
                    <a:pt x="8" y="43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36"/>
                    <a:pt x="0" y="28"/>
                    <a:pt x="5" y="2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8" y="0"/>
                    <a:pt x="36" y="0"/>
                    <a:pt x="40" y="5"/>
                  </a:cubicBezTo>
                  <a:cubicBezTo>
                    <a:pt x="43" y="8"/>
                    <a:pt x="43" y="8"/>
                    <a:pt x="43" y="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31C827F1-12EC-4C41-9CE1-50BFF93B9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016375"/>
              <a:ext cx="150813" cy="180975"/>
            </a:xfrm>
            <a:custGeom>
              <a:avLst/>
              <a:gdLst>
                <a:gd name="T0" fmla="*/ 3 w 40"/>
                <a:gd name="T1" fmla="*/ 18 h 48"/>
                <a:gd name="T2" fmla="*/ 15 w 40"/>
                <a:gd name="T3" fmla="*/ 5 h 48"/>
                <a:gd name="T4" fmla="*/ 32 w 40"/>
                <a:gd name="T5" fmla="*/ 5 h 48"/>
                <a:gd name="T6" fmla="*/ 35 w 40"/>
                <a:gd name="T7" fmla="*/ 8 h 48"/>
                <a:gd name="T8" fmla="*/ 35 w 40"/>
                <a:gd name="T9" fmla="*/ 25 h 48"/>
                <a:gd name="T10" fmla="*/ 17 w 40"/>
                <a:gd name="T11" fmla="*/ 43 h 48"/>
                <a:gd name="T12" fmla="*/ 0 w 40"/>
                <a:gd name="T13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8">
                  <a:moveTo>
                    <a:pt x="3" y="18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20" y="0"/>
                    <a:pt x="28" y="0"/>
                    <a:pt x="32" y="5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12"/>
                    <a:pt x="40" y="20"/>
                    <a:pt x="35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2" y="48"/>
                    <a:pt x="4" y="48"/>
                    <a:pt x="0" y="43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38503AB-9642-4AF6-9202-16FC8012F24F}"/>
              </a:ext>
            </a:extLst>
          </p:cNvPr>
          <p:cNvGrpSpPr/>
          <p:nvPr/>
        </p:nvGrpSpPr>
        <p:grpSpPr>
          <a:xfrm>
            <a:off x="4322880" y="4848768"/>
            <a:ext cx="324845" cy="326342"/>
            <a:chOff x="4841875" y="3978275"/>
            <a:chExt cx="344488" cy="346075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804F304C-3C25-4843-B7AB-971426BF9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325" y="3978275"/>
              <a:ext cx="300038" cy="3016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Line 68">
              <a:extLst>
                <a:ext uri="{FF2B5EF4-FFF2-40B4-BE49-F238E27FC236}">
                  <a16:creationId xmlns="" xmlns:a16="http://schemas.microsoft.com/office/drawing/2014/main" id="{C50DA69C-E2B9-4136-AC66-26DBF7535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4038600"/>
              <a:ext cx="195263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Line 69">
              <a:extLst>
                <a:ext uri="{FF2B5EF4-FFF2-40B4-BE49-F238E27FC236}">
                  <a16:creationId xmlns="" xmlns:a16="http://schemas.microsoft.com/office/drawing/2014/main" id="{7567D170-6E47-4380-AE7D-73C7D7919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4068763"/>
              <a:ext cx="195263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Line 70">
              <a:extLst>
                <a:ext uri="{FF2B5EF4-FFF2-40B4-BE49-F238E27FC236}">
                  <a16:creationId xmlns="" xmlns:a16="http://schemas.microsoft.com/office/drawing/2014/main" id="{64CDB370-5FB7-433C-8384-7DC928B4C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4098925"/>
              <a:ext cx="195263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Line 71">
              <a:extLst>
                <a:ext uri="{FF2B5EF4-FFF2-40B4-BE49-F238E27FC236}">
                  <a16:creationId xmlns="" xmlns:a16="http://schemas.microsoft.com/office/drawing/2014/main" id="{4E94384B-51C3-4C4A-A8A8-8BA18E2A1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4129088"/>
              <a:ext cx="195263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Line 72">
              <a:extLst>
                <a:ext uri="{FF2B5EF4-FFF2-40B4-BE49-F238E27FC236}">
                  <a16:creationId xmlns="" xmlns:a16="http://schemas.microsoft.com/office/drawing/2014/main" id="{878B8EFD-2A76-4A7A-BD81-3905DD041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4159250"/>
              <a:ext cx="195263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Line 73">
              <a:extLst>
                <a:ext uri="{FF2B5EF4-FFF2-40B4-BE49-F238E27FC236}">
                  <a16:creationId xmlns="" xmlns:a16="http://schemas.microsoft.com/office/drawing/2014/main" id="{9B3B10F2-D039-4E64-ACF3-949F103AF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4189413"/>
              <a:ext cx="195263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Line 74">
              <a:extLst>
                <a:ext uri="{FF2B5EF4-FFF2-40B4-BE49-F238E27FC236}">
                  <a16:creationId xmlns="" xmlns:a16="http://schemas.microsoft.com/office/drawing/2014/main" id="{25715BEC-9083-4058-90F0-6E36A1321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3" y="4219575"/>
              <a:ext cx="90488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75">
              <a:extLst>
                <a:ext uri="{FF2B5EF4-FFF2-40B4-BE49-F238E27FC236}">
                  <a16:creationId xmlns="" xmlns:a16="http://schemas.microsoft.com/office/drawing/2014/main" id="{36B5E08F-7250-4E86-B9A8-44921F8A8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4038600"/>
              <a:ext cx="285750" cy="285750"/>
            </a:xfrm>
            <a:custGeom>
              <a:avLst/>
              <a:gdLst>
                <a:gd name="T0" fmla="*/ 28 w 180"/>
                <a:gd name="T1" fmla="*/ 0 h 180"/>
                <a:gd name="T2" fmla="*/ 0 w 180"/>
                <a:gd name="T3" fmla="*/ 0 h 180"/>
                <a:gd name="T4" fmla="*/ 0 w 180"/>
                <a:gd name="T5" fmla="*/ 180 h 180"/>
                <a:gd name="T6" fmla="*/ 180 w 180"/>
                <a:gd name="T7" fmla="*/ 180 h 180"/>
                <a:gd name="T8" fmla="*/ 180 w 180"/>
                <a:gd name="T9" fmla="*/ 1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28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180" y="180"/>
                  </a:lnTo>
                  <a:lnTo>
                    <a:pt x="180" y="152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346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="" xmlns:a16="http://schemas.microsoft.com/office/drawing/2014/main" id="{5CB0479D-D6CD-499C-993D-BF20B4E40C7F}"/>
              </a:ext>
            </a:extLst>
          </p:cNvPr>
          <p:cNvSpPr/>
          <p:nvPr/>
        </p:nvSpPr>
        <p:spPr>
          <a:xfrm>
            <a:off x="5486400" y="3296670"/>
            <a:ext cx="1219200" cy="1219200"/>
          </a:xfrm>
          <a:prstGeom prst="roundRect">
            <a:avLst/>
          </a:prstGeom>
          <a:gradFill>
            <a:gsLst>
              <a:gs pos="0">
                <a:srgbClr val="48CAD9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Информатика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Математика</a:t>
            </a:r>
            <a:endParaRPr lang="en-ID" sz="1100" dirty="0"/>
          </a:p>
        </p:txBody>
      </p:sp>
      <p:sp>
        <p:nvSpPr>
          <p:cNvPr id="6" name="Rectangle: Rounded Corners 56">
            <a:extLst>
              <a:ext uri="{FF2B5EF4-FFF2-40B4-BE49-F238E27FC236}">
                <a16:creationId xmlns="" xmlns:a16="http://schemas.microsoft.com/office/drawing/2014/main" id="{6A037DA6-D941-4316-8AB0-72409ACBF4A0}"/>
              </a:ext>
            </a:extLst>
          </p:cNvPr>
          <p:cNvSpPr/>
          <p:nvPr/>
        </p:nvSpPr>
        <p:spPr>
          <a:xfrm>
            <a:off x="7203546" y="2341392"/>
            <a:ext cx="12192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dirty="0" smtClean="0"/>
              <a:t>Математический анализ</a:t>
            </a:r>
            <a:endParaRPr lang="ru-RU" sz="1200" dirty="0"/>
          </a:p>
        </p:txBody>
      </p:sp>
      <p:sp>
        <p:nvSpPr>
          <p:cNvPr id="7" name="Rectangle: Rounded Corners 57">
            <a:extLst>
              <a:ext uri="{FF2B5EF4-FFF2-40B4-BE49-F238E27FC236}">
                <a16:creationId xmlns="" xmlns:a16="http://schemas.microsoft.com/office/drawing/2014/main" id="{191BD5C0-4C63-41A7-879E-9C86B2E13DB4}"/>
              </a:ext>
            </a:extLst>
          </p:cNvPr>
          <p:cNvSpPr/>
          <p:nvPr/>
        </p:nvSpPr>
        <p:spPr>
          <a:xfrm>
            <a:off x="7203546" y="4251948"/>
            <a:ext cx="12192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dirty="0" err="1"/>
              <a:t>Спецглавы</a:t>
            </a:r>
            <a:r>
              <a:rPr lang="ru-RU" sz="1200" dirty="0"/>
              <a:t> алгебры</a:t>
            </a:r>
            <a:endParaRPr lang="ru-RU" sz="1200" dirty="0"/>
          </a:p>
        </p:txBody>
      </p:sp>
      <p:sp>
        <p:nvSpPr>
          <p:cNvPr id="8" name="Rectangle: Rounded Corners 58">
            <a:extLst>
              <a:ext uri="{FF2B5EF4-FFF2-40B4-BE49-F238E27FC236}">
                <a16:creationId xmlns="" xmlns:a16="http://schemas.microsoft.com/office/drawing/2014/main" id="{A9268FEA-F356-4BF8-8C37-4A2EBE4C294B}"/>
              </a:ext>
            </a:extLst>
          </p:cNvPr>
          <p:cNvSpPr/>
          <p:nvPr/>
        </p:nvSpPr>
        <p:spPr>
          <a:xfrm>
            <a:off x="8920692" y="1386114"/>
            <a:ext cx="12192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dirty="0"/>
              <a:t>Практикум по решению математических задач</a:t>
            </a:r>
            <a:endParaRPr lang="en-ID" sz="1200" dirty="0"/>
          </a:p>
        </p:txBody>
      </p:sp>
      <p:sp>
        <p:nvSpPr>
          <p:cNvPr id="9" name="Rectangle: Rounded Corners 59">
            <a:extLst>
              <a:ext uri="{FF2B5EF4-FFF2-40B4-BE49-F238E27FC236}">
                <a16:creationId xmlns="" xmlns:a16="http://schemas.microsoft.com/office/drawing/2014/main" id="{91296BB9-AF75-437C-8980-C8E990ED947C}"/>
              </a:ext>
            </a:extLst>
          </p:cNvPr>
          <p:cNvSpPr/>
          <p:nvPr/>
        </p:nvSpPr>
        <p:spPr>
          <a:xfrm>
            <a:off x="8920692" y="5207226"/>
            <a:ext cx="12192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еория</a:t>
            </a:r>
            <a:r>
              <a:rPr lang="ru-RU" sz="1200" dirty="0"/>
              <a:t> и методика обучения математике</a:t>
            </a:r>
            <a:endParaRPr lang="ru-RU" sz="1200" dirty="0"/>
          </a:p>
        </p:txBody>
      </p:sp>
      <p:sp>
        <p:nvSpPr>
          <p:cNvPr id="10" name="Rectangle: Rounded Corners 60">
            <a:extLst>
              <a:ext uri="{FF2B5EF4-FFF2-40B4-BE49-F238E27FC236}">
                <a16:creationId xmlns="" xmlns:a16="http://schemas.microsoft.com/office/drawing/2014/main" id="{7671D5A0-7510-43D5-84C0-F16EC127F9BA}"/>
              </a:ext>
            </a:extLst>
          </p:cNvPr>
          <p:cNvSpPr/>
          <p:nvPr/>
        </p:nvSpPr>
        <p:spPr>
          <a:xfrm>
            <a:off x="8920692" y="3296670"/>
            <a:ext cx="12192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dirty="0"/>
              <a:t>Теория чисел</a:t>
            </a:r>
            <a:endParaRPr lang="en-ID" sz="1200" dirty="0"/>
          </a:p>
        </p:txBody>
      </p:sp>
      <p:sp>
        <p:nvSpPr>
          <p:cNvPr id="11" name="Rectangle: Rounded Corners 63">
            <a:extLst>
              <a:ext uri="{FF2B5EF4-FFF2-40B4-BE49-F238E27FC236}">
                <a16:creationId xmlns="" xmlns:a16="http://schemas.microsoft.com/office/drawing/2014/main" id="{D8E108CD-32A4-4E51-87B6-1B4742E2F25D}"/>
              </a:ext>
            </a:extLst>
          </p:cNvPr>
          <p:cNvSpPr/>
          <p:nvPr/>
        </p:nvSpPr>
        <p:spPr>
          <a:xfrm flipH="1">
            <a:off x="3768742" y="2341392"/>
            <a:ext cx="1219200" cy="1219200"/>
          </a:xfrm>
          <a:prstGeom prst="roundRect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kern="0" spc="-20" dirty="0">
                <a:solidFill>
                  <a:schemeClr val="tx1"/>
                </a:solidFill>
              </a:rPr>
              <a:t>Технологии цифрового образования</a:t>
            </a:r>
          </a:p>
        </p:txBody>
      </p:sp>
      <p:sp>
        <p:nvSpPr>
          <p:cNvPr id="12" name="Rectangle: Rounded Corners 64">
            <a:extLst>
              <a:ext uri="{FF2B5EF4-FFF2-40B4-BE49-F238E27FC236}">
                <a16:creationId xmlns="" xmlns:a16="http://schemas.microsoft.com/office/drawing/2014/main" id="{8F8B5804-4892-4FDE-AFC1-5703EC0A6DC9}"/>
              </a:ext>
            </a:extLst>
          </p:cNvPr>
          <p:cNvSpPr/>
          <p:nvPr/>
        </p:nvSpPr>
        <p:spPr>
          <a:xfrm flipH="1">
            <a:off x="3768742" y="4251948"/>
            <a:ext cx="1219200" cy="1219200"/>
          </a:xfrm>
          <a:prstGeom prst="roundRect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kern="0" spc="-50" dirty="0">
                <a:solidFill>
                  <a:schemeClr val="tx1"/>
                </a:solidFill>
              </a:rPr>
              <a:t>Программное обеспечение систем </a:t>
            </a:r>
            <a:r>
              <a:rPr lang="ru-RU" sz="1200" kern="0" spc="-50" dirty="0" smtClean="0">
                <a:solidFill>
                  <a:schemeClr val="tx1"/>
                </a:solidFill>
              </a:rPr>
              <a:t/>
            </a:r>
            <a:br>
              <a:rPr lang="ru-RU" sz="1200" kern="0" spc="-50" dirty="0" smtClean="0">
                <a:solidFill>
                  <a:schemeClr val="tx1"/>
                </a:solidFill>
              </a:rPr>
            </a:br>
            <a:r>
              <a:rPr lang="ru-RU" sz="1200" kern="0" spc="-50" dirty="0" smtClean="0">
                <a:solidFill>
                  <a:schemeClr val="tx1"/>
                </a:solidFill>
              </a:rPr>
              <a:t>и </a:t>
            </a:r>
            <a:r>
              <a:rPr lang="ru-RU" sz="1200" kern="0" spc="-50" dirty="0">
                <a:solidFill>
                  <a:schemeClr val="tx1"/>
                </a:solidFill>
              </a:rPr>
              <a:t>сетей</a:t>
            </a:r>
            <a:endParaRPr lang="ru-RU" sz="1200" kern="0" spc="-4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65">
            <a:extLst>
              <a:ext uri="{FF2B5EF4-FFF2-40B4-BE49-F238E27FC236}">
                <a16:creationId xmlns="" xmlns:a16="http://schemas.microsoft.com/office/drawing/2014/main" id="{C78B8F22-5C78-4DAF-8BF8-ED657ED85B69}"/>
              </a:ext>
            </a:extLst>
          </p:cNvPr>
          <p:cNvSpPr/>
          <p:nvPr/>
        </p:nvSpPr>
        <p:spPr>
          <a:xfrm flipH="1">
            <a:off x="2051083" y="1386114"/>
            <a:ext cx="1219200" cy="1219200"/>
          </a:xfrm>
          <a:prstGeom prst="roundRect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kern="0" spc="-20" dirty="0">
                <a:solidFill>
                  <a:schemeClr val="tx1"/>
                </a:solidFill>
              </a:rPr>
              <a:t>Теория и методика обучения </a:t>
            </a:r>
            <a:r>
              <a:rPr lang="ru-RU" sz="1200" kern="0" spc="-30" dirty="0" smtClean="0">
                <a:solidFill>
                  <a:schemeClr val="tx1"/>
                </a:solidFill>
              </a:rPr>
              <a:t>информатике</a:t>
            </a:r>
            <a:endParaRPr lang="ru-RU" sz="1200" kern="0" spc="-3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66">
            <a:extLst>
              <a:ext uri="{FF2B5EF4-FFF2-40B4-BE49-F238E27FC236}">
                <a16:creationId xmlns="" xmlns:a16="http://schemas.microsoft.com/office/drawing/2014/main" id="{B14DF021-6F8D-4EF3-9FEE-3986413AA833}"/>
              </a:ext>
            </a:extLst>
          </p:cNvPr>
          <p:cNvSpPr/>
          <p:nvPr/>
        </p:nvSpPr>
        <p:spPr>
          <a:xfrm flipH="1">
            <a:off x="2051083" y="5207226"/>
            <a:ext cx="1219200" cy="1219200"/>
          </a:xfrm>
          <a:prstGeom prst="roundRect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kern="0" spc="-100" dirty="0">
                <a:solidFill>
                  <a:schemeClr val="tx1"/>
                </a:solidFill>
              </a:rPr>
              <a:t>Компьютерное моделирование</a:t>
            </a:r>
          </a:p>
        </p:txBody>
      </p:sp>
      <p:sp>
        <p:nvSpPr>
          <p:cNvPr id="15" name="Rectangle: Rounded Corners 67">
            <a:extLst>
              <a:ext uri="{FF2B5EF4-FFF2-40B4-BE49-F238E27FC236}">
                <a16:creationId xmlns="" xmlns:a16="http://schemas.microsoft.com/office/drawing/2014/main" id="{78E33B47-B5C3-409E-B9C2-4CCA7E0D615B}"/>
              </a:ext>
            </a:extLst>
          </p:cNvPr>
          <p:cNvSpPr/>
          <p:nvPr/>
        </p:nvSpPr>
        <p:spPr>
          <a:xfrm flipH="1">
            <a:off x="2051083" y="3296670"/>
            <a:ext cx="1219200" cy="1219200"/>
          </a:xfrm>
          <a:prstGeom prst="roundRect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kern="0" spc="-50" dirty="0">
                <a:solidFill>
                  <a:schemeClr val="tx1"/>
                </a:solidFill>
              </a:rPr>
              <a:t>Архитектура компьютера</a:t>
            </a:r>
          </a:p>
        </p:txBody>
      </p:sp>
      <p:cxnSp>
        <p:nvCxnSpPr>
          <p:cNvPr id="16" name="Straight Arrow Connector 10">
            <a:extLst>
              <a:ext uri="{FF2B5EF4-FFF2-40B4-BE49-F238E27FC236}">
                <a16:creationId xmlns="" xmlns:a16="http://schemas.microsoft.com/office/drawing/2014/main" id="{93582E64-45A2-48B6-9C05-15DB192097C2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6705600" y="2950992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1">
            <a:extLst>
              <a:ext uri="{FF2B5EF4-FFF2-40B4-BE49-F238E27FC236}">
                <a16:creationId xmlns="" xmlns:a16="http://schemas.microsoft.com/office/drawing/2014/main" id="{5F00CC24-C6F9-4098-94B9-12D2576FBA52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6705600" y="3906270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4">
            <a:extLst>
              <a:ext uri="{FF2B5EF4-FFF2-40B4-BE49-F238E27FC236}">
                <a16:creationId xmlns="" xmlns:a16="http://schemas.microsoft.com/office/drawing/2014/main" id="{9F0CD9AA-AF12-4070-A203-F27ED44C9A27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8422746" y="1995714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7">
            <a:extLst>
              <a:ext uri="{FF2B5EF4-FFF2-40B4-BE49-F238E27FC236}">
                <a16:creationId xmlns="" xmlns:a16="http://schemas.microsoft.com/office/drawing/2014/main" id="{684AC5C2-BC27-4994-A4B6-01DC1B526C1F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8422746" y="2950992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80">
            <a:extLst>
              <a:ext uri="{FF2B5EF4-FFF2-40B4-BE49-F238E27FC236}">
                <a16:creationId xmlns="" xmlns:a16="http://schemas.microsoft.com/office/drawing/2014/main" id="{2C6DADD8-31E4-4EC1-BE57-55E706B6342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8422746" y="4861548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84">
            <a:extLst>
              <a:ext uri="{FF2B5EF4-FFF2-40B4-BE49-F238E27FC236}">
                <a16:creationId xmlns="" xmlns:a16="http://schemas.microsoft.com/office/drawing/2014/main" id="{B1DCD9D1-9695-47B5-B824-9C3ACFF044D1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8422746" y="3906270"/>
            <a:ext cx="497946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87">
            <a:extLst>
              <a:ext uri="{FF2B5EF4-FFF2-40B4-BE49-F238E27FC236}">
                <a16:creationId xmlns="" xmlns:a16="http://schemas.microsoft.com/office/drawing/2014/main" id="{77A0A8F4-E61F-4AA9-8148-5C717BA1B0B1}"/>
              </a:ext>
            </a:extLst>
          </p:cNvPr>
          <p:cNvCxnSpPr>
            <a:cxnSpLocks/>
            <a:stCxn id="5" idx="1"/>
            <a:endCxn id="11" idx="1"/>
          </p:cNvCxnSpPr>
          <p:nvPr/>
        </p:nvCxnSpPr>
        <p:spPr>
          <a:xfrm flipH="1" flipV="1">
            <a:off x="4987942" y="2950992"/>
            <a:ext cx="498458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90">
            <a:extLst>
              <a:ext uri="{FF2B5EF4-FFF2-40B4-BE49-F238E27FC236}">
                <a16:creationId xmlns="" xmlns:a16="http://schemas.microsoft.com/office/drawing/2014/main" id="{7B92A7F9-A181-417A-BA10-71E5C3C97197}"/>
              </a:ext>
            </a:extLst>
          </p:cNvPr>
          <p:cNvCxnSpPr>
            <a:cxnSpLocks/>
            <a:stCxn id="5" idx="1"/>
            <a:endCxn id="12" idx="1"/>
          </p:cNvCxnSpPr>
          <p:nvPr/>
        </p:nvCxnSpPr>
        <p:spPr>
          <a:xfrm flipH="1">
            <a:off x="4987942" y="3906270"/>
            <a:ext cx="498458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93">
            <a:extLst>
              <a:ext uri="{FF2B5EF4-FFF2-40B4-BE49-F238E27FC236}">
                <a16:creationId xmlns="" xmlns:a16="http://schemas.microsoft.com/office/drawing/2014/main" id="{5AB0FA98-407D-401D-A8A3-299CD0F8C49B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H="1">
            <a:off x="3270283" y="2950992"/>
            <a:ext cx="498459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94">
            <a:extLst>
              <a:ext uri="{FF2B5EF4-FFF2-40B4-BE49-F238E27FC236}">
                <a16:creationId xmlns="" xmlns:a16="http://schemas.microsoft.com/office/drawing/2014/main" id="{713DABFD-34BF-4CCD-BDC4-10A287F81371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H="1" flipV="1">
            <a:off x="3270283" y="1995714"/>
            <a:ext cx="498459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01">
            <a:extLst>
              <a:ext uri="{FF2B5EF4-FFF2-40B4-BE49-F238E27FC236}">
                <a16:creationId xmlns="" xmlns:a16="http://schemas.microsoft.com/office/drawing/2014/main" id="{2F860920-D665-46F7-B548-5CA90124FBB2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H="1" flipV="1">
            <a:off x="3270283" y="3906270"/>
            <a:ext cx="498459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04">
            <a:extLst>
              <a:ext uri="{FF2B5EF4-FFF2-40B4-BE49-F238E27FC236}">
                <a16:creationId xmlns="" xmlns:a16="http://schemas.microsoft.com/office/drawing/2014/main" id="{3CCFE7FB-2F4D-47FC-9A31-E2897B7DC92C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H="1">
            <a:off x="3270283" y="4861548"/>
            <a:ext cx="498459" cy="9552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115">
            <a:extLst>
              <a:ext uri="{FF2B5EF4-FFF2-40B4-BE49-F238E27FC236}">
                <a16:creationId xmlns="" xmlns:a16="http://schemas.microsoft.com/office/drawing/2014/main" id="{6B94A690-167C-4D17-BBE9-8AE72F4765B3}"/>
              </a:ext>
            </a:extLst>
          </p:cNvPr>
          <p:cNvSpPr/>
          <p:nvPr/>
        </p:nvSpPr>
        <p:spPr>
          <a:xfrm>
            <a:off x="10637838" y="1386114"/>
            <a:ext cx="12192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dirty="0"/>
              <a:t>Математическая статистика</a:t>
            </a:r>
            <a:endParaRPr lang="en-ID" sz="1200" spc="-30" dirty="0"/>
          </a:p>
        </p:txBody>
      </p:sp>
      <p:sp>
        <p:nvSpPr>
          <p:cNvPr id="29" name="Rectangle: Rounded Corners 116">
            <a:extLst>
              <a:ext uri="{FF2B5EF4-FFF2-40B4-BE49-F238E27FC236}">
                <a16:creationId xmlns="" xmlns:a16="http://schemas.microsoft.com/office/drawing/2014/main" id="{F1541539-CC75-4796-9943-BFBC75DA44BD}"/>
              </a:ext>
            </a:extLst>
          </p:cNvPr>
          <p:cNvSpPr/>
          <p:nvPr/>
        </p:nvSpPr>
        <p:spPr>
          <a:xfrm>
            <a:off x="10637838" y="5207226"/>
            <a:ext cx="12192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1200" dirty="0"/>
              <a:t>Практикум по методике обучения математике</a:t>
            </a:r>
            <a:endParaRPr lang="ru-RU" sz="1200" dirty="0"/>
          </a:p>
        </p:txBody>
      </p:sp>
      <p:sp>
        <p:nvSpPr>
          <p:cNvPr id="30" name="Rectangle: Rounded Corners 117">
            <a:extLst>
              <a:ext uri="{FF2B5EF4-FFF2-40B4-BE49-F238E27FC236}">
                <a16:creationId xmlns="" xmlns:a16="http://schemas.microsoft.com/office/drawing/2014/main" id="{58DCD398-590F-437D-9FD4-FE15F9D2005E}"/>
              </a:ext>
            </a:extLst>
          </p:cNvPr>
          <p:cNvSpPr/>
          <p:nvPr/>
        </p:nvSpPr>
        <p:spPr>
          <a:xfrm>
            <a:off x="10637838" y="3296670"/>
            <a:ext cx="12192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dirty="0"/>
              <a:t>История математики</a:t>
            </a:r>
            <a:endParaRPr lang="en-ID" sz="1200" dirty="0"/>
          </a:p>
        </p:txBody>
      </p:sp>
      <p:sp>
        <p:nvSpPr>
          <p:cNvPr id="31" name="Rectangle: Rounded Corners 122">
            <a:extLst>
              <a:ext uri="{FF2B5EF4-FFF2-40B4-BE49-F238E27FC236}">
                <a16:creationId xmlns="" xmlns:a16="http://schemas.microsoft.com/office/drawing/2014/main" id="{69681DCC-F128-4DE4-B278-8AC2F6EEDEC1}"/>
              </a:ext>
            </a:extLst>
          </p:cNvPr>
          <p:cNvSpPr/>
          <p:nvPr/>
        </p:nvSpPr>
        <p:spPr>
          <a:xfrm flipH="1">
            <a:off x="333424" y="1386114"/>
            <a:ext cx="1219200" cy="1219200"/>
          </a:xfrm>
          <a:prstGeom prst="roundRect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kern="0" spc="-20" dirty="0" err="1" smtClean="0">
                <a:solidFill>
                  <a:schemeClr val="tx1"/>
                </a:solidFill>
              </a:rPr>
              <a:t>Програм-мирование</a:t>
            </a:r>
            <a:endParaRPr lang="ru-RU" sz="1200" kern="0" spc="-2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123">
            <a:extLst>
              <a:ext uri="{FF2B5EF4-FFF2-40B4-BE49-F238E27FC236}">
                <a16:creationId xmlns="" xmlns:a16="http://schemas.microsoft.com/office/drawing/2014/main" id="{E8B67D64-6DE0-4E2E-8AB9-E4D908393B26}"/>
              </a:ext>
            </a:extLst>
          </p:cNvPr>
          <p:cNvSpPr/>
          <p:nvPr/>
        </p:nvSpPr>
        <p:spPr>
          <a:xfrm flipH="1">
            <a:off x="333424" y="5207226"/>
            <a:ext cx="1219200" cy="1219200"/>
          </a:xfrm>
          <a:prstGeom prst="roundRect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kern="0" spc="-50" dirty="0">
                <a:solidFill>
                  <a:schemeClr val="tx1"/>
                </a:solidFill>
              </a:rPr>
              <a:t>ЭО и ДОТ</a:t>
            </a:r>
            <a:endParaRPr lang="en-ID" sz="1200" kern="0" spc="-5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124">
            <a:extLst>
              <a:ext uri="{FF2B5EF4-FFF2-40B4-BE49-F238E27FC236}">
                <a16:creationId xmlns="" xmlns:a16="http://schemas.microsoft.com/office/drawing/2014/main" id="{3D4BDF7E-7AAD-432D-9963-4D5C4C094C24}"/>
              </a:ext>
            </a:extLst>
          </p:cNvPr>
          <p:cNvSpPr/>
          <p:nvPr/>
        </p:nvSpPr>
        <p:spPr>
          <a:xfrm flipH="1">
            <a:off x="333424" y="3296670"/>
            <a:ext cx="1219200" cy="1219200"/>
          </a:xfrm>
          <a:prstGeom prst="roundRect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kern="0" spc="-20" dirty="0">
                <a:solidFill>
                  <a:schemeClr val="tx1"/>
                </a:solidFill>
              </a:rPr>
              <a:t>Информационные системы</a:t>
            </a:r>
          </a:p>
        </p:txBody>
      </p:sp>
      <p:cxnSp>
        <p:nvCxnSpPr>
          <p:cNvPr id="34" name="Straight Arrow Connector 125">
            <a:extLst>
              <a:ext uri="{FF2B5EF4-FFF2-40B4-BE49-F238E27FC236}">
                <a16:creationId xmlns="" xmlns:a16="http://schemas.microsoft.com/office/drawing/2014/main" id="{2C8F059B-4773-4B70-ABC8-1088B34B61DB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 flipH="1">
            <a:off x="1552624" y="1995714"/>
            <a:ext cx="49845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28">
            <a:extLst>
              <a:ext uri="{FF2B5EF4-FFF2-40B4-BE49-F238E27FC236}">
                <a16:creationId xmlns="" xmlns:a16="http://schemas.microsoft.com/office/drawing/2014/main" id="{F8A8F009-3B54-4C4E-9FDC-297B899AD578}"/>
              </a:ext>
            </a:extLst>
          </p:cNvPr>
          <p:cNvCxnSpPr>
            <a:cxnSpLocks/>
            <a:stCxn id="15" idx="3"/>
            <a:endCxn id="33" idx="1"/>
          </p:cNvCxnSpPr>
          <p:nvPr/>
        </p:nvCxnSpPr>
        <p:spPr>
          <a:xfrm flipH="1">
            <a:off x="1552624" y="3906270"/>
            <a:ext cx="49845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31">
            <a:extLst>
              <a:ext uri="{FF2B5EF4-FFF2-40B4-BE49-F238E27FC236}">
                <a16:creationId xmlns="" xmlns:a16="http://schemas.microsoft.com/office/drawing/2014/main" id="{A9310166-444A-4F15-B9D1-DCB139D3F7B8}"/>
              </a:ext>
            </a:extLst>
          </p:cNvPr>
          <p:cNvCxnSpPr>
            <a:cxnSpLocks/>
            <a:stCxn id="14" idx="3"/>
            <a:endCxn id="32" idx="1"/>
          </p:cNvCxnSpPr>
          <p:nvPr/>
        </p:nvCxnSpPr>
        <p:spPr>
          <a:xfrm flipH="1">
            <a:off x="1552624" y="5816826"/>
            <a:ext cx="49845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34">
            <a:extLst>
              <a:ext uri="{FF2B5EF4-FFF2-40B4-BE49-F238E27FC236}">
                <a16:creationId xmlns="" xmlns:a16="http://schemas.microsoft.com/office/drawing/2014/main" id="{483A46D8-341E-4772-8D27-BC9C627F8B2A}"/>
              </a:ext>
            </a:extLst>
          </p:cNvPr>
          <p:cNvCxnSpPr>
            <a:cxnSpLocks/>
            <a:stCxn id="8" idx="3"/>
            <a:endCxn id="28" idx="1"/>
          </p:cNvCxnSpPr>
          <p:nvPr/>
        </p:nvCxnSpPr>
        <p:spPr>
          <a:xfrm>
            <a:off x="10139892" y="1995714"/>
            <a:ext cx="49794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37">
            <a:extLst>
              <a:ext uri="{FF2B5EF4-FFF2-40B4-BE49-F238E27FC236}">
                <a16:creationId xmlns="" xmlns:a16="http://schemas.microsoft.com/office/drawing/2014/main" id="{95B611E9-9F3E-4C58-89AF-1A8AAA4D0CBB}"/>
              </a:ext>
            </a:extLst>
          </p:cNvPr>
          <p:cNvCxnSpPr>
            <a:cxnSpLocks/>
            <a:stCxn id="10" idx="3"/>
            <a:endCxn id="30" idx="1"/>
          </p:cNvCxnSpPr>
          <p:nvPr/>
        </p:nvCxnSpPr>
        <p:spPr>
          <a:xfrm>
            <a:off x="10139892" y="3906270"/>
            <a:ext cx="49794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40">
            <a:extLst>
              <a:ext uri="{FF2B5EF4-FFF2-40B4-BE49-F238E27FC236}">
                <a16:creationId xmlns="" xmlns:a16="http://schemas.microsoft.com/office/drawing/2014/main" id="{4BD81890-5D43-4742-8A66-53DB2FFC7B30}"/>
              </a:ext>
            </a:extLst>
          </p:cNvPr>
          <p:cNvCxnSpPr>
            <a:cxnSpLocks/>
            <a:stCxn id="9" idx="3"/>
            <a:endCxn id="29" idx="1"/>
          </p:cNvCxnSpPr>
          <p:nvPr/>
        </p:nvCxnSpPr>
        <p:spPr>
          <a:xfrm>
            <a:off x="10139892" y="5816826"/>
            <a:ext cx="49794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549E3B02-9682-40CB-B798-E1F75AF3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</p:spPr>
        <p:txBody>
          <a:bodyPr vert="horz">
            <a:noAutofit/>
          </a:bodyPr>
          <a:lstStyle/>
          <a:p>
            <a:r>
              <a:rPr lang="ru-RU" sz="3600" b="0" dirty="0">
                <a:solidFill>
                  <a:srgbClr val="403E3E"/>
                </a:solidFill>
                <a:latin typeface="+mj-lt"/>
              </a:rPr>
              <a:t>Основные дисциплины профессионального блока</a:t>
            </a:r>
            <a:endParaRPr lang="en-US" sz="3600" b="0" dirty="0">
              <a:solidFill>
                <a:srgbClr val="403E3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40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1538230C-9B58-3C45-A096-80049EA487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77754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9" name="think-cell Slide" r:id="rId6" imgW="7761960" imgH="10047960" progId="">
                  <p:embed/>
                </p:oleObj>
              </mc:Choice>
              <mc:Fallback>
                <p:oleObj name="think-cell Slide" r:id="rId6" imgW="7761960" imgH="10047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84603F06-2A9D-DC47-862C-EBB096F456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01048-453C-6947-B5B7-4176E4DF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dirty="0">
                <a:solidFill>
                  <a:srgbClr val="403E3E"/>
                </a:solidFill>
                <a:latin typeface="+mj-lt"/>
              </a:rPr>
              <a:t>Педагогическая и летняя практики</a:t>
            </a:r>
            <a:endParaRPr lang="en-US" sz="3600" b="0" dirty="0">
              <a:solidFill>
                <a:srgbClr val="403E3E"/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D3B522C-1CC6-7344-889D-2B57EC275151}"/>
              </a:ext>
            </a:extLst>
          </p:cNvPr>
          <p:cNvSpPr/>
          <p:nvPr/>
        </p:nvSpPr>
        <p:spPr>
          <a:xfrm>
            <a:off x="6974302" y="1544055"/>
            <a:ext cx="4684298" cy="4684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BFA36D61-7CBA-6C4E-9E7F-C4504C855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757550"/>
              </p:ext>
            </p:extLst>
          </p:nvPr>
        </p:nvGraphicFramePr>
        <p:xfrm>
          <a:off x="7371344" y="1989222"/>
          <a:ext cx="3890214" cy="385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1740568"/>
            <a:ext cx="9855293" cy="3854115"/>
            <a:chOff x="0" y="1740568"/>
            <a:chExt cx="9855293" cy="3854115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C8E66222-9FA5-E640-8AFA-FCF2524E5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740568"/>
              <a:ext cx="9320462" cy="3573378"/>
            </a:xfrm>
            <a:custGeom>
              <a:avLst/>
              <a:gdLst>
                <a:gd name="connsiteX0" fmla="*/ 0 w 9320462"/>
                <a:gd name="connsiteY0" fmla="*/ 0 h 3043985"/>
                <a:gd name="connsiteX1" fmla="*/ 9320462 w 9320462"/>
                <a:gd name="connsiteY1" fmla="*/ 0 h 3043985"/>
                <a:gd name="connsiteX2" fmla="*/ 8316921 w 9320462"/>
                <a:gd name="connsiteY2" fmla="*/ 3043985 h 3043985"/>
                <a:gd name="connsiteX3" fmla="*/ 0 w 9320462"/>
                <a:gd name="connsiteY3" fmla="*/ 3043985 h 30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0462" h="3043985">
                  <a:moveTo>
                    <a:pt x="0" y="0"/>
                  </a:moveTo>
                  <a:lnTo>
                    <a:pt x="9320462" y="0"/>
                  </a:lnTo>
                  <a:lnTo>
                    <a:pt x="8316921" y="3043985"/>
                  </a:lnTo>
                  <a:lnTo>
                    <a:pt x="0" y="3043985"/>
                  </a:lnTo>
                  <a:close/>
                </a:path>
              </a:pathLst>
            </a:custGeom>
          </p:spPr>
        </p:pic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4D5A5C6E-20E7-F54E-930C-872DF780BBDE}"/>
                </a:ext>
              </a:extLst>
            </p:cNvPr>
            <p:cNvSpPr/>
            <p:nvPr/>
          </p:nvSpPr>
          <p:spPr>
            <a:xfrm>
              <a:off x="0" y="1740568"/>
              <a:ext cx="9320462" cy="3573378"/>
            </a:xfrm>
            <a:custGeom>
              <a:avLst/>
              <a:gdLst>
                <a:gd name="connsiteX0" fmla="*/ 0 w 9320462"/>
                <a:gd name="connsiteY0" fmla="*/ 0 h 3043985"/>
                <a:gd name="connsiteX1" fmla="*/ 9320462 w 9320462"/>
                <a:gd name="connsiteY1" fmla="*/ 0 h 3043985"/>
                <a:gd name="connsiteX2" fmla="*/ 8316921 w 9320462"/>
                <a:gd name="connsiteY2" fmla="*/ 3043985 h 3043985"/>
                <a:gd name="connsiteX3" fmla="*/ 0 w 9320462"/>
                <a:gd name="connsiteY3" fmla="*/ 3043985 h 30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0462" h="3043985">
                  <a:moveTo>
                    <a:pt x="0" y="0"/>
                  </a:moveTo>
                  <a:lnTo>
                    <a:pt x="9320462" y="0"/>
                  </a:lnTo>
                  <a:lnTo>
                    <a:pt x="8316921" y="3043985"/>
                  </a:lnTo>
                  <a:lnTo>
                    <a:pt x="0" y="30439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lumOff val="25000"/>
                    <a:alpha val="80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="" xmlns:a16="http://schemas.microsoft.com/office/drawing/2014/main" id="{28E226D8-3EE5-1A4A-9E49-80D57CC71773}"/>
                </a:ext>
              </a:extLst>
            </p:cNvPr>
            <p:cNvSpPr/>
            <p:nvPr/>
          </p:nvSpPr>
          <p:spPr>
            <a:xfrm>
              <a:off x="542924" y="5042233"/>
              <a:ext cx="7419976" cy="552450"/>
            </a:xfrm>
            <a:prstGeom prst="parallelogram">
              <a:avLst>
                <a:gd name="adj" fmla="val 30611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A51A700-4264-144E-82A9-901711F0F7BF}"/>
                </a:ext>
              </a:extLst>
            </p:cNvPr>
            <p:cNvSpPr txBox="1"/>
            <p:nvPr/>
          </p:nvSpPr>
          <p:spPr>
            <a:xfrm>
              <a:off x="747366" y="2096957"/>
              <a:ext cx="7752474" cy="221599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Образовательные организации </a:t>
              </a:r>
              <a:r>
                <a:rPr lang="ru-RU" dirty="0">
                  <a:solidFill>
                    <a:schemeClr val="bg1"/>
                  </a:solidFill>
                </a:rPr>
                <a:t>города </a:t>
              </a:r>
              <a:r>
                <a:rPr lang="ru-RU" dirty="0" smtClean="0">
                  <a:solidFill>
                    <a:schemeClr val="bg1"/>
                  </a:solidFill>
                </a:rPr>
                <a:t>Ставрополя</a:t>
              </a:r>
            </a:p>
            <a:p>
              <a:endParaRPr lang="ru-RU" dirty="0">
                <a:solidFill>
                  <a:schemeClr val="bg1"/>
                </a:solidFill>
              </a:endParaRPr>
            </a:p>
            <a:p>
              <a:r>
                <a:rPr lang="ru-RU" dirty="0" smtClean="0">
                  <a:solidFill>
                    <a:schemeClr val="bg1"/>
                  </a:solidFill>
                </a:rPr>
                <a:t>IT-Школа СКФУ</a:t>
              </a:r>
            </a:p>
            <a:p>
              <a:endParaRPr lang="ru-RU" dirty="0">
                <a:solidFill>
                  <a:schemeClr val="bg1"/>
                </a:solidFill>
              </a:endParaRPr>
            </a:p>
            <a:p>
              <a:r>
                <a:rPr lang="ru-RU" spc="100" dirty="0" smtClean="0">
                  <a:solidFill>
                    <a:schemeClr val="bg1"/>
                  </a:solidFill>
                </a:rPr>
                <a:t>Детские оздоровительные центры </a:t>
              </a:r>
              <a:r>
                <a:rPr lang="ru-RU" spc="100" dirty="0">
                  <a:solidFill>
                    <a:schemeClr val="bg1"/>
                  </a:solidFill>
                </a:rPr>
                <a:t>Анапы и </a:t>
              </a:r>
              <a:r>
                <a:rPr lang="ru-RU" spc="100" dirty="0" smtClean="0">
                  <a:solidFill>
                    <a:schemeClr val="bg1"/>
                  </a:solidFill>
                </a:rPr>
                <a:t>Подмосковья </a:t>
              </a:r>
            </a:p>
            <a:p>
              <a:endParaRPr lang="ru-RU" spc="100" dirty="0">
                <a:solidFill>
                  <a:schemeClr val="bg1"/>
                </a:solidFill>
              </a:endParaRPr>
            </a:p>
            <a:p>
              <a:r>
                <a:rPr lang="ru-RU" i="1" dirty="0">
                  <a:solidFill>
                    <a:schemeClr val="bg1"/>
                  </a:solidFill>
                </a:rPr>
                <a:t>Во время прохождения летней практики студенты работают  вожатыми, выступают в роли аниматоров, ведут различные кружки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0E8F97F2-672A-394E-BDD0-D076A0BDE7AD}"/>
                </a:ext>
              </a:extLst>
            </p:cNvPr>
            <p:cNvSpPr/>
            <p:nvPr/>
          </p:nvSpPr>
          <p:spPr>
            <a:xfrm>
              <a:off x="930442" y="5204685"/>
              <a:ext cx="244561" cy="2445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88AE707-4641-6246-8B0E-E7267250C0D9}"/>
                </a:ext>
              </a:extLst>
            </p:cNvPr>
            <p:cNvSpPr txBox="1"/>
            <p:nvPr/>
          </p:nvSpPr>
          <p:spPr>
            <a:xfrm>
              <a:off x="1304194" y="5219243"/>
              <a:ext cx="1452497" cy="21544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ru-RU" sz="1400" dirty="0" smtClean="0"/>
                <a:t>Летняя практика</a:t>
              </a:r>
              <a:endParaRPr lang="en-ID" sz="14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83E16D6-D4AD-194E-9F5B-D1E969A2BD59}"/>
                </a:ext>
              </a:extLst>
            </p:cNvPr>
            <p:cNvSpPr/>
            <p:nvPr/>
          </p:nvSpPr>
          <p:spPr>
            <a:xfrm>
              <a:off x="2779981" y="5204685"/>
              <a:ext cx="244561" cy="244561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7418222-949D-8745-AA77-47FBF878115C}"/>
                </a:ext>
              </a:extLst>
            </p:cNvPr>
            <p:cNvSpPr txBox="1"/>
            <p:nvPr/>
          </p:nvSpPr>
          <p:spPr>
            <a:xfrm>
              <a:off x="3153733" y="5219243"/>
              <a:ext cx="2463007" cy="215444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ru-RU" sz="1400" i="0" dirty="0" smtClean="0">
                  <a:effectLst/>
                </a:rPr>
                <a:t>Педагогическая практика</a:t>
              </a:r>
              <a:endParaRPr lang="en-ID" sz="14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CBFFA9D7-18B0-4342-A4AA-2B9E25058B44}"/>
                </a:ext>
              </a:extLst>
            </p:cNvPr>
            <p:cNvGrpSpPr/>
            <p:nvPr/>
          </p:nvGrpSpPr>
          <p:grpSpPr>
            <a:xfrm>
              <a:off x="8777609" y="3347359"/>
              <a:ext cx="1077684" cy="1077684"/>
              <a:chOff x="3398838" y="2895601"/>
              <a:chExt cx="346075" cy="346075"/>
            </a:xfrm>
          </p:grpSpPr>
          <p:sp>
            <p:nvSpPr>
              <p:cNvPr id="25" name="Freeform 49">
                <a:extLst>
                  <a:ext uri="{FF2B5EF4-FFF2-40B4-BE49-F238E27FC236}">
                    <a16:creationId xmlns="" xmlns:a16="http://schemas.microsoft.com/office/drawing/2014/main" id="{B28D9E97-2B8C-3C47-AA57-7D177962B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50">
                <a:extLst>
                  <a:ext uri="{FF2B5EF4-FFF2-40B4-BE49-F238E27FC236}">
                    <a16:creationId xmlns="" xmlns:a16="http://schemas.microsoft.com/office/drawing/2014/main" id="{74F48394-2222-7E40-95FA-0328635A5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51">
                <a:extLst>
                  <a:ext uri="{FF2B5EF4-FFF2-40B4-BE49-F238E27FC236}">
                    <a16:creationId xmlns="" xmlns:a16="http://schemas.microsoft.com/office/drawing/2014/main" id="{68621F30-D171-9C47-9B54-63802D861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="" xmlns:a16="http://schemas.microsoft.com/office/drawing/2014/main" id="{E2DA041F-C532-D74F-B13A-5FC3EE97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53">
                <a:extLst>
                  <a:ext uri="{FF2B5EF4-FFF2-40B4-BE49-F238E27FC236}">
                    <a16:creationId xmlns="" xmlns:a16="http://schemas.microsoft.com/office/drawing/2014/main" id="{04F4703A-AF02-5D4F-BD5B-EB6961498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="" xmlns:a16="http://schemas.microsoft.com/office/drawing/2014/main" id="{5A161711-69C6-7649-BB8E-20FEE05F1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Oval 55">
                <a:extLst>
                  <a:ext uri="{FF2B5EF4-FFF2-40B4-BE49-F238E27FC236}">
                    <a16:creationId xmlns="" xmlns:a16="http://schemas.microsoft.com/office/drawing/2014/main" id="{8571F6EA-18E2-5649-8536-1CB51DA7C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="" xmlns:a16="http://schemas.microsoft.com/office/drawing/2014/main" id="{B15D844F-2B38-2246-97AF-9D7A0B19A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="" xmlns:a16="http://schemas.microsoft.com/office/drawing/2014/main" id="{FC8EE705-5652-E448-9F13-FEA2BFFFC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="" xmlns:a16="http://schemas.microsoft.com/office/drawing/2014/main" id="{85A39EA4-9AD4-BF40-8CC1-D7844B6A3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Oval 59">
                <a:extLst>
                  <a:ext uri="{FF2B5EF4-FFF2-40B4-BE49-F238E27FC236}">
                    <a16:creationId xmlns="" xmlns:a16="http://schemas.microsoft.com/office/drawing/2014/main" id="{E32A1118-CB1D-AB4C-81DB-8E360329F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="" xmlns:a16="http://schemas.microsoft.com/office/drawing/2014/main" id="{6F8BB7BA-30B8-054C-AF1A-AFF35EE4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Line 61">
                <a:extLst>
                  <a:ext uri="{FF2B5EF4-FFF2-40B4-BE49-F238E27FC236}">
                    <a16:creationId xmlns="" xmlns:a16="http://schemas.microsoft.com/office/drawing/2014/main" id="{B7336807-EB13-0B40-B44B-ACA92493E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Line 62">
                <a:extLst>
                  <a:ext uri="{FF2B5EF4-FFF2-40B4-BE49-F238E27FC236}">
                    <a16:creationId xmlns="" xmlns:a16="http://schemas.microsoft.com/office/drawing/2014/main" id="{071A2789-DF43-A945-AEAE-5CDA692C7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9" name="Oval 12">
              <a:extLst>
                <a:ext uri="{FF2B5EF4-FFF2-40B4-BE49-F238E27FC236}">
                  <a16:creationId xmlns="" xmlns:a16="http://schemas.microsoft.com/office/drawing/2014/main" id="{0E8F97F2-672A-394E-BDD0-D076A0BDE7AD}"/>
                </a:ext>
              </a:extLst>
            </p:cNvPr>
            <p:cNvSpPr/>
            <p:nvPr/>
          </p:nvSpPr>
          <p:spPr>
            <a:xfrm>
              <a:off x="264804" y="3790758"/>
              <a:ext cx="244561" cy="2445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2">
              <a:extLst>
                <a:ext uri="{FF2B5EF4-FFF2-40B4-BE49-F238E27FC236}">
                  <a16:creationId xmlns="" xmlns:a16="http://schemas.microsoft.com/office/drawing/2014/main" id="{0E8F97F2-672A-394E-BDD0-D076A0BDE7AD}"/>
                </a:ext>
              </a:extLst>
            </p:cNvPr>
            <p:cNvSpPr/>
            <p:nvPr/>
          </p:nvSpPr>
          <p:spPr>
            <a:xfrm>
              <a:off x="264804" y="3237595"/>
              <a:ext cx="244561" cy="2445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Овал 2"/>
            <p:cNvSpPr/>
            <p:nvPr/>
          </p:nvSpPr>
          <p:spPr>
            <a:xfrm>
              <a:off x="264804" y="2105505"/>
              <a:ext cx="268596" cy="25744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4804" y="2671550"/>
              <a:ext cx="268596" cy="25744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148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3762" y="1447800"/>
            <a:ext cx="11840598" cy="5240992"/>
            <a:chOff x="183762" y="1447800"/>
            <a:chExt cx="11840598" cy="524099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763" y="1447800"/>
              <a:ext cx="11840597" cy="25146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2920" y="4087832"/>
              <a:ext cx="3901440" cy="260096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2920" y="1447800"/>
              <a:ext cx="3901440" cy="25146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700" y="4087833"/>
              <a:ext cx="3852000" cy="257473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762" y="4087832"/>
              <a:ext cx="3931037" cy="2600960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6B01048-453C-6947-B5B7-4176E4DF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</p:spPr>
        <p:txBody>
          <a:bodyPr>
            <a:normAutofit/>
          </a:bodyPr>
          <a:lstStyle/>
          <a:p>
            <a:r>
              <a:rPr lang="ru-RU" sz="3600" b="0" dirty="0">
                <a:solidFill>
                  <a:srgbClr val="403E3E"/>
                </a:solidFill>
                <a:latin typeface="+mj-lt"/>
              </a:rPr>
              <a:t>Педагогическая и летняя практики</a:t>
            </a:r>
            <a:endParaRPr lang="en-US" sz="3600" b="0" dirty="0">
              <a:solidFill>
                <a:srgbClr val="403E3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1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7B9D861C-146B-4BA3-B6AB-510A73AD86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5377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4DAB8991-FFAA-4D56-B4CB-032C72EEA2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 dirty="0">
              <a:latin typeface="Segoe UI Bold" panose="020B0802040204020203" pitchFamily="34" charset="0"/>
              <a:ea typeface="+mj-ea"/>
              <a:cs typeface="Segoe UI" panose="020B0502040204020203" pitchFamily="34" charset="0"/>
              <a:sym typeface="Segoe UI Bold" panose="020B08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5574A80-EB33-462E-8099-468CE7BF7AA8}"/>
              </a:ext>
            </a:extLst>
          </p:cNvPr>
          <p:cNvSpPr/>
          <p:nvPr/>
        </p:nvSpPr>
        <p:spPr>
          <a:xfrm>
            <a:off x="0" y="3755940"/>
            <a:ext cx="3695700" cy="2492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DDD12C00-2079-4520-A271-8FF3294F4441}"/>
              </a:ext>
            </a:extLst>
          </p:cNvPr>
          <p:cNvSpPr/>
          <p:nvPr/>
        </p:nvSpPr>
        <p:spPr>
          <a:xfrm>
            <a:off x="2159002" y="2444652"/>
            <a:ext cx="10032999" cy="3803748"/>
          </a:xfrm>
          <a:custGeom>
            <a:avLst/>
            <a:gdLst>
              <a:gd name="connsiteX0" fmla="*/ 1254020 w 10032999"/>
              <a:gd name="connsiteY0" fmla="*/ 0 h 3803748"/>
              <a:gd name="connsiteX1" fmla="*/ 10032999 w 10032999"/>
              <a:gd name="connsiteY1" fmla="*/ 0 h 3803748"/>
              <a:gd name="connsiteX2" fmla="*/ 10032999 w 10032999"/>
              <a:gd name="connsiteY2" fmla="*/ 3803748 h 3803748"/>
              <a:gd name="connsiteX3" fmla="*/ 0 w 10032999"/>
              <a:gd name="connsiteY3" fmla="*/ 3803748 h 380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2999" h="3803748">
                <a:moveTo>
                  <a:pt x="1254020" y="0"/>
                </a:moveTo>
                <a:lnTo>
                  <a:pt x="10032999" y="0"/>
                </a:lnTo>
                <a:lnTo>
                  <a:pt x="10032999" y="3803748"/>
                </a:lnTo>
                <a:lnTo>
                  <a:pt x="0" y="38037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17" name="Picture 16" descr="A person sitting in a kitchen&#10;&#10;Description automatically generated">
            <a:extLst>
              <a:ext uri="{FF2B5EF4-FFF2-40B4-BE49-F238E27FC236}">
                <a16:creationId xmlns="" xmlns:a16="http://schemas.microsoft.com/office/drawing/2014/main" id="{3DBD32B9-5B33-42C5-8AD7-9366894717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11366500" cy="2241414"/>
          </a:xfrm>
          <a:custGeom>
            <a:avLst/>
            <a:gdLst>
              <a:gd name="connsiteX0" fmla="*/ 0 w 11366500"/>
              <a:gd name="connsiteY0" fmla="*/ 0 h 2241414"/>
              <a:gd name="connsiteX1" fmla="*/ 11366500 w 11366500"/>
              <a:gd name="connsiteY1" fmla="*/ 0 h 2241414"/>
              <a:gd name="connsiteX2" fmla="*/ 10627551 w 11366500"/>
              <a:gd name="connsiteY2" fmla="*/ 2241414 h 2241414"/>
              <a:gd name="connsiteX3" fmla="*/ 0 w 11366500"/>
              <a:gd name="connsiteY3" fmla="*/ 2241414 h 224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6500" h="2241414">
                <a:moveTo>
                  <a:pt x="0" y="0"/>
                </a:moveTo>
                <a:lnTo>
                  <a:pt x="11366500" y="0"/>
                </a:lnTo>
                <a:lnTo>
                  <a:pt x="10627551" y="2241414"/>
                </a:lnTo>
                <a:lnTo>
                  <a:pt x="0" y="224141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54A80-7DC5-4A73-8674-076C8462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>
            <a:noAutofit/>
          </a:bodyPr>
          <a:lstStyle/>
          <a:p>
            <a:r>
              <a:rPr lang="ru-RU" sz="3600" b="0" dirty="0" smtClean="0">
                <a:solidFill>
                  <a:srgbClr val="403E3E"/>
                </a:solidFill>
                <a:latin typeface="+mj-lt"/>
              </a:rPr>
              <a:t>Возможность продолжить </a:t>
            </a:r>
            <a:r>
              <a:rPr lang="ru-RU" sz="3600" b="0" dirty="0">
                <a:solidFill>
                  <a:srgbClr val="403E3E"/>
                </a:solidFill>
                <a:latin typeface="+mj-lt"/>
              </a:rPr>
              <a:t>образование</a:t>
            </a:r>
            <a:endParaRPr lang="en-US" sz="3600" b="0" i="0" u="none" strike="noStrike" dirty="0">
              <a:solidFill>
                <a:srgbClr val="403E3E"/>
              </a:solidFill>
              <a:effectLst/>
              <a:latin typeface="+mj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F94B9A3-CC60-4E2F-A173-F3D447E4D2E7}"/>
              </a:ext>
            </a:extLst>
          </p:cNvPr>
          <p:cNvSpPr/>
          <p:nvPr/>
        </p:nvSpPr>
        <p:spPr>
          <a:xfrm>
            <a:off x="0" y="1524000"/>
            <a:ext cx="11366500" cy="2241414"/>
          </a:xfrm>
          <a:custGeom>
            <a:avLst/>
            <a:gdLst>
              <a:gd name="connsiteX0" fmla="*/ 0 w 11366500"/>
              <a:gd name="connsiteY0" fmla="*/ 0 h 2241414"/>
              <a:gd name="connsiteX1" fmla="*/ 11366500 w 11366500"/>
              <a:gd name="connsiteY1" fmla="*/ 0 h 2241414"/>
              <a:gd name="connsiteX2" fmla="*/ 10627551 w 11366500"/>
              <a:gd name="connsiteY2" fmla="*/ 2241414 h 2241414"/>
              <a:gd name="connsiteX3" fmla="*/ 0 w 11366500"/>
              <a:gd name="connsiteY3" fmla="*/ 2241414 h 224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6500" h="2241414">
                <a:moveTo>
                  <a:pt x="0" y="0"/>
                </a:moveTo>
                <a:lnTo>
                  <a:pt x="11366500" y="0"/>
                </a:lnTo>
                <a:lnTo>
                  <a:pt x="10627551" y="2241414"/>
                </a:lnTo>
                <a:lnTo>
                  <a:pt x="0" y="224141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lumOff val="25000"/>
                  <a:alpha val="80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C9EF16D-F60E-461B-B868-71FFE95B7BBB}"/>
              </a:ext>
            </a:extLst>
          </p:cNvPr>
          <p:cNvSpPr/>
          <p:nvPr/>
        </p:nvSpPr>
        <p:spPr>
          <a:xfrm>
            <a:off x="10184675" y="1912507"/>
            <a:ext cx="1464400" cy="146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5D5628-4BD9-4C7F-BECA-B5091CA1DDAE}"/>
              </a:ext>
            </a:extLst>
          </p:cNvPr>
          <p:cNvSpPr txBox="1"/>
          <p:nvPr/>
        </p:nvSpPr>
        <p:spPr>
          <a:xfrm>
            <a:off x="542925" y="1954900"/>
            <a:ext cx="9359175" cy="16968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48CAD9"/>
              </a:buClr>
            </a:pPr>
            <a:r>
              <a:rPr lang="ru-RU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Магистратура: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48CAD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44.04.01 - Педагогическое образование. </a:t>
            </a: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Профиль </a:t>
            </a:r>
            <a:r>
              <a:rPr 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(направленность): </a:t>
            </a: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«Цифровые технологии </a:t>
            </a: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науке </a:t>
            </a:r>
            <a:r>
              <a:rPr 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образовании</a:t>
            </a: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48CAD9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«Математическое образование»</a:t>
            </a:r>
            <a:endParaRPr lang="ru-RU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C66EA2E-216B-4EE6-BDDC-A98FBA21C25A}"/>
              </a:ext>
            </a:extLst>
          </p:cNvPr>
          <p:cNvGrpSpPr/>
          <p:nvPr/>
        </p:nvGrpSpPr>
        <p:grpSpPr>
          <a:xfrm>
            <a:off x="10680420" y="2375369"/>
            <a:ext cx="472910" cy="538676"/>
            <a:chOff x="7777163" y="2921000"/>
            <a:chExt cx="239713" cy="273050"/>
          </a:xfrm>
        </p:grpSpPr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FC7BC149-4D86-4E39-89BB-37F1A7AB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63" y="2981325"/>
              <a:ext cx="239713" cy="212725"/>
            </a:xfrm>
            <a:custGeom>
              <a:avLst/>
              <a:gdLst>
                <a:gd name="T0" fmla="*/ 4 w 64"/>
                <a:gd name="T1" fmla="*/ 56 h 56"/>
                <a:gd name="T2" fmla="*/ 50 w 64"/>
                <a:gd name="T3" fmla="*/ 56 h 56"/>
                <a:gd name="T4" fmla="*/ 64 w 64"/>
                <a:gd name="T5" fmla="*/ 42 h 56"/>
                <a:gd name="T6" fmla="*/ 50 w 64"/>
                <a:gd name="T7" fmla="*/ 28 h 56"/>
                <a:gd name="T8" fmla="*/ 14 w 64"/>
                <a:gd name="T9" fmla="*/ 28 h 56"/>
                <a:gd name="T10" fmla="*/ 0 w 64"/>
                <a:gd name="T11" fmla="*/ 14 h 56"/>
                <a:gd name="T12" fmla="*/ 14 w 64"/>
                <a:gd name="T13" fmla="*/ 0 h 56"/>
                <a:gd name="T14" fmla="*/ 64 w 64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56">
                  <a:moveTo>
                    <a:pt x="4" y="56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64" y="50"/>
                    <a:pt x="64" y="42"/>
                  </a:cubicBezTo>
                  <a:cubicBezTo>
                    <a:pt x="64" y="34"/>
                    <a:pt x="58" y="28"/>
                    <a:pt x="5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3CC9D85D-805E-40B3-AB4C-5E730E3DE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550" y="2921000"/>
              <a:ext cx="60325" cy="120650"/>
            </a:xfrm>
            <a:custGeom>
              <a:avLst/>
              <a:gdLst>
                <a:gd name="T0" fmla="*/ 0 w 38"/>
                <a:gd name="T1" fmla="*/ 0 h 76"/>
                <a:gd name="T2" fmla="*/ 38 w 38"/>
                <a:gd name="T3" fmla="*/ 38 h 76"/>
                <a:gd name="T4" fmla="*/ 0 w 38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76">
                  <a:moveTo>
                    <a:pt x="0" y="0"/>
                  </a:moveTo>
                  <a:lnTo>
                    <a:pt x="38" y="38"/>
                  </a:lnTo>
                  <a:lnTo>
                    <a:pt x="0" y="76"/>
                  </a:ln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447A634-210C-4FD2-932D-81C8DB743117}"/>
              </a:ext>
            </a:extLst>
          </p:cNvPr>
          <p:cNvGrpSpPr/>
          <p:nvPr/>
        </p:nvGrpSpPr>
        <p:grpSpPr>
          <a:xfrm>
            <a:off x="1030834" y="4648111"/>
            <a:ext cx="701678" cy="708114"/>
            <a:chOff x="4137026" y="3617913"/>
            <a:chExt cx="346075" cy="349250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53FFADC6-1195-4173-BFE7-EF887BD7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026" y="3617913"/>
              <a:ext cx="346075" cy="3492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28F671FF-69E9-43C5-8C8C-4F3D51B9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679825"/>
              <a:ext cx="104775" cy="74613"/>
            </a:xfrm>
            <a:custGeom>
              <a:avLst/>
              <a:gdLst>
                <a:gd name="T0" fmla="*/ 0 w 66"/>
                <a:gd name="T1" fmla="*/ 28 h 47"/>
                <a:gd name="T2" fmla="*/ 19 w 66"/>
                <a:gd name="T3" fmla="*/ 47 h 47"/>
                <a:gd name="T4" fmla="*/ 66 w 66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47">
                  <a:moveTo>
                    <a:pt x="0" y="28"/>
                  </a:moveTo>
                  <a:lnTo>
                    <a:pt x="19" y="47"/>
                  </a:lnTo>
                  <a:lnTo>
                    <a:pt x="6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58F898E2-B80C-40C9-92CF-597FA96AD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816350"/>
              <a:ext cx="104775" cy="74613"/>
            </a:xfrm>
            <a:custGeom>
              <a:avLst/>
              <a:gdLst>
                <a:gd name="T0" fmla="*/ 0 w 66"/>
                <a:gd name="T1" fmla="*/ 28 h 47"/>
                <a:gd name="T2" fmla="*/ 19 w 66"/>
                <a:gd name="T3" fmla="*/ 47 h 47"/>
                <a:gd name="T4" fmla="*/ 66 w 66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47">
                  <a:moveTo>
                    <a:pt x="0" y="28"/>
                  </a:moveTo>
                  <a:lnTo>
                    <a:pt x="19" y="47"/>
                  </a:lnTo>
                  <a:lnTo>
                    <a:pt x="6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Line 34">
              <a:extLst>
                <a:ext uri="{FF2B5EF4-FFF2-40B4-BE49-F238E27FC236}">
                  <a16:creationId xmlns="" xmlns:a16="http://schemas.microsoft.com/office/drawing/2014/main" id="{AC49486A-AEF8-44BA-A1EC-E81C4092D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1" y="3740150"/>
              <a:ext cx="12065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Line 35">
              <a:extLst>
                <a:ext uri="{FF2B5EF4-FFF2-40B4-BE49-F238E27FC236}">
                  <a16:creationId xmlns="" xmlns:a16="http://schemas.microsoft.com/office/drawing/2014/main" id="{CCA80DF0-3024-403E-BB08-4BB77EB5D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1" y="3876675"/>
              <a:ext cx="12065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5D5628-4BD9-4C7F-BECA-B5091CA1DDAE}"/>
              </a:ext>
            </a:extLst>
          </p:cNvPr>
          <p:cNvSpPr txBox="1"/>
          <p:nvPr/>
        </p:nvSpPr>
        <p:spPr>
          <a:xfrm>
            <a:off x="3110979" y="4361087"/>
            <a:ext cx="9359175" cy="12916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48CAD9"/>
              </a:buClr>
            </a:pPr>
            <a:r>
              <a:rPr lang="ru-RU" sz="2400" b="1" dirty="0" smtClean="0">
                <a:solidFill>
                  <a:srgbClr val="403E3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Аспирантура:</a:t>
            </a:r>
            <a:endParaRPr lang="ru-RU" sz="2400" b="1" dirty="0">
              <a:solidFill>
                <a:srgbClr val="403E3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48CAD9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03E3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5.8.2. Теория и методика обучения и воспитания (по областям и уровням образования)</a:t>
            </a:r>
            <a:br>
              <a:rPr lang="ru-RU" sz="2000" dirty="0">
                <a:solidFill>
                  <a:srgbClr val="403E3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000" dirty="0">
                <a:solidFill>
                  <a:srgbClr val="403E3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5.8.7.Методология и технология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569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8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A325450B-764D-4AC0-96E7-412373AD176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="" xmlns:a16="http://schemas.microsoft.com/office/drawing/2014/main" id="{A325450B-764D-4AC0-96E7-412373AD17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>
            <a:extLst>
              <a:ext uri="{FF2B5EF4-FFF2-40B4-BE49-F238E27FC236}">
                <a16:creationId xmlns="" xmlns:a16="http://schemas.microsoft.com/office/drawing/2014/main" id="{35BE0AA0-F71E-4007-AA95-973F78F44D91}"/>
              </a:ext>
            </a:extLst>
          </p:cNvPr>
          <p:cNvSpPr/>
          <p:nvPr/>
        </p:nvSpPr>
        <p:spPr>
          <a:xfrm>
            <a:off x="1056394" y="4492173"/>
            <a:ext cx="923926" cy="923926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920A42F8-AD85-47C8-A106-4E7914A92454}"/>
              </a:ext>
            </a:extLst>
          </p:cNvPr>
          <p:cNvSpPr/>
          <p:nvPr/>
        </p:nvSpPr>
        <p:spPr>
          <a:xfrm>
            <a:off x="2887451" y="2294883"/>
            <a:ext cx="923926" cy="923926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933BDF34-4FB1-4C75-9A46-227695B0C627}"/>
              </a:ext>
            </a:extLst>
          </p:cNvPr>
          <p:cNvSpPr/>
          <p:nvPr/>
        </p:nvSpPr>
        <p:spPr>
          <a:xfrm>
            <a:off x="4718508" y="4492173"/>
            <a:ext cx="923926" cy="923926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7B65E823-3B3A-4731-8986-64D0A2A45F14}"/>
              </a:ext>
            </a:extLst>
          </p:cNvPr>
          <p:cNvSpPr/>
          <p:nvPr/>
        </p:nvSpPr>
        <p:spPr>
          <a:xfrm>
            <a:off x="6549565" y="2294883"/>
            <a:ext cx="923926" cy="923926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CF97E645-79B0-48FE-B0C4-CA3970AD6EFE}"/>
              </a:ext>
            </a:extLst>
          </p:cNvPr>
          <p:cNvSpPr/>
          <p:nvPr/>
        </p:nvSpPr>
        <p:spPr>
          <a:xfrm>
            <a:off x="8380622" y="4492173"/>
            <a:ext cx="923926" cy="923926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08889DB0-ED48-4334-9713-EF3928BDD751}"/>
              </a:ext>
            </a:extLst>
          </p:cNvPr>
          <p:cNvSpPr/>
          <p:nvPr/>
        </p:nvSpPr>
        <p:spPr>
          <a:xfrm>
            <a:off x="10211678" y="2294883"/>
            <a:ext cx="923926" cy="923926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0" name="Picture 59" descr="A person sitting at a table using a computer&#10;&#10;Description automatically generated">
            <a:extLst>
              <a:ext uri="{FF2B5EF4-FFF2-40B4-BE49-F238E27FC236}">
                <a16:creationId xmlns="" xmlns:a16="http://schemas.microsoft.com/office/drawing/2014/main" id="{B6D27086-E3BF-48EA-8C15-D0B8DED234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30" y="2756846"/>
            <a:ext cx="11641540" cy="2197291"/>
          </a:xfrm>
          <a:custGeom>
            <a:avLst/>
            <a:gdLst>
              <a:gd name="connsiteX0" fmla="*/ 549323 w 11641540"/>
              <a:gd name="connsiteY0" fmla="*/ 0 h 2197291"/>
              <a:gd name="connsiteX1" fmla="*/ 11641540 w 11641540"/>
              <a:gd name="connsiteY1" fmla="*/ 0 h 2197291"/>
              <a:gd name="connsiteX2" fmla="*/ 11092217 w 11641540"/>
              <a:gd name="connsiteY2" fmla="*/ 2197291 h 2197291"/>
              <a:gd name="connsiteX3" fmla="*/ 0 w 11641540"/>
              <a:gd name="connsiteY3" fmla="*/ 2197291 h 21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1540" h="2197291">
                <a:moveTo>
                  <a:pt x="549323" y="0"/>
                </a:moveTo>
                <a:lnTo>
                  <a:pt x="11641540" y="0"/>
                </a:lnTo>
                <a:lnTo>
                  <a:pt x="11092217" y="2197291"/>
                </a:lnTo>
                <a:lnTo>
                  <a:pt x="0" y="219729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497A0-08B5-4F9B-AB54-07890394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ru-RU" sz="3600" b="0" dirty="0">
                <a:solidFill>
                  <a:srgbClr val="403E3E"/>
                </a:solidFill>
                <a:latin typeface="+mj-lt"/>
              </a:rPr>
              <a:t>Взаимодействие с зарубежными вузами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C0D8FF78-A117-4D22-A943-5F7D0516E416}"/>
              </a:ext>
            </a:extLst>
          </p:cNvPr>
          <p:cNvSpPr/>
          <p:nvPr/>
        </p:nvSpPr>
        <p:spPr>
          <a:xfrm>
            <a:off x="275230" y="2756846"/>
            <a:ext cx="11641540" cy="2197291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75000"/>
                  <a:lumOff val="25000"/>
                  <a:alpha val="80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0DDA802C-6621-47B7-B37A-725CB7554F5E}"/>
              </a:ext>
            </a:extLst>
          </p:cNvPr>
          <p:cNvSpPr/>
          <p:nvPr/>
        </p:nvSpPr>
        <p:spPr>
          <a:xfrm>
            <a:off x="0" y="2756846"/>
            <a:ext cx="533400" cy="2133600"/>
          </a:xfrm>
          <a:custGeom>
            <a:avLst/>
            <a:gdLst>
              <a:gd name="connsiteX0" fmla="*/ 0 w 533400"/>
              <a:gd name="connsiteY0" fmla="*/ 0 h 2133600"/>
              <a:gd name="connsiteX1" fmla="*/ 533400 w 533400"/>
              <a:gd name="connsiteY1" fmla="*/ 0 h 2133600"/>
              <a:gd name="connsiteX2" fmla="*/ 0 w 533400"/>
              <a:gd name="connsiteY2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133600">
                <a:moveTo>
                  <a:pt x="0" y="0"/>
                </a:moveTo>
                <a:lnTo>
                  <a:pt x="533400" y="0"/>
                </a:lnTo>
                <a:lnTo>
                  <a:pt x="0" y="21336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697217B-ED23-4FFF-AB77-56DEE95AF162}"/>
              </a:ext>
            </a:extLst>
          </p:cNvPr>
          <p:cNvSpPr/>
          <p:nvPr/>
        </p:nvSpPr>
        <p:spPr>
          <a:xfrm>
            <a:off x="11658599" y="2879526"/>
            <a:ext cx="518653" cy="2074611"/>
          </a:xfrm>
          <a:custGeom>
            <a:avLst/>
            <a:gdLst>
              <a:gd name="connsiteX0" fmla="*/ 518653 w 518653"/>
              <a:gd name="connsiteY0" fmla="*/ 0 h 2074611"/>
              <a:gd name="connsiteX1" fmla="*/ 518653 w 518653"/>
              <a:gd name="connsiteY1" fmla="*/ 2074611 h 2074611"/>
              <a:gd name="connsiteX2" fmla="*/ 0 w 518653"/>
              <a:gd name="connsiteY2" fmla="*/ 2074611 h 207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653" h="2074611">
                <a:moveTo>
                  <a:pt x="518653" y="0"/>
                </a:moveTo>
                <a:lnTo>
                  <a:pt x="518653" y="2074611"/>
                </a:lnTo>
                <a:lnTo>
                  <a:pt x="0" y="207461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0A0D7E0-E771-494F-9201-ED43098D1337}"/>
              </a:ext>
            </a:extLst>
          </p:cNvPr>
          <p:cNvSpPr/>
          <p:nvPr/>
        </p:nvSpPr>
        <p:spPr>
          <a:xfrm>
            <a:off x="3033887" y="2441319"/>
            <a:ext cx="631054" cy="631054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C7EA29A-8D33-4A4F-8B38-3852286CED92}"/>
              </a:ext>
            </a:extLst>
          </p:cNvPr>
          <p:cNvSpPr txBox="1"/>
          <p:nvPr/>
        </p:nvSpPr>
        <p:spPr>
          <a:xfrm>
            <a:off x="1180092" y="3640047"/>
            <a:ext cx="9913516" cy="43088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800" b="1" i="0" dirty="0">
                <a:solidFill>
                  <a:schemeClr val="bg1"/>
                </a:solidFill>
                <a:effectLst/>
              </a:rPr>
              <a:t>Наши партнеры</a:t>
            </a:r>
            <a:endParaRPr lang="en-ID" sz="28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7ADD403C-AA19-40BB-9AC9-58AC06C05780}"/>
              </a:ext>
            </a:extLst>
          </p:cNvPr>
          <p:cNvSpPr/>
          <p:nvPr/>
        </p:nvSpPr>
        <p:spPr>
          <a:xfrm>
            <a:off x="1455932" y="5369902"/>
            <a:ext cx="124851" cy="12485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9CA3F056-3655-45A4-BEB9-9A20BCDB51F8}"/>
              </a:ext>
            </a:extLst>
          </p:cNvPr>
          <p:cNvSpPr/>
          <p:nvPr/>
        </p:nvSpPr>
        <p:spPr>
          <a:xfrm>
            <a:off x="3286989" y="2233744"/>
            <a:ext cx="124851" cy="12485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CD5EB6D8-4424-48EF-A4BB-C0BDDF926917}"/>
              </a:ext>
            </a:extLst>
          </p:cNvPr>
          <p:cNvSpPr/>
          <p:nvPr/>
        </p:nvSpPr>
        <p:spPr>
          <a:xfrm>
            <a:off x="5118046" y="5369902"/>
            <a:ext cx="124851" cy="12485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A2C8E5A0-C1C7-4795-8344-6CC53DCD4725}"/>
              </a:ext>
            </a:extLst>
          </p:cNvPr>
          <p:cNvSpPr/>
          <p:nvPr/>
        </p:nvSpPr>
        <p:spPr>
          <a:xfrm>
            <a:off x="6949103" y="2233744"/>
            <a:ext cx="124851" cy="12485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60E9D831-5768-490E-9A96-D6051412DA1E}"/>
              </a:ext>
            </a:extLst>
          </p:cNvPr>
          <p:cNvSpPr/>
          <p:nvPr/>
        </p:nvSpPr>
        <p:spPr>
          <a:xfrm>
            <a:off x="8780160" y="5369902"/>
            <a:ext cx="124851" cy="12485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54F3184C-706A-4D63-B505-15186EE7C6E3}"/>
              </a:ext>
            </a:extLst>
          </p:cNvPr>
          <p:cNvSpPr/>
          <p:nvPr/>
        </p:nvSpPr>
        <p:spPr>
          <a:xfrm>
            <a:off x="10611216" y="2233744"/>
            <a:ext cx="124851" cy="124851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82AD190-E4D4-44D9-8489-4734D5D07FB9}"/>
              </a:ext>
            </a:extLst>
          </p:cNvPr>
          <p:cNvSpPr txBox="1"/>
          <p:nvPr/>
        </p:nvSpPr>
        <p:spPr>
          <a:xfrm>
            <a:off x="533401" y="5562535"/>
            <a:ext cx="198596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/>
              <a:t>Университет Любляны, Словения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B6C0D0A-6038-45F7-9E3D-4DFC918D7DD3}"/>
              </a:ext>
            </a:extLst>
          </p:cNvPr>
          <p:cNvSpPr txBox="1"/>
          <p:nvPr/>
        </p:nvSpPr>
        <p:spPr>
          <a:xfrm>
            <a:off x="4187490" y="5562535"/>
            <a:ext cx="198596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/>
              <a:t>Университет Инсбрука, Австрия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80F2FDF-13FD-4E2A-8C8F-803B0006E340}"/>
              </a:ext>
            </a:extLst>
          </p:cNvPr>
          <p:cNvSpPr txBox="1"/>
          <p:nvPr/>
        </p:nvSpPr>
        <p:spPr>
          <a:xfrm>
            <a:off x="7473491" y="5562535"/>
            <a:ext cx="287560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/>
              <a:t>Политехнический университет </a:t>
            </a:r>
            <a:r>
              <a:rPr lang="ru-RU" sz="1400" dirty="0" err="1"/>
              <a:t>Лейрии</a:t>
            </a:r>
            <a:r>
              <a:rPr lang="ru-RU" sz="1400" dirty="0"/>
              <a:t>, Португалия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97992E1-926E-43CA-9D86-CDB09463362F}"/>
              </a:ext>
            </a:extLst>
          </p:cNvPr>
          <p:cNvSpPr txBox="1"/>
          <p:nvPr/>
        </p:nvSpPr>
        <p:spPr>
          <a:xfrm>
            <a:off x="9507747" y="1524560"/>
            <a:ext cx="2362074" cy="64633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algn="ctr"/>
            <a:r>
              <a:rPr lang="ru-RU" sz="1400" dirty="0"/>
              <a:t>Евразийский национальный университет им. Л.Н. Гумилева, Казахстан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6258F43-2A44-4116-A25C-2C73D8D48BE2}"/>
              </a:ext>
            </a:extLst>
          </p:cNvPr>
          <p:cNvSpPr txBox="1"/>
          <p:nvPr/>
        </p:nvSpPr>
        <p:spPr>
          <a:xfrm>
            <a:off x="5831116" y="1740004"/>
            <a:ext cx="2362075" cy="43088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algn="ctr"/>
            <a:r>
              <a:rPr lang="ru-RU" sz="1400" b="0" i="0" dirty="0">
                <a:effectLst/>
              </a:rPr>
              <a:t>Технический университет Дрездена, Германия</a:t>
            </a:r>
            <a:endParaRPr lang="en-ID" sz="1400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39E39CAD-5B6A-4212-96C8-FFF1F1763174}"/>
              </a:ext>
            </a:extLst>
          </p:cNvPr>
          <p:cNvSpPr txBox="1"/>
          <p:nvPr/>
        </p:nvSpPr>
        <p:spPr>
          <a:xfrm>
            <a:off x="2356433" y="1740005"/>
            <a:ext cx="1985962" cy="43088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lvl="0" algn="ctr"/>
            <a:r>
              <a:rPr lang="ru-RU" sz="1400" dirty="0"/>
              <a:t>Римский университет </a:t>
            </a:r>
            <a:r>
              <a:rPr lang="ru-RU" sz="1400" dirty="0" err="1"/>
              <a:t>Сапиенца</a:t>
            </a:r>
            <a:r>
              <a:rPr lang="ru-RU" sz="1400" dirty="0"/>
              <a:t>, Италия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D3E54E-2ECC-4A82-94EA-BFB79D88D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8961" y="2411670"/>
            <a:ext cx="703472" cy="7034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468D074-F759-4186-AFB7-A2FEDC5C5F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9092" y="2389894"/>
            <a:ext cx="672620" cy="6726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E95557E-A3F2-4094-8FEE-8F71972A5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3799" y="2386186"/>
            <a:ext cx="664198" cy="664198"/>
          </a:xfrm>
          <a:prstGeom prst="rect">
            <a:avLst/>
          </a:prstGeom>
        </p:spPr>
      </p:pic>
      <p:sp>
        <p:nvSpPr>
          <p:cNvPr id="119" name="Овал 118">
            <a:extLst>
              <a:ext uri="{FF2B5EF4-FFF2-40B4-BE49-F238E27FC236}">
                <a16:creationId xmlns="" xmlns:a16="http://schemas.microsoft.com/office/drawing/2014/main" id="{9C0642BC-3BA2-4B1C-BEE4-7FF4CF2B3709}"/>
              </a:ext>
            </a:extLst>
          </p:cNvPr>
          <p:cNvSpPr/>
          <p:nvPr/>
        </p:nvSpPr>
        <p:spPr>
          <a:xfrm>
            <a:off x="1184280" y="4699485"/>
            <a:ext cx="656021" cy="596383"/>
          </a:xfrm>
          <a:prstGeom prst="ellipse">
            <a:avLst/>
          </a:prstGeom>
          <a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C1CE8F3-8058-4BCF-BBCB-A70FE425F3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2615" y="4682523"/>
            <a:ext cx="657206" cy="6572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5E8D6FF-88C1-4B36-9B40-22F6BC6C9E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8056" y="4683217"/>
            <a:ext cx="657206" cy="6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C25DFD55-65D0-174F-BB2A-3680FC25E5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732541" cy="6858000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6" name="Freeform 75">
            <a:extLst>
              <a:ext uri="{FF2B5EF4-FFF2-40B4-BE49-F238E27FC236}">
                <a16:creationId xmlns="" xmlns:a16="http://schemas.microsoft.com/office/drawing/2014/main" id="{26A8B9C5-5607-9B4A-AE14-F8E12E0DFBEB}"/>
              </a:ext>
            </a:extLst>
          </p:cNvPr>
          <p:cNvSpPr/>
          <p:nvPr/>
        </p:nvSpPr>
        <p:spPr>
          <a:xfrm>
            <a:off x="-1491" y="0"/>
            <a:ext cx="6732541" cy="6858000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85000"/>
                </a:schemeClr>
              </a:gs>
              <a:gs pos="99000">
                <a:schemeClr val="accent2">
                  <a:alpha val="88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2DA4CE-85F6-DA4D-AD9A-EF117F15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73" y="1515412"/>
            <a:ext cx="3497263" cy="1218795"/>
          </a:xfrm>
        </p:spPr>
        <p:txBody>
          <a:bodyPr lIns="0" tIns="0" rIns="0" bIns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Наши выпускники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4A8D48-DEE1-BC42-A0E1-0C977A027B17}"/>
              </a:ext>
            </a:extLst>
          </p:cNvPr>
          <p:cNvGrpSpPr/>
          <p:nvPr/>
        </p:nvGrpSpPr>
        <p:grpSpPr>
          <a:xfrm>
            <a:off x="893673" y="3497938"/>
            <a:ext cx="1503362" cy="1503362"/>
            <a:chOff x="3398838" y="2171701"/>
            <a:chExt cx="346075" cy="346075"/>
          </a:xfrm>
        </p:grpSpPr>
        <p:sp>
          <p:nvSpPr>
            <p:cNvPr id="5" name="Freeform 244">
              <a:extLst>
                <a:ext uri="{FF2B5EF4-FFF2-40B4-BE49-F238E27FC236}">
                  <a16:creationId xmlns="" xmlns:a16="http://schemas.microsoft.com/office/drawing/2014/main" id="{37DBC6F9-3538-C942-9286-6233B77E9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2352676"/>
              <a:ext cx="165100" cy="165100"/>
            </a:xfrm>
            <a:custGeom>
              <a:avLst/>
              <a:gdLst>
                <a:gd name="T0" fmla="*/ 33 w 104"/>
                <a:gd name="T1" fmla="*/ 95 h 104"/>
                <a:gd name="T2" fmla="*/ 0 w 104"/>
                <a:gd name="T3" fmla="*/ 104 h 104"/>
                <a:gd name="T4" fmla="*/ 9 w 104"/>
                <a:gd name="T5" fmla="*/ 71 h 104"/>
                <a:gd name="T6" fmla="*/ 80 w 104"/>
                <a:gd name="T7" fmla="*/ 0 h 104"/>
                <a:gd name="T8" fmla="*/ 104 w 104"/>
                <a:gd name="T9" fmla="*/ 23 h 104"/>
                <a:gd name="T10" fmla="*/ 33 w 104"/>
                <a:gd name="T11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33" y="95"/>
                  </a:moveTo>
                  <a:lnTo>
                    <a:pt x="0" y="104"/>
                  </a:lnTo>
                  <a:lnTo>
                    <a:pt x="9" y="71"/>
                  </a:lnTo>
                  <a:lnTo>
                    <a:pt x="80" y="0"/>
                  </a:lnTo>
                  <a:lnTo>
                    <a:pt x="104" y="23"/>
                  </a:lnTo>
                  <a:lnTo>
                    <a:pt x="33" y="95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" name="Line 245">
              <a:extLst>
                <a:ext uri="{FF2B5EF4-FFF2-40B4-BE49-F238E27FC236}">
                  <a16:creationId xmlns="" xmlns:a16="http://schemas.microsoft.com/office/drawing/2014/main" id="{F9B3B3C0-44BC-1647-9046-E4A5F8E11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382838"/>
              <a:ext cx="38100" cy="36513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" name="Line 246">
              <a:extLst>
                <a:ext uri="{FF2B5EF4-FFF2-40B4-BE49-F238E27FC236}">
                  <a16:creationId xmlns="" xmlns:a16="http://schemas.microsoft.com/office/drawing/2014/main" id="{D0269B35-A5D9-C745-BD1B-D41DF373A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0" y="2465388"/>
              <a:ext cx="38100" cy="381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Rectangle 247">
              <a:extLst>
                <a:ext uri="{FF2B5EF4-FFF2-40B4-BE49-F238E27FC236}">
                  <a16:creationId xmlns="" xmlns:a16="http://schemas.microsoft.com/office/drawing/2014/main" id="{07416FDB-6C19-074E-AE07-A9BD1FA9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276476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Rectangle 248">
              <a:extLst>
                <a:ext uri="{FF2B5EF4-FFF2-40B4-BE49-F238E27FC236}">
                  <a16:creationId xmlns="" xmlns:a16="http://schemas.microsoft.com/office/drawing/2014/main" id="{A803D137-346B-1241-AF85-7DA15F82D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352676"/>
              <a:ext cx="74613" cy="444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Rectangle 249">
              <a:extLst>
                <a:ext uri="{FF2B5EF4-FFF2-40B4-BE49-F238E27FC236}">
                  <a16:creationId xmlns="" xmlns:a16="http://schemas.microsoft.com/office/drawing/2014/main" id="{09ED53A2-88CD-8A44-93C0-7427FD97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427288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reeform 250">
              <a:extLst>
                <a:ext uri="{FF2B5EF4-FFF2-40B4-BE49-F238E27FC236}">
                  <a16:creationId xmlns="" xmlns:a16="http://schemas.microsoft.com/office/drawing/2014/main" id="{8B716ACC-B652-FD49-89ED-01D2F095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171701"/>
              <a:ext cx="255588" cy="346075"/>
            </a:xfrm>
            <a:custGeom>
              <a:avLst/>
              <a:gdLst>
                <a:gd name="T0" fmla="*/ 90 w 161"/>
                <a:gd name="T1" fmla="*/ 218 h 218"/>
                <a:gd name="T2" fmla="*/ 0 w 161"/>
                <a:gd name="T3" fmla="*/ 218 h 218"/>
                <a:gd name="T4" fmla="*/ 0 w 161"/>
                <a:gd name="T5" fmla="*/ 0 h 218"/>
                <a:gd name="T6" fmla="*/ 104 w 161"/>
                <a:gd name="T7" fmla="*/ 0 h 218"/>
                <a:gd name="T8" fmla="*/ 161 w 161"/>
                <a:gd name="T9" fmla="*/ 57 h 218"/>
                <a:gd name="T10" fmla="*/ 161 w 161"/>
                <a:gd name="T11" fmla="*/ 1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18">
                  <a:moveTo>
                    <a:pt x="90" y="218"/>
                  </a:moveTo>
                  <a:lnTo>
                    <a:pt x="0" y="21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61" y="57"/>
                  </a:lnTo>
                  <a:lnTo>
                    <a:pt x="161" y="118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Freeform 251">
              <a:extLst>
                <a:ext uri="{FF2B5EF4-FFF2-40B4-BE49-F238E27FC236}">
                  <a16:creationId xmlns="" xmlns:a16="http://schemas.microsoft.com/office/drawing/2014/main" id="{195C7A40-A980-9143-B85F-22C37BA7C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171701"/>
              <a:ext cx="90488" cy="90488"/>
            </a:xfrm>
            <a:custGeom>
              <a:avLst/>
              <a:gdLst>
                <a:gd name="T0" fmla="*/ 0 w 57"/>
                <a:gd name="T1" fmla="*/ 0 h 57"/>
                <a:gd name="T2" fmla="*/ 0 w 57"/>
                <a:gd name="T3" fmla="*/ 57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0" y="57"/>
                  </a:lnTo>
                  <a:lnTo>
                    <a:pt x="57" y="57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Freeform 252">
              <a:extLst>
                <a:ext uri="{FF2B5EF4-FFF2-40B4-BE49-F238E27FC236}">
                  <a16:creationId xmlns="" xmlns:a16="http://schemas.microsoft.com/office/drawing/2014/main" id="{B1EC2FCC-F5D4-E64E-9405-78FD5007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488" y="2292351"/>
              <a:ext cx="44450" cy="150813"/>
            </a:xfrm>
            <a:custGeom>
              <a:avLst/>
              <a:gdLst>
                <a:gd name="T0" fmla="*/ 0 w 28"/>
                <a:gd name="T1" fmla="*/ 0 h 95"/>
                <a:gd name="T2" fmla="*/ 28 w 28"/>
                <a:gd name="T3" fmla="*/ 0 h 95"/>
                <a:gd name="T4" fmla="*/ 28 w 28"/>
                <a:gd name="T5" fmla="*/ 95 h 95"/>
                <a:gd name="T6" fmla="*/ 0 w 28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5">
                  <a:moveTo>
                    <a:pt x="0" y="0"/>
                  </a:moveTo>
                  <a:lnTo>
                    <a:pt x="28" y="0"/>
                  </a:lnTo>
                  <a:lnTo>
                    <a:pt x="28" y="95"/>
                  </a:lnTo>
                  <a:lnTo>
                    <a:pt x="0" y="95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Line 253">
              <a:extLst>
                <a:ext uri="{FF2B5EF4-FFF2-40B4-BE49-F238E27FC236}">
                  <a16:creationId xmlns="" xmlns:a16="http://schemas.microsoft.com/office/drawing/2014/main" id="{51A27210-918B-3C4F-8570-7D1DA294C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2366963"/>
              <a:ext cx="381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87B76B0-3C77-514F-ADF8-7EBE92ED809A}"/>
              </a:ext>
            </a:extLst>
          </p:cNvPr>
          <p:cNvSpPr/>
          <p:nvPr/>
        </p:nvSpPr>
        <p:spPr>
          <a:xfrm>
            <a:off x="5799184" y="460913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9A2D63D-B4D0-C64F-AC68-6A0F276F0EED}"/>
              </a:ext>
            </a:extLst>
          </p:cNvPr>
          <p:cNvSpPr/>
          <p:nvPr/>
        </p:nvSpPr>
        <p:spPr>
          <a:xfrm>
            <a:off x="7000403" y="377441"/>
            <a:ext cx="486509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1"/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Куратор команды КВН «Михаил </a:t>
            </a:r>
            <a:r>
              <a:rPr lang="ru-RU" sz="1400" dirty="0" err="1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Дудиков</a:t>
            </a: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» </a:t>
            </a:r>
            <a:endParaRPr lang="en-US" sz="1400" dirty="0">
              <a:solidFill>
                <a:srgbClr val="44546A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2FB940D-EF86-9F40-A348-0B7B3D769352}"/>
              </a:ext>
            </a:extLst>
          </p:cNvPr>
          <p:cNvSpPr/>
          <p:nvPr/>
        </p:nvSpPr>
        <p:spPr>
          <a:xfrm>
            <a:off x="7000403" y="120033"/>
            <a:ext cx="4653962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400" b="1" dirty="0" err="1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Шахназарян</a:t>
            </a:r>
            <a:r>
              <a:rPr lang="ru-RU" sz="14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Александр </a:t>
            </a:r>
            <a:endParaRPr lang="en-US" sz="1400" b="1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8A12BEC6-65F4-9D48-B84A-62A8C6CA77A2}"/>
              </a:ext>
            </a:extLst>
          </p:cNvPr>
          <p:cNvSpPr/>
          <p:nvPr/>
        </p:nvSpPr>
        <p:spPr>
          <a:xfrm>
            <a:off x="5185277" y="1478665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05ED2B6-85EF-124E-AA3C-D58F9DF1E314}"/>
              </a:ext>
            </a:extLst>
          </p:cNvPr>
          <p:cNvSpPr/>
          <p:nvPr/>
        </p:nvSpPr>
        <p:spPr>
          <a:xfrm>
            <a:off x="6802155" y="892257"/>
            <a:ext cx="5819931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Доцент кафедры информатики (</a:t>
            </a: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СКФУ)</a:t>
            </a:r>
            <a:endParaRPr lang="ru-RU" sz="1400" dirty="0">
              <a:solidFill>
                <a:srgbClr val="44546A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91AF433-B4CB-CF47-8646-CFAEEBFC8412}"/>
              </a:ext>
            </a:extLst>
          </p:cNvPr>
          <p:cNvSpPr/>
          <p:nvPr/>
        </p:nvSpPr>
        <p:spPr>
          <a:xfrm>
            <a:off x="6840519" y="634849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Ардеев Александр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9B20C4B-051E-1747-B8BF-AC7A7B69D323}"/>
              </a:ext>
            </a:extLst>
          </p:cNvPr>
          <p:cNvSpPr/>
          <p:nvPr/>
        </p:nvSpPr>
        <p:spPr>
          <a:xfrm>
            <a:off x="4610897" y="2496417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FA59190-261A-8942-B0CA-0A5BAFE53BF9}"/>
              </a:ext>
            </a:extLst>
          </p:cNvPr>
          <p:cNvSpPr/>
          <p:nvPr/>
        </p:nvSpPr>
        <p:spPr>
          <a:xfrm>
            <a:off x="6506564" y="1407073"/>
            <a:ext cx="584225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Директор ООО «СГУ-</a:t>
            </a:r>
            <a:r>
              <a:rPr lang="ru-RU" sz="1400" dirty="0" err="1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Инфоком</a:t>
            </a:r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0CDAD9E-967A-CC4F-AD62-4CDC30D5A3BB}"/>
              </a:ext>
            </a:extLst>
          </p:cNvPr>
          <p:cNvSpPr/>
          <p:nvPr/>
        </p:nvSpPr>
        <p:spPr>
          <a:xfrm>
            <a:off x="6571164" y="1149665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err="1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Демурчев</a:t>
            </a:r>
            <a:r>
              <a:rPr lang="ru-RU" sz="14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Никита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74B01E-8103-EF4B-B669-D4ADECB35EBB}"/>
              </a:ext>
            </a:extLst>
          </p:cNvPr>
          <p:cNvSpPr/>
          <p:nvPr/>
        </p:nvSpPr>
        <p:spPr>
          <a:xfrm>
            <a:off x="3996409" y="3514169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D4B4E97-D17E-8C45-B2F5-A9E99EBC685C}"/>
              </a:ext>
            </a:extLst>
          </p:cNvPr>
          <p:cNvSpPr/>
          <p:nvPr/>
        </p:nvSpPr>
        <p:spPr>
          <a:xfrm>
            <a:off x="5919743" y="2436705"/>
            <a:ext cx="6456738" cy="2189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Директор ЗАО «Сириус»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05CA921-58B3-9F4C-8587-597233B6C59F}"/>
              </a:ext>
            </a:extLst>
          </p:cNvPr>
          <p:cNvSpPr/>
          <p:nvPr/>
        </p:nvSpPr>
        <p:spPr>
          <a:xfrm>
            <a:off x="6229231" y="1664481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Рыбакова Александра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0D9A4F7D-6562-534F-A481-0B5F78218840}"/>
              </a:ext>
            </a:extLst>
          </p:cNvPr>
          <p:cNvSpPr/>
          <p:nvPr/>
        </p:nvSpPr>
        <p:spPr>
          <a:xfrm>
            <a:off x="3404779" y="4531921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5D75924-8554-3C44-9EFE-41A3556DDFB5}"/>
              </a:ext>
            </a:extLst>
          </p:cNvPr>
          <p:cNvSpPr/>
          <p:nvPr/>
        </p:nvSpPr>
        <p:spPr>
          <a:xfrm>
            <a:off x="5440752" y="3469799"/>
            <a:ext cx="7048368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Вице-президент </a:t>
            </a:r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УК «Прообраз», основатель </a:t>
            </a: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компании </a:t>
            </a:r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«Профессиональное </a:t>
            </a: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ЭО»</a:t>
            </a:r>
            <a:endParaRPr lang="ru-RU" sz="1400" dirty="0">
              <a:solidFill>
                <a:srgbClr val="44546A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CADFC79-D7AC-C949-A01C-B8702C41142E}"/>
              </a:ext>
            </a:extLst>
          </p:cNvPr>
          <p:cNvSpPr/>
          <p:nvPr/>
        </p:nvSpPr>
        <p:spPr>
          <a:xfrm>
            <a:off x="5953651" y="2179297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Молчанова Елена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C3251958-BD29-0B49-A3C8-044D5B0609EA}"/>
              </a:ext>
            </a:extLst>
          </p:cNvPr>
          <p:cNvSpPr/>
          <p:nvPr/>
        </p:nvSpPr>
        <p:spPr>
          <a:xfrm>
            <a:off x="2787661" y="5549673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4840815" y="4499431"/>
            <a:ext cx="7665486" cy="2135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Профессор кафедры СКФУ, доктор филологических наук</a:t>
            </a:r>
            <a:endParaRPr lang="ru-RU" sz="1400" dirty="0">
              <a:solidFill>
                <a:srgbClr val="44546A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6B7A2849-080A-7845-B1FF-20A85DF80D10}"/>
              </a:ext>
            </a:extLst>
          </p:cNvPr>
          <p:cNvSpPr/>
          <p:nvPr/>
        </p:nvSpPr>
        <p:spPr>
          <a:xfrm>
            <a:off x="5505274" y="3212391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Молчанов Александр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376A109E-FC55-1147-9F97-8D0E16504042}"/>
              </a:ext>
            </a:extLst>
          </p:cNvPr>
          <p:cNvCxnSpPr>
            <a:cxnSpLocks/>
          </p:cNvCxnSpPr>
          <p:nvPr/>
        </p:nvCxnSpPr>
        <p:spPr>
          <a:xfrm flipH="1">
            <a:off x="352339" y="5564187"/>
            <a:ext cx="793793" cy="1303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F8EA3374-5813-7A45-B5D4-9135E807E8C6}"/>
              </a:ext>
            </a:extLst>
          </p:cNvPr>
          <p:cNvSpPr/>
          <p:nvPr/>
        </p:nvSpPr>
        <p:spPr>
          <a:xfrm>
            <a:off x="0" y="-519953"/>
            <a:ext cx="340658" cy="340658"/>
          </a:xfrm>
          <a:prstGeom prst="ellipse">
            <a:avLst/>
          </a:prstGeom>
          <a:solidFill>
            <a:schemeClr val="tx2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0AD8179F-CF99-B943-82BE-2FA7AD0B7592}"/>
              </a:ext>
            </a:extLst>
          </p:cNvPr>
          <p:cNvSpPr/>
          <p:nvPr/>
        </p:nvSpPr>
        <p:spPr>
          <a:xfrm>
            <a:off x="438007" y="-519953"/>
            <a:ext cx="340658" cy="3406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E814FF97-13DD-5347-BE7C-91599647218F}"/>
              </a:ext>
            </a:extLst>
          </p:cNvPr>
          <p:cNvSpPr/>
          <p:nvPr/>
        </p:nvSpPr>
        <p:spPr>
          <a:xfrm>
            <a:off x="876014" y="-519953"/>
            <a:ext cx="340658" cy="3406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DA71BF6B-B4F2-1B48-899B-198DC2B49245}"/>
              </a:ext>
            </a:extLst>
          </p:cNvPr>
          <p:cNvSpPr/>
          <p:nvPr/>
        </p:nvSpPr>
        <p:spPr>
          <a:xfrm>
            <a:off x="1391432" y="-519953"/>
            <a:ext cx="340658" cy="3406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475A310E-9C8B-7741-87DE-EA18DFE5E0D5}"/>
              </a:ext>
            </a:extLst>
          </p:cNvPr>
          <p:cNvGrpSpPr/>
          <p:nvPr/>
        </p:nvGrpSpPr>
        <p:grpSpPr>
          <a:xfrm>
            <a:off x="5470166" y="1734891"/>
            <a:ext cx="263122" cy="320450"/>
            <a:chOff x="7035801" y="2173289"/>
            <a:chExt cx="284162" cy="346075"/>
          </a:xfrm>
        </p:grpSpPr>
        <p:sp>
          <p:nvSpPr>
            <p:cNvPr id="88" name="Freeform 125">
              <a:extLst>
                <a:ext uri="{FF2B5EF4-FFF2-40B4-BE49-F238E27FC236}">
                  <a16:creationId xmlns="" xmlns:a16="http://schemas.microsoft.com/office/drawing/2014/main" id="{8358545E-5B49-5148-A790-32BFDC9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2173289"/>
              <a:ext cx="269875" cy="346075"/>
            </a:xfrm>
            <a:custGeom>
              <a:avLst/>
              <a:gdLst>
                <a:gd name="T0" fmla="*/ 72 w 72"/>
                <a:gd name="T1" fmla="*/ 0 h 92"/>
                <a:gd name="T2" fmla="*/ 8 w 72"/>
                <a:gd name="T3" fmla="*/ 0 h 92"/>
                <a:gd name="T4" fmla="*/ 0 w 72"/>
                <a:gd name="T5" fmla="*/ 8 h 92"/>
                <a:gd name="T6" fmla="*/ 8 w 72"/>
                <a:gd name="T7" fmla="*/ 16 h 92"/>
                <a:gd name="T8" fmla="*/ 72 w 72"/>
                <a:gd name="T9" fmla="*/ 16 h 92"/>
                <a:gd name="T10" fmla="*/ 72 w 72"/>
                <a:gd name="T11" fmla="*/ 92 h 92"/>
                <a:gd name="T12" fmla="*/ 8 w 72"/>
                <a:gd name="T13" fmla="*/ 92 h 92"/>
                <a:gd name="T14" fmla="*/ 0 w 72"/>
                <a:gd name="T15" fmla="*/ 84 h 92"/>
                <a:gd name="T16" fmla="*/ 0 w 72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2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4" y="92"/>
                    <a:pt x="0" y="88"/>
                    <a:pt x="0" y="84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9" name="Line 126">
              <a:extLst>
                <a:ext uri="{FF2B5EF4-FFF2-40B4-BE49-F238E27FC236}">
                  <a16:creationId xmlns="" xmlns:a16="http://schemas.microsoft.com/office/drawing/2014/main" id="{6C690A6B-9AC0-624D-A03A-9C2E1A288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0251" y="2203451"/>
              <a:ext cx="225425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0" name="Line 127">
              <a:extLst>
                <a:ext uri="{FF2B5EF4-FFF2-40B4-BE49-F238E27FC236}">
                  <a16:creationId xmlns="" xmlns:a16="http://schemas.microsoft.com/office/drawing/2014/main" id="{78BD114B-06EC-0A4D-AB85-902FB22DB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278064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1" name="Line 128">
              <a:extLst>
                <a:ext uri="{FF2B5EF4-FFF2-40B4-BE49-F238E27FC236}">
                  <a16:creationId xmlns="" xmlns:a16="http://schemas.microsoft.com/office/drawing/2014/main" id="{2A488776-2354-E643-A8AF-435C7A9FE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324101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2" name="Line 129">
              <a:extLst>
                <a:ext uri="{FF2B5EF4-FFF2-40B4-BE49-F238E27FC236}">
                  <a16:creationId xmlns="" xmlns:a16="http://schemas.microsoft.com/office/drawing/2014/main" id="{300C772C-2925-654F-916B-3BF82E793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368551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3" name="Line 130">
              <a:extLst>
                <a:ext uri="{FF2B5EF4-FFF2-40B4-BE49-F238E27FC236}">
                  <a16:creationId xmlns="" xmlns:a16="http://schemas.microsoft.com/office/drawing/2014/main" id="{33CA3E86-A94B-5F48-868A-29A757233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413001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4" name="Line 131">
              <a:extLst>
                <a:ext uri="{FF2B5EF4-FFF2-40B4-BE49-F238E27FC236}">
                  <a16:creationId xmlns="" xmlns:a16="http://schemas.microsoft.com/office/drawing/2014/main" id="{A1479B5F-61C0-444B-AAC4-7C8AF8FB2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459039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5" name="Freeform 132">
              <a:extLst>
                <a:ext uri="{FF2B5EF4-FFF2-40B4-BE49-F238E27FC236}">
                  <a16:creationId xmlns="" xmlns:a16="http://schemas.microsoft.com/office/drawing/2014/main" id="{62B447A9-5F15-A14A-BBB7-2B18A125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1" y="2382839"/>
              <a:ext cx="149225" cy="76200"/>
            </a:xfrm>
            <a:custGeom>
              <a:avLst/>
              <a:gdLst>
                <a:gd name="T0" fmla="*/ 26 w 40"/>
                <a:gd name="T1" fmla="*/ 0 h 20"/>
                <a:gd name="T2" fmla="*/ 26 w 40"/>
                <a:gd name="T3" fmla="*/ 6 h 20"/>
                <a:gd name="T4" fmla="*/ 36 w 40"/>
                <a:gd name="T5" fmla="*/ 9 h 20"/>
                <a:gd name="T6" fmla="*/ 40 w 40"/>
                <a:gd name="T7" fmla="*/ 14 h 20"/>
                <a:gd name="T8" fmla="*/ 40 w 40"/>
                <a:gd name="T9" fmla="*/ 20 h 20"/>
                <a:gd name="T10" fmla="*/ 0 w 40"/>
                <a:gd name="T11" fmla="*/ 20 h 20"/>
                <a:gd name="T12" fmla="*/ 0 w 40"/>
                <a:gd name="T13" fmla="*/ 14 h 20"/>
                <a:gd name="T14" fmla="*/ 4 w 40"/>
                <a:gd name="T15" fmla="*/ 9 h 20"/>
                <a:gd name="T16" fmla="*/ 14 w 40"/>
                <a:gd name="T17" fmla="*/ 6 h 20"/>
                <a:gd name="T18" fmla="*/ 14 w 4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0">
                  <a:moveTo>
                    <a:pt x="26" y="0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8" y="10"/>
                    <a:pt x="40" y="12"/>
                    <a:pt x="40" y="1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2" y="10"/>
                    <a:pt x="4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6" name="Oval 133">
              <a:extLst>
                <a:ext uri="{FF2B5EF4-FFF2-40B4-BE49-F238E27FC236}">
                  <a16:creationId xmlns="" xmlns:a16="http://schemas.microsoft.com/office/drawing/2014/main" id="{F3AD6DDC-C5A4-3C44-A144-838910688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13" y="2293939"/>
              <a:ext cx="88900" cy="96838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7" name="Freeform 134">
              <a:extLst>
                <a:ext uri="{FF2B5EF4-FFF2-40B4-BE49-F238E27FC236}">
                  <a16:creationId xmlns="" xmlns:a16="http://schemas.microsoft.com/office/drawing/2014/main" id="{7F228070-1694-9043-939B-A8750DC46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2327276"/>
              <a:ext cx="88900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9A52DDB8-B5F3-7F45-850A-6507A4C12739}"/>
              </a:ext>
            </a:extLst>
          </p:cNvPr>
          <p:cNvGrpSpPr/>
          <p:nvPr/>
        </p:nvGrpSpPr>
        <p:grpSpPr>
          <a:xfrm>
            <a:off x="3705128" y="4785037"/>
            <a:ext cx="297180" cy="308392"/>
            <a:chOff x="6047359" y="702738"/>
            <a:chExt cx="336551" cy="349250"/>
          </a:xfrm>
        </p:grpSpPr>
        <p:sp>
          <p:nvSpPr>
            <p:cNvPr id="99" name="Freeform 10">
              <a:extLst>
                <a:ext uri="{FF2B5EF4-FFF2-40B4-BE49-F238E27FC236}">
                  <a16:creationId xmlns="" xmlns:a16="http://schemas.microsoft.com/office/drawing/2014/main" id="{FF6469DF-EA8D-0642-B5CD-99A433A7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359" y="702738"/>
              <a:ext cx="239713" cy="319088"/>
            </a:xfrm>
            <a:custGeom>
              <a:avLst/>
              <a:gdLst>
                <a:gd name="T0" fmla="*/ 64 w 64"/>
                <a:gd name="T1" fmla="*/ 84 h 84"/>
                <a:gd name="T2" fmla="*/ 6 w 64"/>
                <a:gd name="T3" fmla="*/ 84 h 84"/>
                <a:gd name="T4" fmla="*/ 0 w 64"/>
                <a:gd name="T5" fmla="*/ 78 h 84"/>
                <a:gd name="T6" fmla="*/ 0 w 64"/>
                <a:gd name="T7" fmla="*/ 6 h 84"/>
                <a:gd name="T8" fmla="*/ 6 w 64"/>
                <a:gd name="T9" fmla="*/ 0 h 84"/>
                <a:gd name="T10" fmla="*/ 58 w 64"/>
                <a:gd name="T11" fmla="*/ 0 h 84"/>
                <a:gd name="T12" fmla="*/ 64 w 64"/>
                <a:gd name="T13" fmla="*/ 6 h 84"/>
                <a:gd name="T14" fmla="*/ 64 w 64"/>
                <a:gd name="T15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84">
                  <a:moveTo>
                    <a:pt x="64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1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60"/>
                    <a:pt x="64" y="60"/>
                    <a:pt x="64" y="60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="" xmlns:a16="http://schemas.microsoft.com/office/drawing/2014/main" id="{8F91F51C-153B-C44A-86C2-8590C560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934" y="732900"/>
              <a:ext cx="188913" cy="227013"/>
            </a:xfrm>
            <a:custGeom>
              <a:avLst/>
              <a:gdLst>
                <a:gd name="T0" fmla="*/ 119 w 119"/>
                <a:gd name="T1" fmla="*/ 143 h 143"/>
                <a:gd name="T2" fmla="*/ 0 w 119"/>
                <a:gd name="T3" fmla="*/ 143 h 143"/>
                <a:gd name="T4" fmla="*/ 0 w 119"/>
                <a:gd name="T5" fmla="*/ 0 h 143"/>
                <a:gd name="T6" fmla="*/ 114 w 119"/>
                <a:gd name="T7" fmla="*/ 0 h 143"/>
                <a:gd name="T8" fmla="*/ 114 w 119"/>
                <a:gd name="T9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43">
                  <a:moveTo>
                    <a:pt x="119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1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="" xmlns:a16="http://schemas.microsoft.com/office/drawing/2014/main" id="{D0C193AB-9AC0-8243-88A9-C63FFC063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7072" y="847200"/>
              <a:ext cx="96838" cy="204788"/>
            </a:xfrm>
            <a:custGeom>
              <a:avLst/>
              <a:gdLst>
                <a:gd name="T0" fmla="*/ 26 w 26"/>
                <a:gd name="T1" fmla="*/ 54 h 54"/>
                <a:gd name="T2" fmla="*/ 14 w 26"/>
                <a:gd name="T3" fmla="*/ 38 h 54"/>
                <a:gd name="T4" fmla="*/ 14 w 26"/>
                <a:gd name="T5" fmla="*/ 20 h 54"/>
                <a:gd name="T6" fmla="*/ 0 w 2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4">
                  <a:moveTo>
                    <a:pt x="26" y="54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3"/>
                    <a:pt x="8" y="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="" xmlns:a16="http://schemas.microsoft.com/office/drawing/2014/main" id="{DD6A959E-4A18-9D4B-A22E-6BAAC974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859" y="902763"/>
              <a:ext cx="71438" cy="149225"/>
            </a:xfrm>
            <a:custGeom>
              <a:avLst/>
              <a:gdLst>
                <a:gd name="T0" fmla="*/ 17 w 19"/>
                <a:gd name="T1" fmla="*/ 11 h 39"/>
                <a:gd name="T2" fmla="*/ 8 w 19"/>
                <a:gd name="T3" fmla="*/ 2 h 39"/>
                <a:gd name="T4" fmla="*/ 2 w 19"/>
                <a:gd name="T5" fmla="*/ 2 h 39"/>
                <a:gd name="T6" fmla="*/ 2 w 19"/>
                <a:gd name="T7" fmla="*/ 8 h 39"/>
                <a:gd name="T8" fmla="*/ 11 w 19"/>
                <a:gd name="T9" fmla="*/ 21 h 39"/>
                <a:gd name="T10" fmla="*/ 11 w 19"/>
                <a:gd name="T11" fmla="*/ 25 h 39"/>
                <a:gd name="T12" fmla="*/ 19 w 1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9">
                  <a:moveTo>
                    <a:pt x="17" y="11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1" y="7"/>
                    <a:pt x="2" y="8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5"/>
                  </a:cubicBezTo>
                  <a:cubicBezTo>
                    <a:pt x="11" y="29"/>
                    <a:pt x="19" y="39"/>
                    <a:pt x="19" y="3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3" name="Line 14">
              <a:extLst>
                <a:ext uri="{FF2B5EF4-FFF2-40B4-BE49-F238E27FC236}">
                  <a16:creationId xmlns="" xmlns:a16="http://schemas.microsoft.com/office/drawing/2014/main" id="{9C5B22D1-7209-024D-8433-9C8C816F8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9909" y="990075"/>
              <a:ext cx="58738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4" name="Oval 15">
              <a:extLst>
                <a:ext uri="{FF2B5EF4-FFF2-40B4-BE49-F238E27FC236}">
                  <a16:creationId xmlns="" xmlns:a16="http://schemas.microsoft.com/office/drawing/2014/main" id="{5AA48BD1-2705-8242-87FD-A12017B3B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747" y="983725"/>
              <a:ext cx="14288" cy="142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5" name="Oval 16">
              <a:extLst>
                <a:ext uri="{FF2B5EF4-FFF2-40B4-BE49-F238E27FC236}">
                  <a16:creationId xmlns="" xmlns:a16="http://schemas.microsoft.com/office/drawing/2014/main" id="{EB9A6680-CA52-F645-B105-DB271640D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522" y="983725"/>
              <a:ext cx="14288" cy="142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Line 17">
              <a:extLst>
                <a:ext uri="{FF2B5EF4-FFF2-40B4-BE49-F238E27FC236}">
                  <a16:creationId xmlns="" xmlns:a16="http://schemas.microsoft.com/office/drawing/2014/main" id="{F659A53A-C9B0-964D-8815-32947C2AF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899588"/>
              <a:ext cx="10477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" name="Line 18">
              <a:extLst>
                <a:ext uri="{FF2B5EF4-FFF2-40B4-BE49-F238E27FC236}">
                  <a16:creationId xmlns="" xmlns:a16="http://schemas.microsoft.com/office/drawing/2014/main" id="{F9D896DB-3FBC-234F-963F-418C00410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869425"/>
              <a:ext cx="10477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8" name="Line 19">
              <a:extLst>
                <a:ext uri="{FF2B5EF4-FFF2-40B4-BE49-F238E27FC236}">
                  <a16:creationId xmlns="" xmlns:a16="http://schemas.microsoft.com/office/drawing/2014/main" id="{8C92A1E3-32FF-E147-AB2C-B44BCDA54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839263"/>
              <a:ext cx="10477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9" name="Line 20">
              <a:extLst>
                <a:ext uri="{FF2B5EF4-FFF2-40B4-BE49-F238E27FC236}">
                  <a16:creationId xmlns="" xmlns:a16="http://schemas.microsoft.com/office/drawing/2014/main" id="{907F3C0A-8ACD-4D49-8BB0-8E4FE8CC8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809100"/>
              <a:ext cx="10477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0" name="Line 21">
              <a:extLst>
                <a:ext uri="{FF2B5EF4-FFF2-40B4-BE49-F238E27FC236}">
                  <a16:creationId xmlns="" xmlns:a16="http://schemas.microsoft.com/office/drawing/2014/main" id="{82AA8B33-2C31-ED48-9EC2-E889579B0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778938"/>
              <a:ext cx="6032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16B0E31C-1D03-9E47-B742-F1655C6E4EE9}"/>
              </a:ext>
            </a:extLst>
          </p:cNvPr>
          <p:cNvGrpSpPr/>
          <p:nvPr/>
        </p:nvGrpSpPr>
        <p:grpSpPr>
          <a:xfrm>
            <a:off x="4869418" y="2754937"/>
            <a:ext cx="315860" cy="315860"/>
            <a:chOff x="4119563" y="3255963"/>
            <a:chExt cx="346075" cy="346076"/>
          </a:xfrm>
        </p:grpSpPr>
        <p:sp>
          <p:nvSpPr>
            <p:cNvPr id="118" name="Rectangle 88">
              <a:extLst>
                <a:ext uri="{FF2B5EF4-FFF2-40B4-BE49-F238E27FC236}">
                  <a16:creationId xmlns="" xmlns:a16="http://schemas.microsoft.com/office/drawing/2014/main" id="{E3810E1A-2CE8-2847-91BC-E5E1A93F1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3360738"/>
              <a:ext cx="136525" cy="241300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" name="Rectangle 89">
              <a:extLst>
                <a:ext uri="{FF2B5EF4-FFF2-40B4-BE49-F238E27FC236}">
                  <a16:creationId xmlns="" xmlns:a16="http://schemas.microsoft.com/office/drawing/2014/main" id="{0C9C1728-C8DA-0147-B7B5-7C55C3DF5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3300413"/>
              <a:ext cx="104775" cy="60325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" name="Line 90">
              <a:extLst>
                <a:ext uri="{FF2B5EF4-FFF2-40B4-BE49-F238E27FC236}">
                  <a16:creationId xmlns="" xmlns:a16="http://schemas.microsoft.com/office/drawing/2014/main" id="{2E101408-11FE-1D4E-883D-413570BD9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9888" y="3255963"/>
              <a:ext cx="0" cy="444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" name="Rectangle 91">
              <a:extLst>
                <a:ext uri="{FF2B5EF4-FFF2-40B4-BE49-F238E27FC236}">
                  <a16:creationId xmlns="" xmlns:a16="http://schemas.microsoft.com/office/drawing/2014/main" id="{3FAC21D2-8550-3043-B101-1FEB3E67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390901"/>
              <a:ext cx="104775" cy="211138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" name="Rectangle 92">
              <a:extLst>
                <a:ext uri="{FF2B5EF4-FFF2-40B4-BE49-F238E27FC236}">
                  <a16:creationId xmlns="" xmlns:a16="http://schemas.microsoft.com/office/drawing/2014/main" id="{EDFEF26A-17DE-1D4C-B7F1-9A8EE829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3346451"/>
              <a:ext cx="76200" cy="44450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3" name="Line 93">
              <a:extLst>
                <a:ext uri="{FF2B5EF4-FFF2-40B4-BE49-F238E27FC236}">
                  <a16:creationId xmlns="" xmlns:a16="http://schemas.microsoft.com/office/drawing/2014/main" id="{2D5DCC23-FF9C-AF40-90A8-C779FD480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088" y="3451226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" name="Line 94">
              <a:extLst>
                <a:ext uri="{FF2B5EF4-FFF2-40B4-BE49-F238E27FC236}">
                  <a16:creationId xmlns="" xmlns:a16="http://schemas.microsoft.com/office/drawing/2014/main" id="{5EF958B1-F2FA-EA49-9E04-D7F8C0049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088" y="3602038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" name="Line 95">
              <a:extLst>
                <a:ext uri="{FF2B5EF4-FFF2-40B4-BE49-F238E27FC236}">
                  <a16:creationId xmlns="" xmlns:a16="http://schemas.microsoft.com/office/drawing/2014/main" id="{7F1F75EE-CEDA-274F-86B9-6A01D35AA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601" y="3330576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" name="Line 96">
              <a:extLst>
                <a:ext uri="{FF2B5EF4-FFF2-40B4-BE49-F238E27FC236}">
                  <a16:creationId xmlns="" xmlns:a16="http://schemas.microsoft.com/office/drawing/2014/main" id="{C792CCB1-CB84-FB42-86E8-D20B822B8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390901"/>
              <a:ext cx="7620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" name="Line 97">
              <a:extLst>
                <a:ext uri="{FF2B5EF4-FFF2-40B4-BE49-F238E27FC236}">
                  <a16:creationId xmlns="" xmlns:a16="http://schemas.microsoft.com/office/drawing/2014/main" id="{E80CE2A9-A0DB-7044-BC13-635BFCC25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21063"/>
              <a:ext cx="7620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" name="Line 98">
              <a:extLst>
                <a:ext uri="{FF2B5EF4-FFF2-40B4-BE49-F238E27FC236}">
                  <a16:creationId xmlns="" xmlns:a16="http://schemas.microsoft.com/office/drawing/2014/main" id="{9F8C1B91-80A2-9E45-BABB-711DBF602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51226"/>
              <a:ext cx="7620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9" name="Line 99">
              <a:extLst>
                <a:ext uri="{FF2B5EF4-FFF2-40B4-BE49-F238E27FC236}">
                  <a16:creationId xmlns="" xmlns:a16="http://schemas.microsoft.com/office/drawing/2014/main" id="{41559281-EA54-9244-BA89-BE3FF2D20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81388"/>
              <a:ext cx="7620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0" name="Line 100">
              <a:extLst>
                <a:ext uri="{FF2B5EF4-FFF2-40B4-BE49-F238E27FC236}">
                  <a16:creationId xmlns="" xmlns:a16="http://schemas.microsoft.com/office/drawing/2014/main" id="{39E1399C-0F46-794E-A847-F758CDE2A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511551"/>
              <a:ext cx="7620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1" name="Line 101">
              <a:extLst>
                <a:ext uri="{FF2B5EF4-FFF2-40B4-BE49-F238E27FC236}">
                  <a16:creationId xmlns="" xmlns:a16="http://schemas.microsoft.com/office/drawing/2014/main" id="{D5286013-D5AF-5F4E-A758-E3BA1D06B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541713"/>
              <a:ext cx="7620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2" name="Line 102">
              <a:extLst>
                <a:ext uri="{FF2B5EF4-FFF2-40B4-BE49-F238E27FC236}">
                  <a16:creationId xmlns="" xmlns:a16="http://schemas.microsoft.com/office/drawing/2014/main" id="{2E51CEEE-D296-1245-AC83-D700F9177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21063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3" name="Line 103">
              <a:extLst>
                <a:ext uri="{FF2B5EF4-FFF2-40B4-BE49-F238E27FC236}">
                  <a16:creationId xmlns="" xmlns:a16="http://schemas.microsoft.com/office/drawing/2014/main" id="{851CE68D-6438-EB4B-804E-DF899E3EE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51226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4" name="Line 104">
              <a:extLst>
                <a:ext uri="{FF2B5EF4-FFF2-40B4-BE49-F238E27FC236}">
                  <a16:creationId xmlns="" xmlns:a16="http://schemas.microsoft.com/office/drawing/2014/main" id="{4EF3C67A-32CC-DC40-BB5B-C66167948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81388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5" name="Line 105">
              <a:extLst>
                <a:ext uri="{FF2B5EF4-FFF2-40B4-BE49-F238E27FC236}">
                  <a16:creationId xmlns="" xmlns:a16="http://schemas.microsoft.com/office/drawing/2014/main" id="{2C6AE0FE-1BFF-D24F-A5BF-75113DC46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511551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6" name="Line 106">
              <a:extLst>
                <a:ext uri="{FF2B5EF4-FFF2-40B4-BE49-F238E27FC236}">
                  <a16:creationId xmlns="" xmlns:a16="http://schemas.microsoft.com/office/drawing/2014/main" id="{F1B3516F-338D-E74C-AFB4-DCB7CB9A5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541713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7" name="Line 107">
              <a:extLst>
                <a:ext uri="{FF2B5EF4-FFF2-40B4-BE49-F238E27FC236}">
                  <a16:creationId xmlns="" xmlns:a16="http://schemas.microsoft.com/office/drawing/2014/main" id="{A421E9A1-8098-DD41-9AA4-3D9537376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481388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8" name="Line 108">
              <a:extLst>
                <a:ext uri="{FF2B5EF4-FFF2-40B4-BE49-F238E27FC236}">
                  <a16:creationId xmlns="" xmlns:a16="http://schemas.microsoft.com/office/drawing/2014/main" id="{C73C0806-C7F1-3A4A-9C3B-58F799E9C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511551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9" name="Line 109">
              <a:extLst>
                <a:ext uri="{FF2B5EF4-FFF2-40B4-BE49-F238E27FC236}">
                  <a16:creationId xmlns="" xmlns:a16="http://schemas.microsoft.com/office/drawing/2014/main" id="{40219A5F-22E9-FB44-BFA5-07422A9F2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541713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0" name="Rectangle 110">
              <a:extLst>
                <a:ext uri="{FF2B5EF4-FFF2-40B4-BE49-F238E27FC236}">
                  <a16:creationId xmlns="" xmlns:a16="http://schemas.microsoft.com/office/drawing/2014/main" id="{CAA143EB-A27E-DF4B-95A7-5BDD67ADF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1" y="3571876"/>
              <a:ext cx="30163" cy="30163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1" name="Rectangle 111">
              <a:extLst>
                <a:ext uri="{FF2B5EF4-FFF2-40B4-BE49-F238E27FC236}">
                  <a16:creationId xmlns="" xmlns:a16="http://schemas.microsoft.com/office/drawing/2014/main" id="{AE643F84-6301-8C43-97E3-1D5EE0BD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3" y="3571876"/>
              <a:ext cx="30163" cy="30163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F419E4EC-7A1C-614D-BB5B-7C2C30AD7225}"/>
              </a:ext>
            </a:extLst>
          </p:cNvPr>
          <p:cNvGrpSpPr/>
          <p:nvPr/>
        </p:nvGrpSpPr>
        <p:grpSpPr>
          <a:xfrm>
            <a:off x="3031868" y="5796261"/>
            <a:ext cx="344487" cy="339725"/>
            <a:chOff x="3002545" y="5772109"/>
            <a:chExt cx="344487" cy="339725"/>
          </a:xfrm>
        </p:grpSpPr>
        <p:sp>
          <p:nvSpPr>
            <p:cNvPr id="147" name="Freeform 171">
              <a:extLst>
                <a:ext uri="{FF2B5EF4-FFF2-40B4-BE49-F238E27FC236}">
                  <a16:creationId xmlns="" xmlns:a16="http://schemas.microsoft.com/office/drawing/2014/main" id="{067F6DC0-04F3-B54D-AA68-DF9518C7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545" y="5772109"/>
              <a:ext cx="203200" cy="293688"/>
            </a:xfrm>
            <a:custGeom>
              <a:avLst/>
              <a:gdLst>
                <a:gd name="T0" fmla="*/ 54 w 54"/>
                <a:gd name="T1" fmla="*/ 53 h 78"/>
                <a:gd name="T2" fmla="*/ 44 w 54"/>
                <a:gd name="T3" fmla="*/ 50 h 78"/>
                <a:gd name="T4" fmla="*/ 44 w 54"/>
                <a:gd name="T5" fmla="*/ 40 h 78"/>
                <a:gd name="T6" fmla="*/ 50 w 54"/>
                <a:gd name="T7" fmla="*/ 28 h 78"/>
                <a:gd name="T8" fmla="*/ 50 w 54"/>
                <a:gd name="T9" fmla="*/ 20 h 78"/>
                <a:gd name="T10" fmla="*/ 52 w 54"/>
                <a:gd name="T11" fmla="*/ 8 h 78"/>
                <a:gd name="T12" fmla="*/ 26 w 54"/>
                <a:gd name="T13" fmla="*/ 8 h 78"/>
                <a:gd name="T14" fmla="*/ 22 w 54"/>
                <a:gd name="T15" fmla="*/ 20 h 78"/>
                <a:gd name="T16" fmla="*/ 22 w 54"/>
                <a:gd name="T17" fmla="*/ 28 h 78"/>
                <a:gd name="T18" fmla="*/ 28 w 54"/>
                <a:gd name="T19" fmla="*/ 40 h 78"/>
                <a:gd name="T20" fmla="*/ 28 w 54"/>
                <a:gd name="T21" fmla="*/ 50 h 78"/>
                <a:gd name="T22" fmla="*/ 2 w 54"/>
                <a:gd name="T23" fmla="*/ 62 h 78"/>
                <a:gd name="T24" fmla="*/ 0 w 54"/>
                <a:gd name="T25" fmla="*/ 78 h 78"/>
                <a:gd name="T26" fmla="*/ 42 w 54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78">
                  <a:moveTo>
                    <a:pt x="54" y="53"/>
                  </a:moveTo>
                  <a:cubicBezTo>
                    <a:pt x="51" y="52"/>
                    <a:pt x="47" y="51"/>
                    <a:pt x="44" y="5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50" y="38"/>
                    <a:pt x="50" y="28"/>
                  </a:cubicBezTo>
                  <a:cubicBezTo>
                    <a:pt x="53" y="28"/>
                    <a:pt x="53" y="20"/>
                    <a:pt x="50" y="20"/>
                  </a:cubicBezTo>
                  <a:cubicBezTo>
                    <a:pt x="50" y="19"/>
                    <a:pt x="53" y="13"/>
                    <a:pt x="52" y="8"/>
                  </a:cubicBezTo>
                  <a:cubicBezTo>
                    <a:pt x="50" y="0"/>
                    <a:pt x="28" y="0"/>
                    <a:pt x="26" y="8"/>
                  </a:cubicBezTo>
                  <a:cubicBezTo>
                    <a:pt x="17" y="6"/>
                    <a:pt x="22" y="19"/>
                    <a:pt x="22" y="20"/>
                  </a:cubicBezTo>
                  <a:cubicBezTo>
                    <a:pt x="19" y="20"/>
                    <a:pt x="19" y="28"/>
                    <a:pt x="22" y="28"/>
                  </a:cubicBezTo>
                  <a:cubicBezTo>
                    <a:pt x="22" y="38"/>
                    <a:pt x="28" y="40"/>
                    <a:pt x="28" y="4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17" y="54"/>
                    <a:pt x="4" y="57"/>
                    <a:pt x="2" y="62"/>
                  </a:cubicBezTo>
                  <a:cubicBezTo>
                    <a:pt x="0" y="68"/>
                    <a:pt x="0" y="78"/>
                    <a:pt x="0" y="78"/>
                  </a:cubicBezTo>
                  <a:cubicBezTo>
                    <a:pt x="42" y="78"/>
                    <a:pt x="42" y="78"/>
                    <a:pt x="42" y="78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8" name="Oval 172">
              <a:extLst>
                <a:ext uri="{FF2B5EF4-FFF2-40B4-BE49-F238E27FC236}">
                  <a16:creationId xmlns="" xmlns:a16="http://schemas.microsoft.com/office/drawing/2014/main" id="{9431E5BE-59D9-5541-808D-8E132A661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807" y="5961021"/>
              <a:ext cx="149225" cy="150813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9" name="Line 173">
              <a:extLst>
                <a:ext uri="{FF2B5EF4-FFF2-40B4-BE49-F238E27FC236}">
                  <a16:creationId xmlns="" xmlns:a16="http://schemas.microsoft.com/office/drawing/2014/main" id="{212A4F6E-3A63-514A-9F7C-01702369A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420" y="6021346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0" name="Oval 174">
              <a:extLst>
                <a:ext uri="{FF2B5EF4-FFF2-40B4-BE49-F238E27FC236}">
                  <a16:creationId xmlns="" xmlns:a16="http://schemas.microsoft.com/office/drawing/2014/main" id="{A9DFC021-EBF6-B04B-90A2-2CA90FF94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2" y="5983246"/>
              <a:ext cx="15875" cy="15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480F3FD6-D008-8E4F-B4D2-49E80DBB65E3}"/>
              </a:ext>
            </a:extLst>
          </p:cNvPr>
          <p:cNvCxnSpPr>
            <a:cxnSpLocks/>
          </p:cNvCxnSpPr>
          <p:nvPr/>
        </p:nvCxnSpPr>
        <p:spPr>
          <a:xfrm flipH="1">
            <a:off x="1123523" y="0"/>
            <a:ext cx="608567" cy="999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4604656" y="5012388"/>
            <a:ext cx="7665486" cy="2135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Директор по развитию  ООО «</a:t>
            </a:r>
            <a:r>
              <a:rPr lang="ru-RU" sz="1400" dirty="0" err="1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Инфоком</a:t>
            </a:r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-С</a:t>
            </a: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4" name="Rectangle 60">
            <a:extLst>
              <a:ext uri="{FF2B5EF4-FFF2-40B4-BE49-F238E27FC236}">
                <a16:creationId xmlns="" xmlns:a16="http://schemas.microsoft.com/office/drawing/2014/main" id="{6B7A2849-080A-7845-B1FF-20A85DF80D10}"/>
              </a:ext>
            </a:extLst>
          </p:cNvPr>
          <p:cNvSpPr/>
          <p:nvPr/>
        </p:nvSpPr>
        <p:spPr>
          <a:xfrm>
            <a:off x="4876061" y="4242023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Каменский Михаил</a:t>
            </a:r>
            <a:endParaRPr lang="ru-RU" sz="1400" b="1" dirty="0">
              <a:solidFill>
                <a:srgbClr val="4454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6240376" y="1921889"/>
            <a:ext cx="620865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Доцент кафедры информатики ИМИТ СКФУ</a:t>
            </a:r>
          </a:p>
        </p:txBody>
      </p:sp>
      <p:sp>
        <p:nvSpPr>
          <p:cNvPr id="156" name="Rectangle 60">
            <a:extLst>
              <a:ext uri="{FF2B5EF4-FFF2-40B4-BE49-F238E27FC236}">
                <a16:creationId xmlns="" xmlns:a16="http://schemas.microsoft.com/office/drawing/2014/main" id="{6B7A2849-080A-7845-B1FF-20A85DF80D10}"/>
              </a:ext>
            </a:extLst>
          </p:cNvPr>
          <p:cNvSpPr/>
          <p:nvPr/>
        </p:nvSpPr>
        <p:spPr>
          <a:xfrm>
            <a:off x="4605575" y="4754980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Шульгин Андрей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68" name="Group 13">
            <a:extLst>
              <a:ext uri="{FF2B5EF4-FFF2-40B4-BE49-F238E27FC236}">
                <a16:creationId xmlns="" xmlns:a16="http://schemas.microsoft.com/office/drawing/2014/main" id="{02EE72FF-1540-4B32-9A9F-576194C5D675}"/>
              </a:ext>
            </a:extLst>
          </p:cNvPr>
          <p:cNvGrpSpPr/>
          <p:nvPr/>
        </p:nvGrpSpPr>
        <p:grpSpPr>
          <a:xfrm>
            <a:off x="9063003" y="3733043"/>
            <a:ext cx="2710586" cy="2535939"/>
            <a:chOff x="4841875" y="2895601"/>
            <a:chExt cx="344488" cy="346075"/>
          </a:xfrm>
        </p:grpSpPr>
        <p:sp>
          <p:nvSpPr>
            <p:cNvPr id="169" name="Freeform 258">
              <a:extLst>
                <a:ext uri="{FF2B5EF4-FFF2-40B4-BE49-F238E27FC236}">
                  <a16:creationId xmlns="" xmlns:a16="http://schemas.microsoft.com/office/drawing/2014/main" id="{F35C41F3-ED82-45A0-AA25-791F6F56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3175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0" name="Freeform 259">
              <a:extLst>
                <a:ext uri="{FF2B5EF4-FFF2-40B4-BE49-F238E27FC236}">
                  <a16:creationId xmlns="" xmlns:a16="http://schemas.microsoft.com/office/drawing/2014/main" id="{8978A4D6-CC38-4035-BEDD-81EE34F6D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3175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1" name="Freeform 260">
              <a:extLst>
                <a:ext uri="{FF2B5EF4-FFF2-40B4-BE49-F238E27FC236}">
                  <a16:creationId xmlns="" xmlns:a16="http://schemas.microsoft.com/office/drawing/2014/main" id="{CE5ADC75-4C1D-46E3-82DC-B8FC15CDE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3175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2" name="Line 261">
              <a:extLst>
                <a:ext uri="{FF2B5EF4-FFF2-40B4-BE49-F238E27FC236}">
                  <a16:creationId xmlns="" xmlns:a16="http://schemas.microsoft.com/office/drawing/2014/main" id="{D964EAD4-587F-494C-AF2A-2CDA07D07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3175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3" name="Line 262">
              <a:extLst>
                <a:ext uri="{FF2B5EF4-FFF2-40B4-BE49-F238E27FC236}">
                  <a16:creationId xmlns="" xmlns:a16="http://schemas.microsoft.com/office/drawing/2014/main" id="{A62B70A2-0F90-4236-A971-2CA1DE418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3175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4" name="Line 263">
              <a:extLst>
                <a:ext uri="{FF2B5EF4-FFF2-40B4-BE49-F238E27FC236}">
                  <a16:creationId xmlns="" xmlns:a16="http://schemas.microsoft.com/office/drawing/2014/main" id="{757DDC25-6E66-4D43-AB39-3EAF984A9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3175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5" name="Oval 264">
              <a:extLst>
                <a:ext uri="{FF2B5EF4-FFF2-40B4-BE49-F238E27FC236}">
                  <a16:creationId xmlns="" xmlns:a16="http://schemas.microsoft.com/office/drawing/2014/main" id="{0A4C088F-FA14-4C3E-940D-6A600447C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6" name="Oval 265">
              <a:extLst>
                <a:ext uri="{FF2B5EF4-FFF2-40B4-BE49-F238E27FC236}">
                  <a16:creationId xmlns="" xmlns:a16="http://schemas.microsoft.com/office/drawing/2014/main" id="{05E931D5-7599-482A-BD8B-48593F9A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7" name="Oval 266">
              <a:extLst>
                <a:ext uri="{FF2B5EF4-FFF2-40B4-BE49-F238E27FC236}">
                  <a16:creationId xmlns="" xmlns:a16="http://schemas.microsoft.com/office/drawing/2014/main" id="{7F1CB5C0-2D85-4B91-B731-02B0DBA7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8" name="Freeform 267">
              <a:extLst>
                <a:ext uri="{FF2B5EF4-FFF2-40B4-BE49-F238E27FC236}">
                  <a16:creationId xmlns="" xmlns:a16="http://schemas.microsoft.com/office/drawing/2014/main" id="{B83933C5-7518-4E26-AD4A-B4BF5A00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31750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58" name="Group 73">
            <a:extLst>
              <a:ext uri="{FF2B5EF4-FFF2-40B4-BE49-F238E27FC236}">
                <a16:creationId xmlns="" xmlns:a16="http://schemas.microsoft.com/office/drawing/2014/main" id="{3BE21EEB-EF1A-4EDC-BFC8-4A5CC481AC8A}"/>
              </a:ext>
            </a:extLst>
          </p:cNvPr>
          <p:cNvGrpSpPr/>
          <p:nvPr/>
        </p:nvGrpSpPr>
        <p:grpSpPr>
          <a:xfrm>
            <a:off x="4248061" y="3748582"/>
            <a:ext cx="285750" cy="279400"/>
            <a:chOff x="307975" y="3641725"/>
            <a:chExt cx="285750" cy="279400"/>
          </a:xfrm>
          <a:solidFill>
            <a:schemeClr val="bg1"/>
          </a:solidFill>
        </p:grpSpPr>
        <p:sp>
          <p:nvSpPr>
            <p:cNvPr id="159" name="Freeform 213">
              <a:extLst>
                <a:ext uri="{FF2B5EF4-FFF2-40B4-BE49-F238E27FC236}">
                  <a16:creationId xmlns="" xmlns:a16="http://schemas.microsoft.com/office/drawing/2014/main" id="{D850CA92-B850-407A-B490-1D5FB8859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975" y="3641725"/>
              <a:ext cx="285750" cy="279400"/>
            </a:xfrm>
            <a:custGeom>
              <a:avLst/>
              <a:gdLst>
                <a:gd name="T0" fmla="*/ 803 w 902"/>
                <a:gd name="T1" fmla="*/ 688 h 881"/>
                <a:gd name="T2" fmla="*/ 869 w 902"/>
                <a:gd name="T3" fmla="*/ 850 h 881"/>
                <a:gd name="T4" fmla="*/ 222 w 902"/>
                <a:gd name="T5" fmla="*/ 643 h 881"/>
                <a:gd name="T6" fmla="*/ 82 w 902"/>
                <a:gd name="T7" fmla="*/ 710 h 881"/>
                <a:gd name="T8" fmla="*/ 370 w 902"/>
                <a:gd name="T9" fmla="*/ 439 h 881"/>
                <a:gd name="T10" fmla="*/ 355 w 902"/>
                <a:gd name="T11" fmla="*/ 413 h 881"/>
                <a:gd name="T12" fmla="*/ 329 w 902"/>
                <a:gd name="T13" fmla="*/ 318 h 881"/>
                <a:gd name="T14" fmla="*/ 351 w 902"/>
                <a:gd name="T15" fmla="*/ 216 h 881"/>
                <a:gd name="T16" fmla="*/ 327 w 902"/>
                <a:gd name="T17" fmla="*/ 211 h 881"/>
                <a:gd name="T18" fmla="*/ 305 w 902"/>
                <a:gd name="T19" fmla="*/ 267 h 881"/>
                <a:gd name="T20" fmla="*/ 270 w 902"/>
                <a:gd name="T21" fmla="*/ 287 h 881"/>
                <a:gd name="T22" fmla="*/ 274 w 902"/>
                <a:gd name="T23" fmla="*/ 311 h 881"/>
                <a:gd name="T24" fmla="*/ 317 w 902"/>
                <a:gd name="T25" fmla="*/ 412 h 881"/>
                <a:gd name="T26" fmla="*/ 251 w 902"/>
                <a:gd name="T27" fmla="*/ 471 h 881"/>
                <a:gd name="T28" fmla="*/ 185 w 902"/>
                <a:gd name="T29" fmla="*/ 427 h 881"/>
                <a:gd name="T30" fmla="*/ 228 w 902"/>
                <a:gd name="T31" fmla="*/ 267 h 881"/>
                <a:gd name="T32" fmla="*/ 293 w 902"/>
                <a:gd name="T33" fmla="*/ 52 h 881"/>
                <a:gd name="T34" fmla="*/ 365 w 902"/>
                <a:gd name="T35" fmla="*/ 32 h 881"/>
                <a:gd name="T36" fmla="*/ 459 w 902"/>
                <a:gd name="T37" fmla="*/ 67 h 881"/>
                <a:gd name="T38" fmla="*/ 572 w 902"/>
                <a:gd name="T39" fmla="*/ 31 h 881"/>
                <a:gd name="T40" fmla="*/ 641 w 902"/>
                <a:gd name="T41" fmla="*/ 107 h 881"/>
                <a:gd name="T42" fmla="*/ 693 w 902"/>
                <a:gd name="T43" fmla="*/ 374 h 881"/>
                <a:gd name="T44" fmla="*/ 714 w 902"/>
                <a:gd name="T45" fmla="*/ 455 h 881"/>
                <a:gd name="T46" fmla="*/ 603 w 902"/>
                <a:gd name="T47" fmla="*/ 462 h 881"/>
                <a:gd name="T48" fmla="*/ 601 w 902"/>
                <a:gd name="T49" fmla="*/ 353 h 881"/>
                <a:gd name="T50" fmla="*/ 635 w 902"/>
                <a:gd name="T51" fmla="*/ 303 h 881"/>
                <a:gd name="T52" fmla="*/ 622 w 902"/>
                <a:gd name="T53" fmla="*/ 283 h 881"/>
                <a:gd name="T54" fmla="*/ 584 w 902"/>
                <a:gd name="T55" fmla="*/ 242 h 881"/>
                <a:gd name="T56" fmla="*/ 565 w 902"/>
                <a:gd name="T57" fmla="*/ 207 h 881"/>
                <a:gd name="T58" fmla="*/ 554 w 902"/>
                <a:gd name="T59" fmla="*/ 249 h 881"/>
                <a:gd name="T60" fmla="*/ 567 w 902"/>
                <a:gd name="T61" fmla="*/ 372 h 881"/>
                <a:gd name="T62" fmla="*/ 535 w 902"/>
                <a:gd name="T63" fmla="*/ 418 h 881"/>
                <a:gd name="T64" fmla="*/ 541 w 902"/>
                <a:gd name="T65" fmla="*/ 444 h 881"/>
                <a:gd name="T66" fmla="*/ 588 w 902"/>
                <a:gd name="T67" fmla="*/ 624 h 881"/>
                <a:gd name="T68" fmla="*/ 295 w 902"/>
                <a:gd name="T69" fmla="*/ 632 h 881"/>
                <a:gd name="T70" fmla="*/ 358 w 902"/>
                <a:gd name="T71" fmla="*/ 562 h 881"/>
                <a:gd name="T72" fmla="*/ 658 w 902"/>
                <a:gd name="T73" fmla="*/ 611 h 881"/>
                <a:gd name="T74" fmla="*/ 575 w 902"/>
                <a:gd name="T75" fmla="*/ 566 h 881"/>
                <a:gd name="T76" fmla="*/ 629 w 902"/>
                <a:gd name="T77" fmla="*/ 504 h 881"/>
                <a:gd name="T78" fmla="*/ 717 w 902"/>
                <a:gd name="T79" fmla="*/ 488 h 881"/>
                <a:gd name="T80" fmla="*/ 769 w 902"/>
                <a:gd name="T81" fmla="*/ 431 h 881"/>
                <a:gd name="T82" fmla="*/ 735 w 902"/>
                <a:gd name="T83" fmla="*/ 401 h 881"/>
                <a:gd name="T84" fmla="*/ 689 w 902"/>
                <a:gd name="T85" fmla="*/ 173 h 881"/>
                <a:gd name="T86" fmla="*/ 624 w 902"/>
                <a:gd name="T87" fmla="*/ 25 h 881"/>
                <a:gd name="T88" fmla="*/ 534 w 902"/>
                <a:gd name="T89" fmla="*/ 2 h 881"/>
                <a:gd name="T90" fmla="*/ 394 w 902"/>
                <a:gd name="T91" fmla="*/ 9 h 881"/>
                <a:gd name="T92" fmla="*/ 291 w 902"/>
                <a:gd name="T93" fmla="*/ 14 h 881"/>
                <a:gd name="T94" fmla="*/ 223 w 902"/>
                <a:gd name="T95" fmla="*/ 128 h 881"/>
                <a:gd name="T96" fmla="*/ 173 w 902"/>
                <a:gd name="T97" fmla="*/ 386 h 881"/>
                <a:gd name="T98" fmla="*/ 134 w 902"/>
                <a:gd name="T99" fmla="*/ 424 h 881"/>
                <a:gd name="T100" fmla="*/ 182 w 902"/>
                <a:gd name="T101" fmla="*/ 481 h 881"/>
                <a:gd name="T102" fmla="*/ 293 w 902"/>
                <a:gd name="T103" fmla="*/ 493 h 881"/>
                <a:gd name="T104" fmla="*/ 319 w 902"/>
                <a:gd name="T105" fmla="*/ 581 h 881"/>
                <a:gd name="T106" fmla="*/ 186 w 902"/>
                <a:gd name="T107" fmla="*/ 618 h 881"/>
                <a:gd name="T108" fmla="*/ 62 w 902"/>
                <a:gd name="T109" fmla="*/ 687 h 881"/>
                <a:gd name="T110" fmla="*/ 0 w 902"/>
                <a:gd name="T111" fmla="*/ 867 h 881"/>
                <a:gd name="T112" fmla="*/ 893 w 902"/>
                <a:gd name="T113" fmla="*/ 879 h 881"/>
                <a:gd name="T114" fmla="*/ 881 w 902"/>
                <a:gd name="T115" fmla="*/ 775 h 881"/>
                <a:gd name="T116" fmla="*/ 802 w 902"/>
                <a:gd name="T117" fmla="*/ 64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2" h="881">
                  <a:moveTo>
                    <a:pt x="555" y="850"/>
                  </a:moveTo>
                  <a:lnTo>
                    <a:pt x="698" y="645"/>
                  </a:lnTo>
                  <a:lnTo>
                    <a:pt x="721" y="649"/>
                  </a:lnTo>
                  <a:lnTo>
                    <a:pt x="745" y="653"/>
                  </a:lnTo>
                  <a:lnTo>
                    <a:pt x="756" y="656"/>
                  </a:lnTo>
                  <a:lnTo>
                    <a:pt x="765" y="659"/>
                  </a:lnTo>
                  <a:lnTo>
                    <a:pt x="775" y="665"/>
                  </a:lnTo>
                  <a:lnTo>
                    <a:pt x="783" y="670"/>
                  </a:lnTo>
                  <a:lnTo>
                    <a:pt x="793" y="679"/>
                  </a:lnTo>
                  <a:lnTo>
                    <a:pt x="803" y="688"/>
                  </a:lnTo>
                  <a:lnTo>
                    <a:pt x="811" y="699"/>
                  </a:lnTo>
                  <a:lnTo>
                    <a:pt x="819" y="710"/>
                  </a:lnTo>
                  <a:lnTo>
                    <a:pt x="826" y="723"/>
                  </a:lnTo>
                  <a:lnTo>
                    <a:pt x="833" y="734"/>
                  </a:lnTo>
                  <a:lnTo>
                    <a:pt x="839" y="748"/>
                  </a:lnTo>
                  <a:lnTo>
                    <a:pt x="845" y="761"/>
                  </a:lnTo>
                  <a:lnTo>
                    <a:pt x="853" y="787"/>
                  </a:lnTo>
                  <a:lnTo>
                    <a:pt x="861" y="812"/>
                  </a:lnTo>
                  <a:lnTo>
                    <a:pt x="866" y="833"/>
                  </a:lnTo>
                  <a:lnTo>
                    <a:pt x="869" y="850"/>
                  </a:lnTo>
                  <a:lnTo>
                    <a:pt x="555" y="850"/>
                  </a:lnTo>
                  <a:close/>
                  <a:moveTo>
                    <a:pt x="119" y="670"/>
                  </a:moveTo>
                  <a:lnTo>
                    <a:pt x="128" y="664"/>
                  </a:lnTo>
                  <a:lnTo>
                    <a:pt x="140" y="658"/>
                  </a:lnTo>
                  <a:lnTo>
                    <a:pt x="152" y="654"/>
                  </a:lnTo>
                  <a:lnTo>
                    <a:pt x="165" y="651"/>
                  </a:lnTo>
                  <a:lnTo>
                    <a:pt x="193" y="647"/>
                  </a:lnTo>
                  <a:lnTo>
                    <a:pt x="221" y="643"/>
                  </a:lnTo>
                  <a:lnTo>
                    <a:pt x="221" y="643"/>
                  </a:lnTo>
                  <a:lnTo>
                    <a:pt x="222" y="643"/>
                  </a:lnTo>
                  <a:lnTo>
                    <a:pt x="365" y="850"/>
                  </a:lnTo>
                  <a:lnTo>
                    <a:pt x="32" y="850"/>
                  </a:lnTo>
                  <a:lnTo>
                    <a:pt x="36" y="833"/>
                  </a:lnTo>
                  <a:lnTo>
                    <a:pt x="41" y="812"/>
                  </a:lnTo>
                  <a:lnTo>
                    <a:pt x="48" y="787"/>
                  </a:lnTo>
                  <a:lnTo>
                    <a:pt x="58" y="761"/>
                  </a:lnTo>
                  <a:lnTo>
                    <a:pt x="63" y="748"/>
                  </a:lnTo>
                  <a:lnTo>
                    <a:pt x="68" y="734"/>
                  </a:lnTo>
                  <a:lnTo>
                    <a:pt x="76" y="723"/>
                  </a:lnTo>
                  <a:lnTo>
                    <a:pt x="82" y="710"/>
                  </a:lnTo>
                  <a:lnTo>
                    <a:pt x="91" y="699"/>
                  </a:lnTo>
                  <a:lnTo>
                    <a:pt x="99" y="688"/>
                  </a:lnTo>
                  <a:lnTo>
                    <a:pt x="108" y="679"/>
                  </a:lnTo>
                  <a:lnTo>
                    <a:pt x="119" y="670"/>
                  </a:lnTo>
                  <a:close/>
                  <a:moveTo>
                    <a:pt x="361" y="535"/>
                  </a:moveTo>
                  <a:lnTo>
                    <a:pt x="361" y="447"/>
                  </a:lnTo>
                  <a:lnTo>
                    <a:pt x="363" y="445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70" y="439"/>
                  </a:lnTo>
                  <a:lnTo>
                    <a:pt x="371" y="435"/>
                  </a:lnTo>
                  <a:lnTo>
                    <a:pt x="371" y="433"/>
                  </a:lnTo>
                  <a:lnTo>
                    <a:pt x="371" y="430"/>
                  </a:lnTo>
                  <a:lnTo>
                    <a:pt x="370" y="427"/>
                  </a:lnTo>
                  <a:lnTo>
                    <a:pt x="368" y="425"/>
                  </a:lnTo>
                  <a:lnTo>
                    <a:pt x="366" y="422"/>
                  </a:lnTo>
                  <a:lnTo>
                    <a:pt x="364" y="420"/>
                  </a:lnTo>
                  <a:lnTo>
                    <a:pt x="362" y="419"/>
                  </a:lnTo>
                  <a:lnTo>
                    <a:pt x="360" y="417"/>
                  </a:lnTo>
                  <a:lnTo>
                    <a:pt x="355" y="413"/>
                  </a:lnTo>
                  <a:lnTo>
                    <a:pt x="351" y="410"/>
                  </a:lnTo>
                  <a:lnTo>
                    <a:pt x="348" y="405"/>
                  </a:lnTo>
                  <a:lnTo>
                    <a:pt x="345" y="400"/>
                  </a:lnTo>
                  <a:lnTo>
                    <a:pt x="342" y="392"/>
                  </a:lnTo>
                  <a:lnTo>
                    <a:pt x="338" y="384"/>
                  </a:lnTo>
                  <a:lnTo>
                    <a:pt x="335" y="374"/>
                  </a:lnTo>
                  <a:lnTo>
                    <a:pt x="332" y="363"/>
                  </a:lnTo>
                  <a:lnTo>
                    <a:pt x="331" y="351"/>
                  </a:lnTo>
                  <a:lnTo>
                    <a:pt x="330" y="336"/>
                  </a:lnTo>
                  <a:lnTo>
                    <a:pt x="329" y="318"/>
                  </a:lnTo>
                  <a:lnTo>
                    <a:pt x="330" y="300"/>
                  </a:lnTo>
                  <a:lnTo>
                    <a:pt x="333" y="280"/>
                  </a:lnTo>
                  <a:lnTo>
                    <a:pt x="337" y="271"/>
                  </a:lnTo>
                  <a:lnTo>
                    <a:pt x="341" y="264"/>
                  </a:lnTo>
                  <a:lnTo>
                    <a:pt x="345" y="256"/>
                  </a:lnTo>
                  <a:lnTo>
                    <a:pt x="347" y="249"/>
                  </a:lnTo>
                  <a:lnTo>
                    <a:pt x="350" y="234"/>
                  </a:lnTo>
                  <a:lnTo>
                    <a:pt x="352" y="222"/>
                  </a:lnTo>
                  <a:lnTo>
                    <a:pt x="351" y="219"/>
                  </a:lnTo>
                  <a:lnTo>
                    <a:pt x="351" y="216"/>
                  </a:lnTo>
                  <a:lnTo>
                    <a:pt x="349" y="213"/>
                  </a:lnTo>
                  <a:lnTo>
                    <a:pt x="348" y="211"/>
                  </a:lnTo>
                  <a:lnTo>
                    <a:pt x="345" y="209"/>
                  </a:lnTo>
                  <a:lnTo>
                    <a:pt x="343" y="208"/>
                  </a:lnTo>
                  <a:lnTo>
                    <a:pt x="340" y="207"/>
                  </a:lnTo>
                  <a:lnTo>
                    <a:pt x="337" y="207"/>
                  </a:lnTo>
                  <a:lnTo>
                    <a:pt x="334" y="207"/>
                  </a:lnTo>
                  <a:lnTo>
                    <a:pt x="331" y="208"/>
                  </a:lnTo>
                  <a:lnTo>
                    <a:pt x="329" y="209"/>
                  </a:lnTo>
                  <a:lnTo>
                    <a:pt x="327" y="211"/>
                  </a:lnTo>
                  <a:lnTo>
                    <a:pt x="325" y="213"/>
                  </a:lnTo>
                  <a:lnTo>
                    <a:pt x="323" y="216"/>
                  </a:lnTo>
                  <a:lnTo>
                    <a:pt x="322" y="219"/>
                  </a:lnTo>
                  <a:lnTo>
                    <a:pt x="322" y="222"/>
                  </a:lnTo>
                  <a:lnTo>
                    <a:pt x="321" y="231"/>
                  </a:lnTo>
                  <a:lnTo>
                    <a:pt x="317" y="242"/>
                  </a:lnTo>
                  <a:lnTo>
                    <a:pt x="313" y="255"/>
                  </a:lnTo>
                  <a:lnTo>
                    <a:pt x="305" y="267"/>
                  </a:lnTo>
                  <a:lnTo>
                    <a:pt x="305" y="267"/>
                  </a:lnTo>
                  <a:lnTo>
                    <a:pt x="305" y="267"/>
                  </a:lnTo>
                  <a:lnTo>
                    <a:pt x="300" y="273"/>
                  </a:lnTo>
                  <a:lnTo>
                    <a:pt x="293" y="278"/>
                  </a:lnTo>
                  <a:lnTo>
                    <a:pt x="290" y="280"/>
                  </a:lnTo>
                  <a:lnTo>
                    <a:pt x="287" y="281"/>
                  </a:lnTo>
                  <a:lnTo>
                    <a:pt x="284" y="282"/>
                  </a:lnTo>
                  <a:lnTo>
                    <a:pt x="281" y="283"/>
                  </a:lnTo>
                  <a:lnTo>
                    <a:pt x="277" y="283"/>
                  </a:lnTo>
                  <a:lnTo>
                    <a:pt x="274" y="284"/>
                  </a:lnTo>
                  <a:lnTo>
                    <a:pt x="272" y="285"/>
                  </a:lnTo>
                  <a:lnTo>
                    <a:pt x="270" y="287"/>
                  </a:lnTo>
                  <a:lnTo>
                    <a:pt x="268" y="290"/>
                  </a:lnTo>
                  <a:lnTo>
                    <a:pt x="267" y="292"/>
                  </a:lnTo>
                  <a:lnTo>
                    <a:pt x="266" y="295"/>
                  </a:lnTo>
                  <a:lnTo>
                    <a:pt x="266" y="298"/>
                  </a:lnTo>
                  <a:lnTo>
                    <a:pt x="266" y="300"/>
                  </a:lnTo>
                  <a:lnTo>
                    <a:pt x="267" y="303"/>
                  </a:lnTo>
                  <a:lnTo>
                    <a:pt x="268" y="306"/>
                  </a:lnTo>
                  <a:lnTo>
                    <a:pt x="270" y="308"/>
                  </a:lnTo>
                  <a:lnTo>
                    <a:pt x="272" y="310"/>
                  </a:lnTo>
                  <a:lnTo>
                    <a:pt x="274" y="311"/>
                  </a:lnTo>
                  <a:lnTo>
                    <a:pt x="277" y="312"/>
                  </a:lnTo>
                  <a:lnTo>
                    <a:pt x="281" y="313"/>
                  </a:lnTo>
                  <a:lnTo>
                    <a:pt x="290" y="312"/>
                  </a:lnTo>
                  <a:lnTo>
                    <a:pt x="300" y="309"/>
                  </a:lnTo>
                  <a:lnTo>
                    <a:pt x="299" y="332"/>
                  </a:lnTo>
                  <a:lnTo>
                    <a:pt x="301" y="353"/>
                  </a:lnTo>
                  <a:lnTo>
                    <a:pt x="303" y="371"/>
                  </a:lnTo>
                  <a:lnTo>
                    <a:pt x="306" y="386"/>
                  </a:lnTo>
                  <a:lnTo>
                    <a:pt x="312" y="400"/>
                  </a:lnTo>
                  <a:lnTo>
                    <a:pt x="317" y="412"/>
                  </a:lnTo>
                  <a:lnTo>
                    <a:pt x="322" y="420"/>
                  </a:lnTo>
                  <a:lnTo>
                    <a:pt x="328" y="429"/>
                  </a:lnTo>
                  <a:lnTo>
                    <a:pt x="322" y="436"/>
                  </a:lnTo>
                  <a:lnTo>
                    <a:pt x="316" y="444"/>
                  </a:lnTo>
                  <a:lnTo>
                    <a:pt x="308" y="451"/>
                  </a:lnTo>
                  <a:lnTo>
                    <a:pt x="299" y="458"/>
                  </a:lnTo>
                  <a:lnTo>
                    <a:pt x="288" y="463"/>
                  </a:lnTo>
                  <a:lnTo>
                    <a:pt x="276" y="467"/>
                  </a:lnTo>
                  <a:lnTo>
                    <a:pt x="264" y="471"/>
                  </a:lnTo>
                  <a:lnTo>
                    <a:pt x="251" y="471"/>
                  </a:lnTo>
                  <a:lnTo>
                    <a:pt x="243" y="471"/>
                  </a:lnTo>
                  <a:lnTo>
                    <a:pt x="234" y="470"/>
                  </a:lnTo>
                  <a:lnTo>
                    <a:pt x="225" y="467"/>
                  </a:lnTo>
                  <a:lnTo>
                    <a:pt x="215" y="464"/>
                  </a:lnTo>
                  <a:lnTo>
                    <a:pt x="206" y="460"/>
                  </a:lnTo>
                  <a:lnTo>
                    <a:pt x="195" y="455"/>
                  </a:lnTo>
                  <a:lnTo>
                    <a:pt x="184" y="447"/>
                  </a:lnTo>
                  <a:lnTo>
                    <a:pt x="173" y="437"/>
                  </a:lnTo>
                  <a:lnTo>
                    <a:pt x="180" y="432"/>
                  </a:lnTo>
                  <a:lnTo>
                    <a:pt x="185" y="427"/>
                  </a:lnTo>
                  <a:lnTo>
                    <a:pt x="190" y="419"/>
                  </a:lnTo>
                  <a:lnTo>
                    <a:pt x="195" y="412"/>
                  </a:lnTo>
                  <a:lnTo>
                    <a:pt x="199" y="403"/>
                  </a:lnTo>
                  <a:lnTo>
                    <a:pt x="202" y="394"/>
                  </a:lnTo>
                  <a:lnTo>
                    <a:pt x="206" y="384"/>
                  </a:lnTo>
                  <a:lnTo>
                    <a:pt x="209" y="373"/>
                  </a:lnTo>
                  <a:lnTo>
                    <a:pt x="214" y="350"/>
                  </a:lnTo>
                  <a:lnTo>
                    <a:pt x="219" y="323"/>
                  </a:lnTo>
                  <a:lnTo>
                    <a:pt x="224" y="296"/>
                  </a:lnTo>
                  <a:lnTo>
                    <a:pt x="228" y="267"/>
                  </a:lnTo>
                  <a:lnTo>
                    <a:pt x="233" y="225"/>
                  </a:lnTo>
                  <a:lnTo>
                    <a:pt x="241" y="183"/>
                  </a:lnTo>
                  <a:lnTo>
                    <a:pt x="245" y="163"/>
                  </a:lnTo>
                  <a:lnTo>
                    <a:pt x="249" y="143"/>
                  </a:lnTo>
                  <a:lnTo>
                    <a:pt x="255" y="124"/>
                  </a:lnTo>
                  <a:lnTo>
                    <a:pt x="261" y="107"/>
                  </a:lnTo>
                  <a:lnTo>
                    <a:pt x="268" y="90"/>
                  </a:lnTo>
                  <a:lnTo>
                    <a:pt x="275" y="75"/>
                  </a:lnTo>
                  <a:lnTo>
                    <a:pt x="284" y="62"/>
                  </a:lnTo>
                  <a:lnTo>
                    <a:pt x="293" y="52"/>
                  </a:lnTo>
                  <a:lnTo>
                    <a:pt x="299" y="46"/>
                  </a:lnTo>
                  <a:lnTo>
                    <a:pt x="304" y="42"/>
                  </a:lnTo>
                  <a:lnTo>
                    <a:pt x="310" y="39"/>
                  </a:lnTo>
                  <a:lnTo>
                    <a:pt x="316" y="35"/>
                  </a:lnTo>
                  <a:lnTo>
                    <a:pt x="322" y="33"/>
                  </a:lnTo>
                  <a:lnTo>
                    <a:pt x="329" y="31"/>
                  </a:lnTo>
                  <a:lnTo>
                    <a:pt x="336" y="30"/>
                  </a:lnTo>
                  <a:lnTo>
                    <a:pt x="344" y="30"/>
                  </a:lnTo>
                  <a:lnTo>
                    <a:pt x="355" y="30"/>
                  </a:lnTo>
                  <a:lnTo>
                    <a:pt x="365" y="32"/>
                  </a:lnTo>
                  <a:lnTo>
                    <a:pt x="377" y="35"/>
                  </a:lnTo>
                  <a:lnTo>
                    <a:pt x="389" y="39"/>
                  </a:lnTo>
                  <a:lnTo>
                    <a:pt x="402" y="44"/>
                  </a:lnTo>
                  <a:lnTo>
                    <a:pt x="415" y="50"/>
                  </a:lnTo>
                  <a:lnTo>
                    <a:pt x="429" y="58"/>
                  </a:lnTo>
                  <a:lnTo>
                    <a:pt x="442" y="67"/>
                  </a:lnTo>
                  <a:lnTo>
                    <a:pt x="447" y="69"/>
                  </a:lnTo>
                  <a:lnTo>
                    <a:pt x="451" y="69"/>
                  </a:lnTo>
                  <a:lnTo>
                    <a:pt x="455" y="69"/>
                  </a:lnTo>
                  <a:lnTo>
                    <a:pt x="459" y="67"/>
                  </a:lnTo>
                  <a:lnTo>
                    <a:pt x="472" y="58"/>
                  </a:lnTo>
                  <a:lnTo>
                    <a:pt x="486" y="50"/>
                  </a:lnTo>
                  <a:lnTo>
                    <a:pt x="500" y="44"/>
                  </a:lnTo>
                  <a:lnTo>
                    <a:pt x="512" y="39"/>
                  </a:lnTo>
                  <a:lnTo>
                    <a:pt x="525" y="35"/>
                  </a:lnTo>
                  <a:lnTo>
                    <a:pt x="536" y="32"/>
                  </a:lnTo>
                  <a:lnTo>
                    <a:pt x="548" y="30"/>
                  </a:lnTo>
                  <a:lnTo>
                    <a:pt x="557" y="30"/>
                  </a:lnTo>
                  <a:lnTo>
                    <a:pt x="565" y="30"/>
                  </a:lnTo>
                  <a:lnTo>
                    <a:pt x="572" y="31"/>
                  </a:lnTo>
                  <a:lnTo>
                    <a:pt x="579" y="33"/>
                  </a:lnTo>
                  <a:lnTo>
                    <a:pt x="585" y="35"/>
                  </a:lnTo>
                  <a:lnTo>
                    <a:pt x="591" y="39"/>
                  </a:lnTo>
                  <a:lnTo>
                    <a:pt x="598" y="42"/>
                  </a:lnTo>
                  <a:lnTo>
                    <a:pt x="603" y="46"/>
                  </a:lnTo>
                  <a:lnTo>
                    <a:pt x="609" y="52"/>
                  </a:lnTo>
                  <a:lnTo>
                    <a:pt x="618" y="62"/>
                  </a:lnTo>
                  <a:lnTo>
                    <a:pt x="627" y="75"/>
                  </a:lnTo>
                  <a:lnTo>
                    <a:pt x="634" y="90"/>
                  </a:lnTo>
                  <a:lnTo>
                    <a:pt x="641" y="107"/>
                  </a:lnTo>
                  <a:lnTo>
                    <a:pt x="647" y="124"/>
                  </a:lnTo>
                  <a:lnTo>
                    <a:pt x="652" y="143"/>
                  </a:lnTo>
                  <a:lnTo>
                    <a:pt x="657" y="163"/>
                  </a:lnTo>
                  <a:lnTo>
                    <a:pt x="660" y="183"/>
                  </a:lnTo>
                  <a:lnTo>
                    <a:pt x="668" y="225"/>
                  </a:lnTo>
                  <a:lnTo>
                    <a:pt x="674" y="267"/>
                  </a:lnTo>
                  <a:lnTo>
                    <a:pt x="678" y="296"/>
                  </a:lnTo>
                  <a:lnTo>
                    <a:pt x="683" y="324"/>
                  </a:lnTo>
                  <a:lnTo>
                    <a:pt x="687" y="351"/>
                  </a:lnTo>
                  <a:lnTo>
                    <a:pt x="693" y="374"/>
                  </a:lnTo>
                  <a:lnTo>
                    <a:pt x="697" y="386"/>
                  </a:lnTo>
                  <a:lnTo>
                    <a:pt x="700" y="396"/>
                  </a:lnTo>
                  <a:lnTo>
                    <a:pt x="704" y="405"/>
                  </a:lnTo>
                  <a:lnTo>
                    <a:pt x="708" y="414"/>
                  </a:lnTo>
                  <a:lnTo>
                    <a:pt x="713" y="421"/>
                  </a:lnTo>
                  <a:lnTo>
                    <a:pt x="718" y="429"/>
                  </a:lnTo>
                  <a:lnTo>
                    <a:pt x="723" y="434"/>
                  </a:lnTo>
                  <a:lnTo>
                    <a:pt x="730" y="439"/>
                  </a:lnTo>
                  <a:lnTo>
                    <a:pt x="722" y="447"/>
                  </a:lnTo>
                  <a:lnTo>
                    <a:pt x="714" y="455"/>
                  </a:lnTo>
                  <a:lnTo>
                    <a:pt x="704" y="461"/>
                  </a:lnTo>
                  <a:lnTo>
                    <a:pt x="694" y="466"/>
                  </a:lnTo>
                  <a:lnTo>
                    <a:pt x="685" y="471"/>
                  </a:lnTo>
                  <a:lnTo>
                    <a:pt x="674" y="474"/>
                  </a:lnTo>
                  <a:lnTo>
                    <a:pt x="663" y="475"/>
                  </a:lnTo>
                  <a:lnTo>
                    <a:pt x="653" y="476"/>
                  </a:lnTo>
                  <a:lnTo>
                    <a:pt x="639" y="475"/>
                  </a:lnTo>
                  <a:lnTo>
                    <a:pt x="626" y="473"/>
                  </a:lnTo>
                  <a:lnTo>
                    <a:pt x="614" y="469"/>
                  </a:lnTo>
                  <a:lnTo>
                    <a:pt x="603" y="462"/>
                  </a:lnTo>
                  <a:lnTo>
                    <a:pt x="594" y="456"/>
                  </a:lnTo>
                  <a:lnTo>
                    <a:pt x="585" y="447"/>
                  </a:lnTo>
                  <a:lnTo>
                    <a:pt x="579" y="437"/>
                  </a:lnTo>
                  <a:lnTo>
                    <a:pt x="573" y="427"/>
                  </a:lnTo>
                  <a:lnTo>
                    <a:pt x="579" y="419"/>
                  </a:lnTo>
                  <a:lnTo>
                    <a:pt x="585" y="411"/>
                  </a:lnTo>
                  <a:lnTo>
                    <a:pt x="590" y="399"/>
                  </a:lnTo>
                  <a:lnTo>
                    <a:pt x="595" y="386"/>
                  </a:lnTo>
                  <a:lnTo>
                    <a:pt x="598" y="371"/>
                  </a:lnTo>
                  <a:lnTo>
                    <a:pt x="601" y="353"/>
                  </a:lnTo>
                  <a:lnTo>
                    <a:pt x="602" y="332"/>
                  </a:lnTo>
                  <a:lnTo>
                    <a:pt x="602" y="309"/>
                  </a:lnTo>
                  <a:lnTo>
                    <a:pt x="611" y="312"/>
                  </a:lnTo>
                  <a:lnTo>
                    <a:pt x="622" y="313"/>
                  </a:lnTo>
                  <a:lnTo>
                    <a:pt x="625" y="312"/>
                  </a:lnTo>
                  <a:lnTo>
                    <a:pt x="627" y="311"/>
                  </a:lnTo>
                  <a:lnTo>
                    <a:pt x="630" y="310"/>
                  </a:lnTo>
                  <a:lnTo>
                    <a:pt x="632" y="308"/>
                  </a:lnTo>
                  <a:lnTo>
                    <a:pt x="634" y="306"/>
                  </a:lnTo>
                  <a:lnTo>
                    <a:pt x="635" y="303"/>
                  </a:lnTo>
                  <a:lnTo>
                    <a:pt x="637" y="300"/>
                  </a:lnTo>
                  <a:lnTo>
                    <a:pt x="637" y="298"/>
                  </a:lnTo>
                  <a:lnTo>
                    <a:pt x="637" y="295"/>
                  </a:lnTo>
                  <a:lnTo>
                    <a:pt x="635" y="292"/>
                  </a:lnTo>
                  <a:lnTo>
                    <a:pt x="634" y="290"/>
                  </a:lnTo>
                  <a:lnTo>
                    <a:pt x="632" y="287"/>
                  </a:lnTo>
                  <a:lnTo>
                    <a:pt x="630" y="285"/>
                  </a:lnTo>
                  <a:lnTo>
                    <a:pt x="627" y="284"/>
                  </a:lnTo>
                  <a:lnTo>
                    <a:pt x="625" y="283"/>
                  </a:lnTo>
                  <a:lnTo>
                    <a:pt x="622" y="283"/>
                  </a:lnTo>
                  <a:lnTo>
                    <a:pt x="618" y="282"/>
                  </a:lnTo>
                  <a:lnTo>
                    <a:pt x="614" y="281"/>
                  </a:lnTo>
                  <a:lnTo>
                    <a:pt x="611" y="280"/>
                  </a:lnTo>
                  <a:lnTo>
                    <a:pt x="608" y="278"/>
                  </a:lnTo>
                  <a:lnTo>
                    <a:pt x="602" y="273"/>
                  </a:lnTo>
                  <a:lnTo>
                    <a:pt x="597" y="267"/>
                  </a:lnTo>
                  <a:lnTo>
                    <a:pt x="597" y="267"/>
                  </a:lnTo>
                  <a:lnTo>
                    <a:pt x="597" y="267"/>
                  </a:lnTo>
                  <a:lnTo>
                    <a:pt x="589" y="255"/>
                  </a:lnTo>
                  <a:lnTo>
                    <a:pt x="584" y="242"/>
                  </a:lnTo>
                  <a:lnTo>
                    <a:pt x="581" y="231"/>
                  </a:lnTo>
                  <a:lnTo>
                    <a:pt x="580" y="222"/>
                  </a:lnTo>
                  <a:lnTo>
                    <a:pt x="580" y="219"/>
                  </a:lnTo>
                  <a:lnTo>
                    <a:pt x="579" y="216"/>
                  </a:lnTo>
                  <a:lnTo>
                    <a:pt x="576" y="213"/>
                  </a:lnTo>
                  <a:lnTo>
                    <a:pt x="575" y="211"/>
                  </a:lnTo>
                  <a:lnTo>
                    <a:pt x="573" y="209"/>
                  </a:lnTo>
                  <a:lnTo>
                    <a:pt x="570" y="208"/>
                  </a:lnTo>
                  <a:lnTo>
                    <a:pt x="568" y="207"/>
                  </a:lnTo>
                  <a:lnTo>
                    <a:pt x="565" y="207"/>
                  </a:lnTo>
                  <a:lnTo>
                    <a:pt x="561" y="207"/>
                  </a:lnTo>
                  <a:lnTo>
                    <a:pt x="558" y="208"/>
                  </a:lnTo>
                  <a:lnTo>
                    <a:pt x="556" y="209"/>
                  </a:lnTo>
                  <a:lnTo>
                    <a:pt x="554" y="211"/>
                  </a:lnTo>
                  <a:lnTo>
                    <a:pt x="552" y="213"/>
                  </a:lnTo>
                  <a:lnTo>
                    <a:pt x="551" y="216"/>
                  </a:lnTo>
                  <a:lnTo>
                    <a:pt x="550" y="219"/>
                  </a:lnTo>
                  <a:lnTo>
                    <a:pt x="550" y="222"/>
                  </a:lnTo>
                  <a:lnTo>
                    <a:pt x="551" y="234"/>
                  </a:lnTo>
                  <a:lnTo>
                    <a:pt x="554" y="249"/>
                  </a:lnTo>
                  <a:lnTo>
                    <a:pt x="557" y="256"/>
                  </a:lnTo>
                  <a:lnTo>
                    <a:pt x="560" y="264"/>
                  </a:lnTo>
                  <a:lnTo>
                    <a:pt x="565" y="271"/>
                  </a:lnTo>
                  <a:lnTo>
                    <a:pt x="569" y="279"/>
                  </a:lnTo>
                  <a:lnTo>
                    <a:pt x="571" y="299"/>
                  </a:lnTo>
                  <a:lnTo>
                    <a:pt x="572" y="317"/>
                  </a:lnTo>
                  <a:lnTo>
                    <a:pt x="572" y="335"/>
                  </a:lnTo>
                  <a:lnTo>
                    <a:pt x="571" y="348"/>
                  </a:lnTo>
                  <a:lnTo>
                    <a:pt x="569" y="361"/>
                  </a:lnTo>
                  <a:lnTo>
                    <a:pt x="567" y="372"/>
                  </a:lnTo>
                  <a:lnTo>
                    <a:pt x="564" y="382"/>
                  </a:lnTo>
                  <a:lnTo>
                    <a:pt x="560" y="390"/>
                  </a:lnTo>
                  <a:lnTo>
                    <a:pt x="557" y="397"/>
                  </a:lnTo>
                  <a:lnTo>
                    <a:pt x="554" y="402"/>
                  </a:lnTo>
                  <a:lnTo>
                    <a:pt x="551" y="406"/>
                  </a:lnTo>
                  <a:lnTo>
                    <a:pt x="548" y="410"/>
                  </a:lnTo>
                  <a:lnTo>
                    <a:pt x="542" y="414"/>
                  </a:lnTo>
                  <a:lnTo>
                    <a:pt x="540" y="416"/>
                  </a:lnTo>
                  <a:lnTo>
                    <a:pt x="538" y="417"/>
                  </a:lnTo>
                  <a:lnTo>
                    <a:pt x="535" y="418"/>
                  </a:lnTo>
                  <a:lnTo>
                    <a:pt x="534" y="420"/>
                  </a:lnTo>
                  <a:lnTo>
                    <a:pt x="531" y="424"/>
                  </a:lnTo>
                  <a:lnTo>
                    <a:pt x="531" y="426"/>
                  </a:lnTo>
                  <a:lnTo>
                    <a:pt x="530" y="429"/>
                  </a:lnTo>
                  <a:lnTo>
                    <a:pt x="530" y="432"/>
                  </a:lnTo>
                  <a:lnTo>
                    <a:pt x="531" y="434"/>
                  </a:lnTo>
                  <a:lnTo>
                    <a:pt x="533" y="437"/>
                  </a:lnTo>
                  <a:lnTo>
                    <a:pt x="536" y="441"/>
                  </a:lnTo>
                  <a:lnTo>
                    <a:pt x="538" y="443"/>
                  </a:lnTo>
                  <a:lnTo>
                    <a:pt x="541" y="444"/>
                  </a:lnTo>
                  <a:lnTo>
                    <a:pt x="541" y="535"/>
                  </a:lnTo>
                  <a:lnTo>
                    <a:pt x="542" y="550"/>
                  </a:lnTo>
                  <a:lnTo>
                    <a:pt x="543" y="564"/>
                  </a:lnTo>
                  <a:lnTo>
                    <a:pt x="548" y="577"/>
                  </a:lnTo>
                  <a:lnTo>
                    <a:pt x="552" y="588"/>
                  </a:lnTo>
                  <a:lnTo>
                    <a:pt x="557" y="597"/>
                  </a:lnTo>
                  <a:lnTo>
                    <a:pt x="564" y="606"/>
                  </a:lnTo>
                  <a:lnTo>
                    <a:pt x="571" y="613"/>
                  </a:lnTo>
                  <a:lnTo>
                    <a:pt x="580" y="619"/>
                  </a:lnTo>
                  <a:lnTo>
                    <a:pt x="588" y="624"/>
                  </a:lnTo>
                  <a:lnTo>
                    <a:pt x="598" y="628"/>
                  </a:lnTo>
                  <a:lnTo>
                    <a:pt x="609" y="633"/>
                  </a:lnTo>
                  <a:lnTo>
                    <a:pt x="619" y="635"/>
                  </a:lnTo>
                  <a:lnTo>
                    <a:pt x="641" y="639"/>
                  </a:lnTo>
                  <a:lnTo>
                    <a:pt x="663" y="642"/>
                  </a:lnTo>
                  <a:lnTo>
                    <a:pt x="519" y="850"/>
                  </a:lnTo>
                  <a:lnTo>
                    <a:pt x="402" y="850"/>
                  </a:lnTo>
                  <a:lnTo>
                    <a:pt x="256" y="640"/>
                  </a:lnTo>
                  <a:lnTo>
                    <a:pt x="275" y="637"/>
                  </a:lnTo>
                  <a:lnTo>
                    <a:pt x="295" y="632"/>
                  </a:lnTo>
                  <a:lnTo>
                    <a:pt x="304" y="628"/>
                  </a:lnTo>
                  <a:lnTo>
                    <a:pt x="313" y="624"/>
                  </a:lnTo>
                  <a:lnTo>
                    <a:pt x="321" y="620"/>
                  </a:lnTo>
                  <a:lnTo>
                    <a:pt x="329" y="614"/>
                  </a:lnTo>
                  <a:lnTo>
                    <a:pt x="335" y="608"/>
                  </a:lnTo>
                  <a:lnTo>
                    <a:pt x="342" y="600"/>
                  </a:lnTo>
                  <a:lnTo>
                    <a:pt x="347" y="593"/>
                  </a:lnTo>
                  <a:lnTo>
                    <a:pt x="351" y="583"/>
                  </a:lnTo>
                  <a:lnTo>
                    <a:pt x="356" y="574"/>
                  </a:lnTo>
                  <a:lnTo>
                    <a:pt x="358" y="562"/>
                  </a:lnTo>
                  <a:lnTo>
                    <a:pt x="360" y="549"/>
                  </a:lnTo>
                  <a:lnTo>
                    <a:pt x="361" y="535"/>
                  </a:lnTo>
                  <a:close/>
                  <a:moveTo>
                    <a:pt x="802" y="645"/>
                  </a:moveTo>
                  <a:lnTo>
                    <a:pt x="789" y="638"/>
                  </a:lnTo>
                  <a:lnTo>
                    <a:pt x="775" y="632"/>
                  </a:lnTo>
                  <a:lnTo>
                    <a:pt x="761" y="626"/>
                  </a:lnTo>
                  <a:lnTo>
                    <a:pt x="746" y="622"/>
                  </a:lnTo>
                  <a:lnTo>
                    <a:pt x="715" y="618"/>
                  </a:lnTo>
                  <a:lnTo>
                    <a:pt x="684" y="614"/>
                  </a:lnTo>
                  <a:lnTo>
                    <a:pt x="658" y="611"/>
                  </a:lnTo>
                  <a:lnTo>
                    <a:pt x="635" y="608"/>
                  </a:lnTo>
                  <a:lnTo>
                    <a:pt x="626" y="606"/>
                  </a:lnTo>
                  <a:lnTo>
                    <a:pt x="616" y="604"/>
                  </a:lnTo>
                  <a:lnTo>
                    <a:pt x="608" y="600"/>
                  </a:lnTo>
                  <a:lnTo>
                    <a:pt x="600" y="596"/>
                  </a:lnTo>
                  <a:lnTo>
                    <a:pt x="594" y="592"/>
                  </a:lnTo>
                  <a:lnTo>
                    <a:pt x="588" y="586"/>
                  </a:lnTo>
                  <a:lnTo>
                    <a:pt x="583" y="581"/>
                  </a:lnTo>
                  <a:lnTo>
                    <a:pt x="579" y="574"/>
                  </a:lnTo>
                  <a:lnTo>
                    <a:pt x="575" y="566"/>
                  </a:lnTo>
                  <a:lnTo>
                    <a:pt x="573" y="556"/>
                  </a:lnTo>
                  <a:lnTo>
                    <a:pt x="571" y="547"/>
                  </a:lnTo>
                  <a:lnTo>
                    <a:pt x="571" y="535"/>
                  </a:lnTo>
                  <a:lnTo>
                    <a:pt x="571" y="476"/>
                  </a:lnTo>
                  <a:lnTo>
                    <a:pt x="580" y="482"/>
                  </a:lnTo>
                  <a:lnTo>
                    <a:pt x="588" y="488"/>
                  </a:lnTo>
                  <a:lnTo>
                    <a:pt x="598" y="493"/>
                  </a:lnTo>
                  <a:lnTo>
                    <a:pt x="608" y="498"/>
                  </a:lnTo>
                  <a:lnTo>
                    <a:pt x="618" y="502"/>
                  </a:lnTo>
                  <a:lnTo>
                    <a:pt x="629" y="504"/>
                  </a:lnTo>
                  <a:lnTo>
                    <a:pt x="641" y="505"/>
                  </a:lnTo>
                  <a:lnTo>
                    <a:pt x="653" y="506"/>
                  </a:lnTo>
                  <a:lnTo>
                    <a:pt x="661" y="506"/>
                  </a:lnTo>
                  <a:lnTo>
                    <a:pt x="670" y="505"/>
                  </a:lnTo>
                  <a:lnTo>
                    <a:pt x="678" y="504"/>
                  </a:lnTo>
                  <a:lnTo>
                    <a:pt x="686" y="502"/>
                  </a:lnTo>
                  <a:lnTo>
                    <a:pt x="694" y="499"/>
                  </a:lnTo>
                  <a:lnTo>
                    <a:pt x="702" y="496"/>
                  </a:lnTo>
                  <a:lnTo>
                    <a:pt x="711" y="492"/>
                  </a:lnTo>
                  <a:lnTo>
                    <a:pt x="717" y="488"/>
                  </a:lnTo>
                  <a:lnTo>
                    <a:pt x="724" y="484"/>
                  </a:lnTo>
                  <a:lnTo>
                    <a:pt x="732" y="478"/>
                  </a:lnTo>
                  <a:lnTo>
                    <a:pt x="738" y="473"/>
                  </a:lnTo>
                  <a:lnTo>
                    <a:pt x="745" y="467"/>
                  </a:lnTo>
                  <a:lnTo>
                    <a:pt x="751" y="460"/>
                  </a:lnTo>
                  <a:lnTo>
                    <a:pt x="757" y="454"/>
                  </a:lnTo>
                  <a:lnTo>
                    <a:pt x="762" y="446"/>
                  </a:lnTo>
                  <a:lnTo>
                    <a:pt x="767" y="439"/>
                  </a:lnTo>
                  <a:lnTo>
                    <a:pt x="768" y="434"/>
                  </a:lnTo>
                  <a:lnTo>
                    <a:pt x="769" y="431"/>
                  </a:lnTo>
                  <a:lnTo>
                    <a:pt x="768" y="427"/>
                  </a:lnTo>
                  <a:lnTo>
                    <a:pt x="767" y="424"/>
                  </a:lnTo>
                  <a:lnTo>
                    <a:pt x="765" y="419"/>
                  </a:lnTo>
                  <a:lnTo>
                    <a:pt x="762" y="417"/>
                  </a:lnTo>
                  <a:lnTo>
                    <a:pt x="758" y="416"/>
                  </a:lnTo>
                  <a:lnTo>
                    <a:pt x="754" y="415"/>
                  </a:lnTo>
                  <a:lnTo>
                    <a:pt x="749" y="414"/>
                  </a:lnTo>
                  <a:lnTo>
                    <a:pt x="744" y="412"/>
                  </a:lnTo>
                  <a:lnTo>
                    <a:pt x="739" y="407"/>
                  </a:lnTo>
                  <a:lnTo>
                    <a:pt x="735" y="401"/>
                  </a:lnTo>
                  <a:lnTo>
                    <a:pt x="732" y="395"/>
                  </a:lnTo>
                  <a:lnTo>
                    <a:pt x="728" y="386"/>
                  </a:lnTo>
                  <a:lnTo>
                    <a:pt x="724" y="376"/>
                  </a:lnTo>
                  <a:lnTo>
                    <a:pt x="722" y="366"/>
                  </a:lnTo>
                  <a:lnTo>
                    <a:pt x="716" y="342"/>
                  </a:lnTo>
                  <a:lnTo>
                    <a:pt x="712" y="316"/>
                  </a:lnTo>
                  <a:lnTo>
                    <a:pt x="707" y="290"/>
                  </a:lnTo>
                  <a:lnTo>
                    <a:pt x="704" y="263"/>
                  </a:lnTo>
                  <a:lnTo>
                    <a:pt x="697" y="218"/>
                  </a:lnTo>
                  <a:lnTo>
                    <a:pt x="689" y="173"/>
                  </a:lnTo>
                  <a:lnTo>
                    <a:pt x="685" y="150"/>
                  </a:lnTo>
                  <a:lnTo>
                    <a:pt x="678" y="128"/>
                  </a:lnTo>
                  <a:lnTo>
                    <a:pt x="673" y="107"/>
                  </a:lnTo>
                  <a:lnTo>
                    <a:pt x="665" y="87"/>
                  </a:lnTo>
                  <a:lnTo>
                    <a:pt x="657" y="69"/>
                  </a:lnTo>
                  <a:lnTo>
                    <a:pt x="647" y="53"/>
                  </a:lnTo>
                  <a:lnTo>
                    <a:pt x="642" y="44"/>
                  </a:lnTo>
                  <a:lnTo>
                    <a:pt x="637" y="38"/>
                  </a:lnTo>
                  <a:lnTo>
                    <a:pt x="630" y="30"/>
                  </a:lnTo>
                  <a:lnTo>
                    <a:pt x="624" y="25"/>
                  </a:lnTo>
                  <a:lnTo>
                    <a:pt x="617" y="19"/>
                  </a:lnTo>
                  <a:lnTo>
                    <a:pt x="610" y="14"/>
                  </a:lnTo>
                  <a:lnTo>
                    <a:pt x="602" y="10"/>
                  </a:lnTo>
                  <a:lnTo>
                    <a:pt x="595" y="6"/>
                  </a:lnTo>
                  <a:lnTo>
                    <a:pt x="586" y="3"/>
                  </a:lnTo>
                  <a:lnTo>
                    <a:pt x="576" y="1"/>
                  </a:lnTo>
                  <a:lnTo>
                    <a:pt x="568" y="0"/>
                  </a:lnTo>
                  <a:lnTo>
                    <a:pt x="557" y="0"/>
                  </a:lnTo>
                  <a:lnTo>
                    <a:pt x="545" y="0"/>
                  </a:lnTo>
                  <a:lnTo>
                    <a:pt x="534" y="2"/>
                  </a:lnTo>
                  <a:lnTo>
                    <a:pt x="521" y="4"/>
                  </a:lnTo>
                  <a:lnTo>
                    <a:pt x="508" y="9"/>
                  </a:lnTo>
                  <a:lnTo>
                    <a:pt x="494" y="14"/>
                  </a:lnTo>
                  <a:lnTo>
                    <a:pt x="480" y="20"/>
                  </a:lnTo>
                  <a:lnTo>
                    <a:pt x="466" y="28"/>
                  </a:lnTo>
                  <a:lnTo>
                    <a:pt x="451" y="36"/>
                  </a:lnTo>
                  <a:lnTo>
                    <a:pt x="436" y="28"/>
                  </a:lnTo>
                  <a:lnTo>
                    <a:pt x="421" y="20"/>
                  </a:lnTo>
                  <a:lnTo>
                    <a:pt x="407" y="14"/>
                  </a:lnTo>
                  <a:lnTo>
                    <a:pt x="394" y="9"/>
                  </a:lnTo>
                  <a:lnTo>
                    <a:pt x="380" y="5"/>
                  </a:lnTo>
                  <a:lnTo>
                    <a:pt x="368" y="2"/>
                  </a:lnTo>
                  <a:lnTo>
                    <a:pt x="356" y="0"/>
                  </a:lnTo>
                  <a:lnTo>
                    <a:pt x="344" y="0"/>
                  </a:lnTo>
                  <a:lnTo>
                    <a:pt x="334" y="0"/>
                  </a:lnTo>
                  <a:lnTo>
                    <a:pt x="325" y="1"/>
                  </a:lnTo>
                  <a:lnTo>
                    <a:pt x="316" y="3"/>
                  </a:lnTo>
                  <a:lnTo>
                    <a:pt x="307" y="6"/>
                  </a:lnTo>
                  <a:lnTo>
                    <a:pt x="299" y="10"/>
                  </a:lnTo>
                  <a:lnTo>
                    <a:pt x="291" y="14"/>
                  </a:lnTo>
                  <a:lnTo>
                    <a:pt x="285" y="19"/>
                  </a:lnTo>
                  <a:lnTo>
                    <a:pt x="277" y="25"/>
                  </a:lnTo>
                  <a:lnTo>
                    <a:pt x="271" y="30"/>
                  </a:lnTo>
                  <a:lnTo>
                    <a:pt x="266" y="38"/>
                  </a:lnTo>
                  <a:lnTo>
                    <a:pt x="259" y="44"/>
                  </a:lnTo>
                  <a:lnTo>
                    <a:pt x="255" y="53"/>
                  </a:lnTo>
                  <a:lnTo>
                    <a:pt x="245" y="69"/>
                  </a:lnTo>
                  <a:lnTo>
                    <a:pt x="237" y="87"/>
                  </a:lnTo>
                  <a:lnTo>
                    <a:pt x="229" y="107"/>
                  </a:lnTo>
                  <a:lnTo>
                    <a:pt x="223" y="128"/>
                  </a:lnTo>
                  <a:lnTo>
                    <a:pt x="217" y="150"/>
                  </a:lnTo>
                  <a:lnTo>
                    <a:pt x="212" y="173"/>
                  </a:lnTo>
                  <a:lnTo>
                    <a:pt x="204" y="218"/>
                  </a:lnTo>
                  <a:lnTo>
                    <a:pt x="198" y="263"/>
                  </a:lnTo>
                  <a:lnTo>
                    <a:pt x="194" y="290"/>
                  </a:lnTo>
                  <a:lnTo>
                    <a:pt x="189" y="316"/>
                  </a:lnTo>
                  <a:lnTo>
                    <a:pt x="185" y="342"/>
                  </a:lnTo>
                  <a:lnTo>
                    <a:pt x="180" y="366"/>
                  </a:lnTo>
                  <a:lnTo>
                    <a:pt x="177" y="376"/>
                  </a:lnTo>
                  <a:lnTo>
                    <a:pt x="173" y="386"/>
                  </a:lnTo>
                  <a:lnTo>
                    <a:pt x="170" y="395"/>
                  </a:lnTo>
                  <a:lnTo>
                    <a:pt x="166" y="402"/>
                  </a:lnTo>
                  <a:lnTo>
                    <a:pt x="162" y="407"/>
                  </a:lnTo>
                  <a:lnTo>
                    <a:pt x="157" y="412"/>
                  </a:lnTo>
                  <a:lnTo>
                    <a:pt x="153" y="415"/>
                  </a:lnTo>
                  <a:lnTo>
                    <a:pt x="148" y="415"/>
                  </a:lnTo>
                  <a:lnTo>
                    <a:pt x="143" y="416"/>
                  </a:lnTo>
                  <a:lnTo>
                    <a:pt x="139" y="418"/>
                  </a:lnTo>
                  <a:lnTo>
                    <a:pt x="136" y="420"/>
                  </a:lnTo>
                  <a:lnTo>
                    <a:pt x="134" y="424"/>
                  </a:lnTo>
                  <a:lnTo>
                    <a:pt x="133" y="428"/>
                  </a:lnTo>
                  <a:lnTo>
                    <a:pt x="133" y="432"/>
                  </a:lnTo>
                  <a:lnTo>
                    <a:pt x="134" y="436"/>
                  </a:lnTo>
                  <a:lnTo>
                    <a:pt x="136" y="440"/>
                  </a:lnTo>
                  <a:lnTo>
                    <a:pt x="143" y="449"/>
                  </a:lnTo>
                  <a:lnTo>
                    <a:pt x="151" y="457"/>
                  </a:lnTo>
                  <a:lnTo>
                    <a:pt x="158" y="464"/>
                  </a:lnTo>
                  <a:lnTo>
                    <a:pt x="167" y="471"/>
                  </a:lnTo>
                  <a:lnTo>
                    <a:pt x="174" y="476"/>
                  </a:lnTo>
                  <a:lnTo>
                    <a:pt x="182" y="481"/>
                  </a:lnTo>
                  <a:lnTo>
                    <a:pt x="189" y="486"/>
                  </a:lnTo>
                  <a:lnTo>
                    <a:pt x="197" y="490"/>
                  </a:lnTo>
                  <a:lnTo>
                    <a:pt x="212" y="495"/>
                  </a:lnTo>
                  <a:lnTo>
                    <a:pt x="226" y="499"/>
                  </a:lnTo>
                  <a:lnTo>
                    <a:pt x="239" y="501"/>
                  </a:lnTo>
                  <a:lnTo>
                    <a:pt x="251" y="501"/>
                  </a:lnTo>
                  <a:lnTo>
                    <a:pt x="261" y="501"/>
                  </a:lnTo>
                  <a:lnTo>
                    <a:pt x="273" y="500"/>
                  </a:lnTo>
                  <a:lnTo>
                    <a:pt x="284" y="496"/>
                  </a:lnTo>
                  <a:lnTo>
                    <a:pt x="293" y="493"/>
                  </a:lnTo>
                  <a:lnTo>
                    <a:pt x="304" y="489"/>
                  </a:lnTo>
                  <a:lnTo>
                    <a:pt x="314" y="485"/>
                  </a:lnTo>
                  <a:lnTo>
                    <a:pt x="322" y="478"/>
                  </a:lnTo>
                  <a:lnTo>
                    <a:pt x="331" y="473"/>
                  </a:lnTo>
                  <a:lnTo>
                    <a:pt x="331" y="535"/>
                  </a:lnTo>
                  <a:lnTo>
                    <a:pt x="330" y="547"/>
                  </a:lnTo>
                  <a:lnTo>
                    <a:pt x="329" y="556"/>
                  </a:lnTo>
                  <a:lnTo>
                    <a:pt x="327" y="566"/>
                  </a:lnTo>
                  <a:lnTo>
                    <a:pt x="323" y="574"/>
                  </a:lnTo>
                  <a:lnTo>
                    <a:pt x="319" y="581"/>
                  </a:lnTo>
                  <a:lnTo>
                    <a:pt x="314" y="586"/>
                  </a:lnTo>
                  <a:lnTo>
                    <a:pt x="307" y="592"/>
                  </a:lnTo>
                  <a:lnTo>
                    <a:pt x="301" y="596"/>
                  </a:lnTo>
                  <a:lnTo>
                    <a:pt x="293" y="600"/>
                  </a:lnTo>
                  <a:lnTo>
                    <a:pt x="285" y="604"/>
                  </a:lnTo>
                  <a:lnTo>
                    <a:pt x="275" y="606"/>
                  </a:lnTo>
                  <a:lnTo>
                    <a:pt x="266" y="608"/>
                  </a:lnTo>
                  <a:lnTo>
                    <a:pt x="243" y="611"/>
                  </a:lnTo>
                  <a:lnTo>
                    <a:pt x="217" y="614"/>
                  </a:lnTo>
                  <a:lnTo>
                    <a:pt x="186" y="618"/>
                  </a:lnTo>
                  <a:lnTo>
                    <a:pt x="155" y="622"/>
                  </a:lnTo>
                  <a:lnTo>
                    <a:pt x="140" y="626"/>
                  </a:lnTo>
                  <a:lnTo>
                    <a:pt x="126" y="632"/>
                  </a:lnTo>
                  <a:lnTo>
                    <a:pt x="113" y="638"/>
                  </a:lnTo>
                  <a:lnTo>
                    <a:pt x="100" y="645"/>
                  </a:lnTo>
                  <a:lnTo>
                    <a:pt x="93" y="652"/>
                  </a:lnTo>
                  <a:lnTo>
                    <a:pt x="86" y="658"/>
                  </a:lnTo>
                  <a:lnTo>
                    <a:pt x="79" y="665"/>
                  </a:lnTo>
                  <a:lnTo>
                    <a:pt x="74" y="672"/>
                  </a:lnTo>
                  <a:lnTo>
                    <a:pt x="62" y="687"/>
                  </a:lnTo>
                  <a:lnTo>
                    <a:pt x="51" y="704"/>
                  </a:lnTo>
                  <a:lnTo>
                    <a:pt x="41" y="722"/>
                  </a:lnTo>
                  <a:lnTo>
                    <a:pt x="34" y="740"/>
                  </a:lnTo>
                  <a:lnTo>
                    <a:pt x="26" y="757"/>
                  </a:lnTo>
                  <a:lnTo>
                    <a:pt x="20" y="775"/>
                  </a:lnTo>
                  <a:lnTo>
                    <a:pt x="10" y="808"/>
                  </a:lnTo>
                  <a:lnTo>
                    <a:pt x="5" y="835"/>
                  </a:lnTo>
                  <a:lnTo>
                    <a:pt x="1" y="856"/>
                  </a:lnTo>
                  <a:lnTo>
                    <a:pt x="0" y="864"/>
                  </a:lnTo>
                  <a:lnTo>
                    <a:pt x="0" y="867"/>
                  </a:lnTo>
                  <a:lnTo>
                    <a:pt x="1" y="871"/>
                  </a:lnTo>
                  <a:lnTo>
                    <a:pt x="2" y="873"/>
                  </a:lnTo>
                  <a:lnTo>
                    <a:pt x="3" y="876"/>
                  </a:lnTo>
                  <a:lnTo>
                    <a:pt x="6" y="878"/>
                  </a:lnTo>
                  <a:lnTo>
                    <a:pt x="8" y="879"/>
                  </a:lnTo>
                  <a:lnTo>
                    <a:pt x="11" y="880"/>
                  </a:lnTo>
                  <a:lnTo>
                    <a:pt x="15" y="881"/>
                  </a:lnTo>
                  <a:lnTo>
                    <a:pt x="887" y="880"/>
                  </a:lnTo>
                  <a:lnTo>
                    <a:pt x="891" y="880"/>
                  </a:lnTo>
                  <a:lnTo>
                    <a:pt x="893" y="879"/>
                  </a:lnTo>
                  <a:lnTo>
                    <a:pt x="896" y="878"/>
                  </a:lnTo>
                  <a:lnTo>
                    <a:pt x="898" y="876"/>
                  </a:lnTo>
                  <a:lnTo>
                    <a:pt x="900" y="873"/>
                  </a:lnTo>
                  <a:lnTo>
                    <a:pt x="901" y="871"/>
                  </a:lnTo>
                  <a:lnTo>
                    <a:pt x="902" y="867"/>
                  </a:lnTo>
                  <a:lnTo>
                    <a:pt x="901" y="864"/>
                  </a:lnTo>
                  <a:lnTo>
                    <a:pt x="900" y="856"/>
                  </a:lnTo>
                  <a:lnTo>
                    <a:pt x="897" y="835"/>
                  </a:lnTo>
                  <a:lnTo>
                    <a:pt x="891" y="808"/>
                  </a:lnTo>
                  <a:lnTo>
                    <a:pt x="881" y="775"/>
                  </a:lnTo>
                  <a:lnTo>
                    <a:pt x="875" y="757"/>
                  </a:lnTo>
                  <a:lnTo>
                    <a:pt x="868" y="740"/>
                  </a:lnTo>
                  <a:lnTo>
                    <a:pt x="860" y="722"/>
                  </a:lnTo>
                  <a:lnTo>
                    <a:pt x="851" y="704"/>
                  </a:lnTo>
                  <a:lnTo>
                    <a:pt x="840" y="687"/>
                  </a:lnTo>
                  <a:lnTo>
                    <a:pt x="828" y="672"/>
                  </a:lnTo>
                  <a:lnTo>
                    <a:pt x="822" y="665"/>
                  </a:lnTo>
                  <a:lnTo>
                    <a:pt x="816" y="658"/>
                  </a:lnTo>
                  <a:lnTo>
                    <a:pt x="808" y="652"/>
                  </a:lnTo>
                  <a:lnTo>
                    <a:pt x="802" y="645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14">
              <a:extLst>
                <a:ext uri="{FF2B5EF4-FFF2-40B4-BE49-F238E27FC236}">
                  <a16:creationId xmlns="" xmlns:a16="http://schemas.microsoft.com/office/drawing/2014/main" id="{71C8A315-1CB2-4AEF-A79B-A4AD5D2E3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25" y="3833813"/>
              <a:ext cx="22225" cy="22225"/>
            </a:xfrm>
            <a:custGeom>
              <a:avLst/>
              <a:gdLst>
                <a:gd name="T0" fmla="*/ 34 w 68"/>
                <a:gd name="T1" fmla="*/ 30 h 68"/>
                <a:gd name="T2" fmla="*/ 35 w 68"/>
                <a:gd name="T3" fmla="*/ 31 h 68"/>
                <a:gd name="T4" fmla="*/ 37 w 68"/>
                <a:gd name="T5" fmla="*/ 31 h 68"/>
                <a:gd name="T6" fmla="*/ 37 w 68"/>
                <a:gd name="T7" fmla="*/ 33 h 68"/>
                <a:gd name="T8" fmla="*/ 38 w 68"/>
                <a:gd name="T9" fmla="*/ 34 h 68"/>
                <a:gd name="T10" fmla="*/ 37 w 68"/>
                <a:gd name="T11" fmla="*/ 35 h 68"/>
                <a:gd name="T12" fmla="*/ 37 w 68"/>
                <a:gd name="T13" fmla="*/ 36 h 68"/>
                <a:gd name="T14" fmla="*/ 35 w 68"/>
                <a:gd name="T15" fmla="*/ 37 h 68"/>
                <a:gd name="T16" fmla="*/ 34 w 68"/>
                <a:gd name="T17" fmla="*/ 37 h 68"/>
                <a:gd name="T18" fmla="*/ 33 w 68"/>
                <a:gd name="T19" fmla="*/ 37 h 68"/>
                <a:gd name="T20" fmla="*/ 31 w 68"/>
                <a:gd name="T21" fmla="*/ 36 h 68"/>
                <a:gd name="T22" fmla="*/ 31 w 68"/>
                <a:gd name="T23" fmla="*/ 35 h 68"/>
                <a:gd name="T24" fmla="*/ 30 w 68"/>
                <a:gd name="T25" fmla="*/ 34 h 68"/>
                <a:gd name="T26" fmla="*/ 31 w 68"/>
                <a:gd name="T27" fmla="*/ 33 h 68"/>
                <a:gd name="T28" fmla="*/ 31 w 68"/>
                <a:gd name="T29" fmla="*/ 31 h 68"/>
                <a:gd name="T30" fmla="*/ 33 w 68"/>
                <a:gd name="T31" fmla="*/ 31 h 68"/>
                <a:gd name="T32" fmla="*/ 34 w 68"/>
                <a:gd name="T33" fmla="*/ 30 h 68"/>
                <a:gd name="T34" fmla="*/ 34 w 68"/>
                <a:gd name="T35" fmla="*/ 68 h 68"/>
                <a:gd name="T36" fmla="*/ 40 w 68"/>
                <a:gd name="T37" fmla="*/ 67 h 68"/>
                <a:gd name="T38" fmla="*/ 47 w 68"/>
                <a:gd name="T39" fmla="*/ 65 h 68"/>
                <a:gd name="T40" fmla="*/ 53 w 68"/>
                <a:gd name="T41" fmla="*/ 62 h 68"/>
                <a:gd name="T42" fmla="*/ 58 w 68"/>
                <a:gd name="T43" fmla="*/ 58 h 68"/>
                <a:gd name="T44" fmla="*/ 62 w 68"/>
                <a:gd name="T45" fmla="*/ 53 h 68"/>
                <a:gd name="T46" fmla="*/ 65 w 68"/>
                <a:gd name="T47" fmla="*/ 47 h 68"/>
                <a:gd name="T48" fmla="*/ 67 w 68"/>
                <a:gd name="T49" fmla="*/ 40 h 68"/>
                <a:gd name="T50" fmla="*/ 68 w 68"/>
                <a:gd name="T51" fmla="*/ 34 h 68"/>
                <a:gd name="T52" fmla="*/ 67 w 68"/>
                <a:gd name="T53" fmla="*/ 28 h 68"/>
                <a:gd name="T54" fmla="*/ 65 w 68"/>
                <a:gd name="T55" fmla="*/ 21 h 68"/>
                <a:gd name="T56" fmla="*/ 62 w 68"/>
                <a:gd name="T57" fmla="*/ 15 h 68"/>
                <a:gd name="T58" fmla="*/ 58 w 68"/>
                <a:gd name="T59" fmla="*/ 10 h 68"/>
                <a:gd name="T60" fmla="*/ 53 w 68"/>
                <a:gd name="T61" fmla="*/ 6 h 68"/>
                <a:gd name="T62" fmla="*/ 47 w 68"/>
                <a:gd name="T63" fmla="*/ 3 h 68"/>
                <a:gd name="T64" fmla="*/ 40 w 68"/>
                <a:gd name="T65" fmla="*/ 1 h 68"/>
                <a:gd name="T66" fmla="*/ 34 w 68"/>
                <a:gd name="T67" fmla="*/ 0 h 68"/>
                <a:gd name="T68" fmla="*/ 27 w 68"/>
                <a:gd name="T69" fmla="*/ 1 h 68"/>
                <a:gd name="T70" fmla="*/ 21 w 68"/>
                <a:gd name="T71" fmla="*/ 3 h 68"/>
                <a:gd name="T72" fmla="*/ 15 w 68"/>
                <a:gd name="T73" fmla="*/ 6 h 68"/>
                <a:gd name="T74" fmla="*/ 10 w 68"/>
                <a:gd name="T75" fmla="*/ 10 h 68"/>
                <a:gd name="T76" fmla="*/ 6 w 68"/>
                <a:gd name="T77" fmla="*/ 15 h 68"/>
                <a:gd name="T78" fmla="*/ 3 w 68"/>
                <a:gd name="T79" fmla="*/ 21 h 68"/>
                <a:gd name="T80" fmla="*/ 1 w 68"/>
                <a:gd name="T81" fmla="*/ 28 h 68"/>
                <a:gd name="T82" fmla="*/ 0 w 68"/>
                <a:gd name="T83" fmla="*/ 34 h 68"/>
                <a:gd name="T84" fmla="*/ 1 w 68"/>
                <a:gd name="T85" fmla="*/ 40 h 68"/>
                <a:gd name="T86" fmla="*/ 3 w 68"/>
                <a:gd name="T87" fmla="*/ 47 h 68"/>
                <a:gd name="T88" fmla="*/ 6 w 68"/>
                <a:gd name="T89" fmla="*/ 53 h 68"/>
                <a:gd name="T90" fmla="*/ 10 w 68"/>
                <a:gd name="T91" fmla="*/ 58 h 68"/>
                <a:gd name="T92" fmla="*/ 15 w 68"/>
                <a:gd name="T93" fmla="*/ 62 h 68"/>
                <a:gd name="T94" fmla="*/ 21 w 68"/>
                <a:gd name="T95" fmla="*/ 65 h 68"/>
                <a:gd name="T96" fmla="*/ 27 w 68"/>
                <a:gd name="T97" fmla="*/ 67 h 68"/>
                <a:gd name="T98" fmla="*/ 34 w 68"/>
                <a:gd name="T9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68">
                  <a:moveTo>
                    <a:pt x="34" y="30"/>
                  </a:moveTo>
                  <a:lnTo>
                    <a:pt x="35" y="31"/>
                  </a:lnTo>
                  <a:lnTo>
                    <a:pt x="37" y="31"/>
                  </a:lnTo>
                  <a:lnTo>
                    <a:pt x="37" y="33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7" y="36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4" y="30"/>
                  </a:lnTo>
                  <a:close/>
                  <a:moveTo>
                    <a:pt x="34" y="68"/>
                  </a:moveTo>
                  <a:lnTo>
                    <a:pt x="40" y="67"/>
                  </a:lnTo>
                  <a:lnTo>
                    <a:pt x="47" y="65"/>
                  </a:lnTo>
                  <a:lnTo>
                    <a:pt x="53" y="62"/>
                  </a:lnTo>
                  <a:lnTo>
                    <a:pt x="58" y="58"/>
                  </a:lnTo>
                  <a:lnTo>
                    <a:pt x="62" y="53"/>
                  </a:lnTo>
                  <a:lnTo>
                    <a:pt x="65" y="47"/>
                  </a:lnTo>
                  <a:lnTo>
                    <a:pt x="67" y="40"/>
                  </a:lnTo>
                  <a:lnTo>
                    <a:pt x="68" y="34"/>
                  </a:lnTo>
                  <a:lnTo>
                    <a:pt x="67" y="28"/>
                  </a:lnTo>
                  <a:lnTo>
                    <a:pt x="65" y="21"/>
                  </a:lnTo>
                  <a:lnTo>
                    <a:pt x="62" y="15"/>
                  </a:lnTo>
                  <a:lnTo>
                    <a:pt x="58" y="10"/>
                  </a:lnTo>
                  <a:lnTo>
                    <a:pt x="53" y="6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1" y="3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3" y="47"/>
                  </a:lnTo>
                  <a:lnTo>
                    <a:pt x="6" y="53"/>
                  </a:lnTo>
                  <a:lnTo>
                    <a:pt x="10" y="58"/>
                  </a:lnTo>
                  <a:lnTo>
                    <a:pt x="15" y="62"/>
                  </a:lnTo>
                  <a:lnTo>
                    <a:pt x="21" y="65"/>
                  </a:lnTo>
                  <a:lnTo>
                    <a:pt x="27" y="67"/>
                  </a:lnTo>
                  <a:lnTo>
                    <a:pt x="34" y="6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15">
              <a:extLst>
                <a:ext uri="{FF2B5EF4-FFF2-40B4-BE49-F238E27FC236}">
                  <a16:creationId xmlns="" xmlns:a16="http://schemas.microsoft.com/office/drawing/2014/main" id="{0864CC47-33D6-4B28-8142-9AB3A6360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38" y="3833813"/>
              <a:ext cx="20638" cy="22225"/>
            </a:xfrm>
            <a:custGeom>
              <a:avLst/>
              <a:gdLst>
                <a:gd name="T0" fmla="*/ 33 w 67"/>
                <a:gd name="T1" fmla="*/ 30 h 68"/>
                <a:gd name="T2" fmla="*/ 35 w 67"/>
                <a:gd name="T3" fmla="*/ 31 h 68"/>
                <a:gd name="T4" fmla="*/ 36 w 67"/>
                <a:gd name="T5" fmla="*/ 31 h 68"/>
                <a:gd name="T6" fmla="*/ 37 w 67"/>
                <a:gd name="T7" fmla="*/ 33 h 68"/>
                <a:gd name="T8" fmla="*/ 37 w 67"/>
                <a:gd name="T9" fmla="*/ 34 h 68"/>
                <a:gd name="T10" fmla="*/ 37 w 67"/>
                <a:gd name="T11" fmla="*/ 35 h 68"/>
                <a:gd name="T12" fmla="*/ 36 w 67"/>
                <a:gd name="T13" fmla="*/ 36 h 68"/>
                <a:gd name="T14" fmla="*/ 35 w 67"/>
                <a:gd name="T15" fmla="*/ 37 h 68"/>
                <a:gd name="T16" fmla="*/ 33 w 67"/>
                <a:gd name="T17" fmla="*/ 37 h 68"/>
                <a:gd name="T18" fmla="*/ 32 w 67"/>
                <a:gd name="T19" fmla="*/ 37 h 68"/>
                <a:gd name="T20" fmla="*/ 31 w 67"/>
                <a:gd name="T21" fmla="*/ 36 h 68"/>
                <a:gd name="T22" fmla="*/ 30 w 67"/>
                <a:gd name="T23" fmla="*/ 35 h 68"/>
                <a:gd name="T24" fmla="*/ 30 w 67"/>
                <a:gd name="T25" fmla="*/ 34 h 68"/>
                <a:gd name="T26" fmla="*/ 30 w 67"/>
                <a:gd name="T27" fmla="*/ 33 h 68"/>
                <a:gd name="T28" fmla="*/ 31 w 67"/>
                <a:gd name="T29" fmla="*/ 31 h 68"/>
                <a:gd name="T30" fmla="*/ 32 w 67"/>
                <a:gd name="T31" fmla="*/ 31 h 68"/>
                <a:gd name="T32" fmla="*/ 33 w 67"/>
                <a:gd name="T33" fmla="*/ 30 h 68"/>
                <a:gd name="T34" fmla="*/ 33 w 67"/>
                <a:gd name="T35" fmla="*/ 68 h 68"/>
                <a:gd name="T36" fmla="*/ 41 w 67"/>
                <a:gd name="T37" fmla="*/ 67 h 68"/>
                <a:gd name="T38" fmla="*/ 47 w 67"/>
                <a:gd name="T39" fmla="*/ 65 h 68"/>
                <a:gd name="T40" fmla="*/ 52 w 67"/>
                <a:gd name="T41" fmla="*/ 62 h 68"/>
                <a:gd name="T42" fmla="*/ 58 w 67"/>
                <a:gd name="T43" fmla="*/ 58 h 68"/>
                <a:gd name="T44" fmla="*/ 62 w 67"/>
                <a:gd name="T45" fmla="*/ 53 h 68"/>
                <a:gd name="T46" fmla="*/ 65 w 67"/>
                <a:gd name="T47" fmla="*/ 47 h 68"/>
                <a:gd name="T48" fmla="*/ 67 w 67"/>
                <a:gd name="T49" fmla="*/ 40 h 68"/>
                <a:gd name="T50" fmla="*/ 67 w 67"/>
                <a:gd name="T51" fmla="*/ 34 h 68"/>
                <a:gd name="T52" fmla="*/ 67 w 67"/>
                <a:gd name="T53" fmla="*/ 28 h 68"/>
                <a:gd name="T54" fmla="*/ 65 w 67"/>
                <a:gd name="T55" fmla="*/ 21 h 68"/>
                <a:gd name="T56" fmla="*/ 62 w 67"/>
                <a:gd name="T57" fmla="*/ 15 h 68"/>
                <a:gd name="T58" fmla="*/ 58 w 67"/>
                <a:gd name="T59" fmla="*/ 10 h 68"/>
                <a:gd name="T60" fmla="*/ 52 w 67"/>
                <a:gd name="T61" fmla="*/ 6 h 68"/>
                <a:gd name="T62" fmla="*/ 47 w 67"/>
                <a:gd name="T63" fmla="*/ 3 h 68"/>
                <a:gd name="T64" fmla="*/ 41 w 67"/>
                <a:gd name="T65" fmla="*/ 1 h 68"/>
                <a:gd name="T66" fmla="*/ 33 w 67"/>
                <a:gd name="T67" fmla="*/ 0 h 68"/>
                <a:gd name="T68" fmla="*/ 27 w 67"/>
                <a:gd name="T69" fmla="*/ 1 h 68"/>
                <a:gd name="T70" fmla="*/ 20 w 67"/>
                <a:gd name="T71" fmla="*/ 3 h 68"/>
                <a:gd name="T72" fmla="*/ 15 w 67"/>
                <a:gd name="T73" fmla="*/ 6 h 68"/>
                <a:gd name="T74" fmla="*/ 10 w 67"/>
                <a:gd name="T75" fmla="*/ 10 h 68"/>
                <a:gd name="T76" fmla="*/ 5 w 67"/>
                <a:gd name="T77" fmla="*/ 15 h 68"/>
                <a:gd name="T78" fmla="*/ 2 w 67"/>
                <a:gd name="T79" fmla="*/ 21 h 68"/>
                <a:gd name="T80" fmla="*/ 0 w 67"/>
                <a:gd name="T81" fmla="*/ 28 h 68"/>
                <a:gd name="T82" fmla="*/ 0 w 67"/>
                <a:gd name="T83" fmla="*/ 34 h 68"/>
                <a:gd name="T84" fmla="*/ 0 w 67"/>
                <a:gd name="T85" fmla="*/ 40 h 68"/>
                <a:gd name="T86" fmla="*/ 2 w 67"/>
                <a:gd name="T87" fmla="*/ 47 h 68"/>
                <a:gd name="T88" fmla="*/ 5 w 67"/>
                <a:gd name="T89" fmla="*/ 53 h 68"/>
                <a:gd name="T90" fmla="*/ 10 w 67"/>
                <a:gd name="T91" fmla="*/ 58 h 68"/>
                <a:gd name="T92" fmla="*/ 15 w 67"/>
                <a:gd name="T93" fmla="*/ 62 h 68"/>
                <a:gd name="T94" fmla="*/ 20 w 67"/>
                <a:gd name="T95" fmla="*/ 65 h 68"/>
                <a:gd name="T96" fmla="*/ 27 w 67"/>
                <a:gd name="T97" fmla="*/ 67 h 68"/>
                <a:gd name="T98" fmla="*/ 33 w 67"/>
                <a:gd name="T9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68">
                  <a:moveTo>
                    <a:pt x="33" y="30"/>
                  </a:moveTo>
                  <a:lnTo>
                    <a:pt x="35" y="31"/>
                  </a:lnTo>
                  <a:lnTo>
                    <a:pt x="36" y="31"/>
                  </a:lnTo>
                  <a:lnTo>
                    <a:pt x="37" y="33"/>
                  </a:lnTo>
                  <a:lnTo>
                    <a:pt x="37" y="34"/>
                  </a:lnTo>
                  <a:lnTo>
                    <a:pt x="37" y="35"/>
                  </a:lnTo>
                  <a:lnTo>
                    <a:pt x="36" y="36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1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3" y="30"/>
                  </a:lnTo>
                  <a:close/>
                  <a:moveTo>
                    <a:pt x="33" y="68"/>
                  </a:moveTo>
                  <a:lnTo>
                    <a:pt x="41" y="67"/>
                  </a:lnTo>
                  <a:lnTo>
                    <a:pt x="47" y="65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3"/>
                  </a:lnTo>
                  <a:lnTo>
                    <a:pt x="65" y="47"/>
                  </a:lnTo>
                  <a:lnTo>
                    <a:pt x="67" y="40"/>
                  </a:lnTo>
                  <a:lnTo>
                    <a:pt x="67" y="34"/>
                  </a:lnTo>
                  <a:lnTo>
                    <a:pt x="67" y="28"/>
                  </a:lnTo>
                  <a:lnTo>
                    <a:pt x="65" y="21"/>
                  </a:lnTo>
                  <a:lnTo>
                    <a:pt x="62" y="15"/>
                  </a:lnTo>
                  <a:lnTo>
                    <a:pt x="58" y="10"/>
                  </a:lnTo>
                  <a:lnTo>
                    <a:pt x="52" y="6"/>
                  </a:lnTo>
                  <a:lnTo>
                    <a:pt x="47" y="3"/>
                  </a:lnTo>
                  <a:lnTo>
                    <a:pt x="41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7"/>
                  </a:lnTo>
                  <a:lnTo>
                    <a:pt x="5" y="53"/>
                  </a:lnTo>
                  <a:lnTo>
                    <a:pt x="10" y="58"/>
                  </a:lnTo>
                  <a:lnTo>
                    <a:pt x="15" y="62"/>
                  </a:lnTo>
                  <a:lnTo>
                    <a:pt x="20" y="65"/>
                  </a:lnTo>
                  <a:lnTo>
                    <a:pt x="27" y="67"/>
                  </a:lnTo>
                  <a:lnTo>
                    <a:pt x="33" y="6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16">
              <a:extLst>
                <a:ext uri="{FF2B5EF4-FFF2-40B4-BE49-F238E27FC236}">
                  <a16:creationId xmlns="" xmlns:a16="http://schemas.microsoft.com/office/drawing/2014/main" id="{DFF203BD-117C-413B-B778-58E439DF6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38" y="3840163"/>
              <a:ext cx="22225" cy="20638"/>
            </a:xfrm>
            <a:custGeom>
              <a:avLst/>
              <a:gdLst>
                <a:gd name="T0" fmla="*/ 34 w 67"/>
                <a:gd name="T1" fmla="*/ 30 h 68"/>
                <a:gd name="T2" fmla="*/ 35 w 67"/>
                <a:gd name="T3" fmla="*/ 30 h 68"/>
                <a:gd name="T4" fmla="*/ 36 w 67"/>
                <a:gd name="T5" fmla="*/ 31 h 68"/>
                <a:gd name="T6" fmla="*/ 37 w 67"/>
                <a:gd name="T7" fmla="*/ 32 h 68"/>
                <a:gd name="T8" fmla="*/ 37 w 67"/>
                <a:gd name="T9" fmla="*/ 34 h 68"/>
                <a:gd name="T10" fmla="*/ 37 w 67"/>
                <a:gd name="T11" fmla="*/ 35 h 68"/>
                <a:gd name="T12" fmla="*/ 36 w 67"/>
                <a:gd name="T13" fmla="*/ 36 h 68"/>
                <a:gd name="T14" fmla="*/ 35 w 67"/>
                <a:gd name="T15" fmla="*/ 36 h 68"/>
                <a:gd name="T16" fmla="*/ 34 w 67"/>
                <a:gd name="T17" fmla="*/ 38 h 68"/>
                <a:gd name="T18" fmla="*/ 32 w 67"/>
                <a:gd name="T19" fmla="*/ 36 h 68"/>
                <a:gd name="T20" fmla="*/ 31 w 67"/>
                <a:gd name="T21" fmla="*/ 36 h 68"/>
                <a:gd name="T22" fmla="*/ 30 w 67"/>
                <a:gd name="T23" fmla="*/ 35 h 68"/>
                <a:gd name="T24" fmla="*/ 30 w 67"/>
                <a:gd name="T25" fmla="*/ 34 h 68"/>
                <a:gd name="T26" fmla="*/ 30 w 67"/>
                <a:gd name="T27" fmla="*/ 32 h 68"/>
                <a:gd name="T28" fmla="*/ 31 w 67"/>
                <a:gd name="T29" fmla="*/ 31 h 68"/>
                <a:gd name="T30" fmla="*/ 32 w 67"/>
                <a:gd name="T31" fmla="*/ 30 h 68"/>
                <a:gd name="T32" fmla="*/ 34 w 67"/>
                <a:gd name="T33" fmla="*/ 30 h 68"/>
                <a:gd name="T34" fmla="*/ 34 w 67"/>
                <a:gd name="T35" fmla="*/ 68 h 68"/>
                <a:gd name="T36" fmla="*/ 40 w 67"/>
                <a:gd name="T37" fmla="*/ 68 h 68"/>
                <a:gd name="T38" fmla="*/ 47 w 67"/>
                <a:gd name="T39" fmla="*/ 65 h 68"/>
                <a:gd name="T40" fmla="*/ 52 w 67"/>
                <a:gd name="T41" fmla="*/ 62 h 68"/>
                <a:gd name="T42" fmla="*/ 58 w 67"/>
                <a:gd name="T43" fmla="*/ 58 h 68"/>
                <a:gd name="T44" fmla="*/ 62 w 67"/>
                <a:gd name="T45" fmla="*/ 53 h 68"/>
                <a:gd name="T46" fmla="*/ 65 w 67"/>
                <a:gd name="T47" fmla="*/ 47 h 68"/>
                <a:gd name="T48" fmla="*/ 67 w 67"/>
                <a:gd name="T49" fmla="*/ 41 h 68"/>
                <a:gd name="T50" fmla="*/ 67 w 67"/>
                <a:gd name="T51" fmla="*/ 34 h 68"/>
                <a:gd name="T52" fmla="*/ 67 w 67"/>
                <a:gd name="T53" fmla="*/ 27 h 68"/>
                <a:gd name="T54" fmla="*/ 65 w 67"/>
                <a:gd name="T55" fmla="*/ 20 h 68"/>
                <a:gd name="T56" fmla="*/ 62 w 67"/>
                <a:gd name="T57" fmla="*/ 15 h 68"/>
                <a:gd name="T58" fmla="*/ 58 w 67"/>
                <a:gd name="T59" fmla="*/ 10 h 68"/>
                <a:gd name="T60" fmla="*/ 52 w 67"/>
                <a:gd name="T61" fmla="*/ 5 h 68"/>
                <a:gd name="T62" fmla="*/ 47 w 67"/>
                <a:gd name="T63" fmla="*/ 2 h 68"/>
                <a:gd name="T64" fmla="*/ 40 w 67"/>
                <a:gd name="T65" fmla="*/ 1 h 68"/>
                <a:gd name="T66" fmla="*/ 34 w 67"/>
                <a:gd name="T67" fmla="*/ 0 h 68"/>
                <a:gd name="T68" fmla="*/ 27 w 67"/>
                <a:gd name="T69" fmla="*/ 1 h 68"/>
                <a:gd name="T70" fmla="*/ 20 w 67"/>
                <a:gd name="T71" fmla="*/ 2 h 68"/>
                <a:gd name="T72" fmla="*/ 15 w 67"/>
                <a:gd name="T73" fmla="*/ 5 h 68"/>
                <a:gd name="T74" fmla="*/ 9 w 67"/>
                <a:gd name="T75" fmla="*/ 10 h 68"/>
                <a:gd name="T76" fmla="*/ 5 w 67"/>
                <a:gd name="T77" fmla="*/ 15 h 68"/>
                <a:gd name="T78" fmla="*/ 3 w 67"/>
                <a:gd name="T79" fmla="*/ 20 h 68"/>
                <a:gd name="T80" fmla="*/ 1 w 67"/>
                <a:gd name="T81" fmla="*/ 27 h 68"/>
                <a:gd name="T82" fmla="*/ 0 w 67"/>
                <a:gd name="T83" fmla="*/ 34 h 68"/>
                <a:gd name="T84" fmla="*/ 1 w 67"/>
                <a:gd name="T85" fmla="*/ 41 h 68"/>
                <a:gd name="T86" fmla="*/ 3 w 67"/>
                <a:gd name="T87" fmla="*/ 47 h 68"/>
                <a:gd name="T88" fmla="*/ 5 w 67"/>
                <a:gd name="T89" fmla="*/ 53 h 68"/>
                <a:gd name="T90" fmla="*/ 9 w 67"/>
                <a:gd name="T91" fmla="*/ 58 h 68"/>
                <a:gd name="T92" fmla="*/ 15 w 67"/>
                <a:gd name="T93" fmla="*/ 62 h 68"/>
                <a:gd name="T94" fmla="*/ 20 w 67"/>
                <a:gd name="T95" fmla="*/ 65 h 68"/>
                <a:gd name="T96" fmla="*/ 27 w 67"/>
                <a:gd name="T97" fmla="*/ 68 h 68"/>
                <a:gd name="T98" fmla="*/ 34 w 67"/>
                <a:gd name="T9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68">
                  <a:moveTo>
                    <a:pt x="34" y="30"/>
                  </a:moveTo>
                  <a:lnTo>
                    <a:pt x="35" y="30"/>
                  </a:lnTo>
                  <a:lnTo>
                    <a:pt x="36" y="31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7" y="35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1" y="31"/>
                  </a:lnTo>
                  <a:lnTo>
                    <a:pt x="32" y="30"/>
                  </a:lnTo>
                  <a:lnTo>
                    <a:pt x="34" y="30"/>
                  </a:lnTo>
                  <a:close/>
                  <a:moveTo>
                    <a:pt x="34" y="68"/>
                  </a:moveTo>
                  <a:lnTo>
                    <a:pt x="40" y="68"/>
                  </a:lnTo>
                  <a:lnTo>
                    <a:pt x="47" y="65"/>
                  </a:lnTo>
                  <a:lnTo>
                    <a:pt x="52" y="62"/>
                  </a:lnTo>
                  <a:lnTo>
                    <a:pt x="58" y="58"/>
                  </a:lnTo>
                  <a:lnTo>
                    <a:pt x="62" y="53"/>
                  </a:lnTo>
                  <a:lnTo>
                    <a:pt x="65" y="47"/>
                  </a:lnTo>
                  <a:lnTo>
                    <a:pt x="67" y="41"/>
                  </a:lnTo>
                  <a:lnTo>
                    <a:pt x="67" y="34"/>
                  </a:lnTo>
                  <a:lnTo>
                    <a:pt x="67" y="27"/>
                  </a:lnTo>
                  <a:lnTo>
                    <a:pt x="65" y="20"/>
                  </a:lnTo>
                  <a:lnTo>
                    <a:pt x="62" y="15"/>
                  </a:lnTo>
                  <a:lnTo>
                    <a:pt x="58" y="10"/>
                  </a:lnTo>
                  <a:lnTo>
                    <a:pt x="52" y="5"/>
                  </a:lnTo>
                  <a:lnTo>
                    <a:pt x="47" y="2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15" y="62"/>
                  </a:lnTo>
                  <a:lnTo>
                    <a:pt x="20" y="65"/>
                  </a:lnTo>
                  <a:lnTo>
                    <a:pt x="27" y="68"/>
                  </a:lnTo>
                  <a:lnTo>
                    <a:pt x="34" y="6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Freeform 86">
            <a:extLst>
              <a:ext uri="{FF2B5EF4-FFF2-40B4-BE49-F238E27FC236}">
                <a16:creationId xmlns="" xmlns:a16="http://schemas.microsoft.com/office/drawing/2014/main" id="{67F3555F-B9B8-45D8-AA22-FD61E2ABB096}"/>
              </a:ext>
            </a:extLst>
          </p:cNvPr>
          <p:cNvSpPr>
            <a:spLocks noEditPoints="1"/>
          </p:cNvSpPr>
          <p:nvPr/>
        </p:nvSpPr>
        <p:spPr bwMode="auto">
          <a:xfrm>
            <a:off x="6040890" y="652966"/>
            <a:ext cx="331177" cy="354200"/>
          </a:xfrm>
          <a:custGeom>
            <a:avLst/>
            <a:gdLst>
              <a:gd name="T0" fmla="*/ 502 w 902"/>
              <a:gd name="T1" fmla="*/ 753 h 902"/>
              <a:gd name="T2" fmla="*/ 525 w 902"/>
              <a:gd name="T3" fmla="*/ 687 h 902"/>
              <a:gd name="T4" fmla="*/ 695 w 902"/>
              <a:gd name="T5" fmla="*/ 751 h 902"/>
              <a:gd name="T6" fmla="*/ 750 w 902"/>
              <a:gd name="T7" fmla="*/ 665 h 902"/>
              <a:gd name="T8" fmla="*/ 849 w 902"/>
              <a:gd name="T9" fmla="*/ 739 h 902"/>
              <a:gd name="T10" fmla="*/ 553 w 902"/>
              <a:gd name="T11" fmla="*/ 871 h 902"/>
              <a:gd name="T12" fmla="*/ 424 w 902"/>
              <a:gd name="T13" fmla="*/ 768 h 902"/>
              <a:gd name="T14" fmla="*/ 472 w 902"/>
              <a:gd name="T15" fmla="*/ 763 h 902"/>
              <a:gd name="T16" fmla="*/ 451 w 902"/>
              <a:gd name="T17" fmla="*/ 871 h 902"/>
              <a:gd name="T18" fmla="*/ 183 w 902"/>
              <a:gd name="T19" fmla="*/ 655 h 902"/>
              <a:gd name="T20" fmla="*/ 211 w 902"/>
              <a:gd name="T21" fmla="*/ 757 h 902"/>
              <a:gd name="T22" fmla="*/ 379 w 902"/>
              <a:gd name="T23" fmla="*/ 696 h 902"/>
              <a:gd name="T24" fmla="*/ 392 w 902"/>
              <a:gd name="T25" fmla="*/ 761 h 902"/>
              <a:gd name="T26" fmla="*/ 32 w 902"/>
              <a:gd name="T27" fmla="*/ 857 h 902"/>
              <a:gd name="T28" fmla="*/ 68 w 902"/>
              <a:gd name="T29" fmla="*/ 722 h 902"/>
              <a:gd name="T30" fmla="*/ 359 w 902"/>
              <a:gd name="T31" fmla="*/ 614 h 902"/>
              <a:gd name="T32" fmla="*/ 287 w 902"/>
              <a:gd name="T33" fmla="*/ 621 h 902"/>
              <a:gd name="T34" fmla="*/ 313 w 902"/>
              <a:gd name="T35" fmla="*/ 344 h 902"/>
              <a:gd name="T36" fmla="*/ 296 w 902"/>
              <a:gd name="T37" fmla="*/ 290 h 902"/>
              <a:gd name="T38" fmla="*/ 317 w 902"/>
              <a:gd name="T39" fmla="*/ 259 h 902"/>
              <a:gd name="T40" fmla="*/ 293 w 902"/>
              <a:gd name="T41" fmla="*/ 121 h 902"/>
              <a:gd name="T42" fmla="*/ 328 w 902"/>
              <a:gd name="T43" fmla="*/ 85 h 902"/>
              <a:gd name="T44" fmla="*/ 363 w 902"/>
              <a:gd name="T45" fmla="*/ 60 h 902"/>
              <a:gd name="T46" fmla="*/ 487 w 902"/>
              <a:gd name="T47" fmla="*/ 30 h 902"/>
              <a:gd name="T48" fmla="*/ 604 w 902"/>
              <a:gd name="T49" fmla="*/ 60 h 902"/>
              <a:gd name="T50" fmla="*/ 629 w 902"/>
              <a:gd name="T51" fmla="*/ 126 h 902"/>
              <a:gd name="T52" fmla="*/ 590 w 902"/>
              <a:gd name="T53" fmla="*/ 263 h 902"/>
              <a:gd name="T54" fmla="*/ 611 w 902"/>
              <a:gd name="T55" fmla="*/ 297 h 902"/>
              <a:gd name="T56" fmla="*/ 590 w 902"/>
              <a:gd name="T57" fmla="*/ 348 h 902"/>
              <a:gd name="T58" fmla="*/ 569 w 902"/>
              <a:gd name="T59" fmla="*/ 428 h 902"/>
              <a:gd name="T60" fmla="*/ 541 w 902"/>
              <a:gd name="T61" fmla="*/ 556 h 902"/>
              <a:gd name="T62" fmla="*/ 407 w 902"/>
              <a:gd name="T63" fmla="*/ 598 h 902"/>
              <a:gd name="T64" fmla="*/ 358 w 902"/>
              <a:gd name="T65" fmla="*/ 456 h 902"/>
              <a:gd name="T66" fmla="*/ 316 w 902"/>
              <a:gd name="T67" fmla="*/ 353 h 902"/>
              <a:gd name="T68" fmla="*/ 406 w 902"/>
              <a:gd name="T69" fmla="*/ 676 h 902"/>
              <a:gd name="T70" fmla="*/ 476 w 902"/>
              <a:gd name="T71" fmla="*/ 714 h 902"/>
              <a:gd name="T72" fmla="*/ 527 w 902"/>
              <a:gd name="T73" fmla="*/ 621 h 902"/>
              <a:gd name="T74" fmla="*/ 571 w 902"/>
              <a:gd name="T75" fmla="*/ 586 h 902"/>
              <a:gd name="T76" fmla="*/ 628 w 902"/>
              <a:gd name="T77" fmla="*/ 640 h 902"/>
              <a:gd name="T78" fmla="*/ 741 w 902"/>
              <a:gd name="T79" fmla="*/ 629 h 902"/>
              <a:gd name="T80" fmla="*/ 593 w 902"/>
              <a:gd name="T81" fmla="*/ 551 h 902"/>
              <a:gd name="T82" fmla="*/ 599 w 902"/>
              <a:gd name="T83" fmla="*/ 436 h 902"/>
              <a:gd name="T84" fmla="*/ 635 w 902"/>
              <a:gd name="T85" fmla="*/ 339 h 902"/>
              <a:gd name="T86" fmla="*/ 623 w 902"/>
              <a:gd name="T87" fmla="*/ 253 h 902"/>
              <a:gd name="T88" fmla="*/ 660 w 902"/>
              <a:gd name="T89" fmla="*/ 116 h 902"/>
              <a:gd name="T90" fmla="*/ 617 w 902"/>
              <a:gd name="T91" fmla="*/ 32 h 902"/>
              <a:gd name="T92" fmla="*/ 501 w 902"/>
              <a:gd name="T93" fmla="*/ 0 h 902"/>
              <a:gd name="T94" fmla="*/ 371 w 902"/>
              <a:gd name="T95" fmla="*/ 19 h 902"/>
              <a:gd name="T96" fmla="*/ 306 w 902"/>
              <a:gd name="T97" fmla="*/ 60 h 902"/>
              <a:gd name="T98" fmla="*/ 263 w 902"/>
              <a:gd name="T99" fmla="*/ 119 h 902"/>
              <a:gd name="T100" fmla="*/ 284 w 902"/>
              <a:gd name="T101" fmla="*/ 248 h 902"/>
              <a:gd name="T102" fmla="*/ 268 w 902"/>
              <a:gd name="T103" fmla="*/ 329 h 902"/>
              <a:gd name="T104" fmla="*/ 298 w 902"/>
              <a:gd name="T105" fmla="*/ 421 h 902"/>
              <a:gd name="T106" fmla="*/ 313 w 902"/>
              <a:gd name="T107" fmla="*/ 551 h 902"/>
              <a:gd name="T108" fmla="*/ 168 w 902"/>
              <a:gd name="T109" fmla="*/ 628 h 902"/>
              <a:gd name="T110" fmla="*/ 36 w 902"/>
              <a:gd name="T111" fmla="*/ 718 h 902"/>
              <a:gd name="T112" fmla="*/ 0 w 902"/>
              <a:gd name="T113" fmla="*/ 886 h 902"/>
              <a:gd name="T114" fmla="*/ 351 w 902"/>
              <a:gd name="T115" fmla="*/ 901 h 902"/>
              <a:gd name="T116" fmla="*/ 901 w 902"/>
              <a:gd name="T117" fmla="*/ 893 h 902"/>
              <a:gd name="T118" fmla="*/ 891 w 902"/>
              <a:gd name="T119" fmla="*/ 774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2">
                <a:moveTo>
                  <a:pt x="553" y="871"/>
                </a:moveTo>
                <a:lnTo>
                  <a:pt x="550" y="858"/>
                </a:lnTo>
                <a:lnTo>
                  <a:pt x="545" y="842"/>
                </a:lnTo>
                <a:lnTo>
                  <a:pt x="539" y="824"/>
                </a:lnTo>
                <a:lnTo>
                  <a:pt x="533" y="806"/>
                </a:lnTo>
                <a:lnTo>
                  <a:pt x="524" y="788"/>
                </a:lnTo>
                <a:lnTo>
                  <a:pt x="514" y="769"/>
                </a:lnTo>
                <a:lnTo>
                  <a:pt x="509" y="761"/>
                </a:lnTo>
                <a:lnTo>
                  <a:pt x="502" y="753"/>
                </a:lnTo>
                <a:lnTo>
                  <a:pt x="497" y="746"/>
                </a:lnTo>
                <a:lnTo>
                  <a:pt x="491" y="739"/>
                </a:lnTo>
                <a:lnTo>
                  <a:pt x="498" y="734"/>
                </a:lnTo>
                <a:lnTo>
                  <a:pt x="505" y="728"/>
                </a:lnTo>
                <a:lnTo>
                  <a:pt x="511" y="721"/>
                </a:lnTo>
                <a:lnTo>
                  <a:pt x="516" y="713"/>
                </a:lnTo>
                <a:lnTo>
                  <a:pt x="521" y="705"/>
                </a:lnTo>
                <a:lnTo>
                  <a:pt x="523" y="696"/>
                </a:lnTo>
                <a:lnTo>
                  <a:pt x="525" y="687"/>
                </a:lnTo>
                <a:lnTo>
                  <a:pt x="526" y="678"/>
                </a:lnTo>
                <a:lnTo>
                  <a:pt x="673" y="765"/>
                </a:lnTo>
                <a:lnTo>
                  <a:pt x="676" y="766"/>
                </a:lnTo>
                <a:lnTo>
                  <a:pt x="680" y="767"/>
                </a:lnTo>
                <a:lnTo>
                  <a:pt x="685" y="766"/>
                </a:lnTo>
                <a:lnTo>
                  <a:pt x="690" y="764"/>
                </a:lnTo>
                <a:lnTo>
                  <a:pt x="693" y="760"/>
                </a:lnTo>
                <a:lnTo>
                  <a:pt x="694" y="757"/>
                </a:lnTo>
                <a:lnTo>
                  <a:pt x="695" y="751"/>
                </a:lnTo>
                <a:lnTo>
                  <a:pt x="694" y="747"/>
                </a:lnTo>
                <a:lnTo>
                  <a:pt x="656" y="630"/>
                </a:lnTo>
                <a:lnTo>
                  <a:pt x="656" y="629"/>
                </a:lnTo>
                <a:lnTo>
                  <a:pt x="655" y="628"/>
                </a:lnTo>
                <a:lnTo>
                  <a:pt x="663" y="631"/>
                </a:lnTo>
                <a:lnTo>
                  <a:pt x="671" y="634"/>
                </a:lnTo>
                <a:lnTo>
                  <a:pt x="698" y="645"/>
                </a:lnTo>
                <a:lnTo>
                  <a:pt x="724" y="655"/>
                </a:lnTo>
                <a:lnTo>
                  <a:pt x="750" y="665"/>
                </a:lnTo>
                <a:lnTo>
                  <a:pt x="774" y="676"/>
                </a:lnTo>
                <a:lnTo>
                  <a:pt x="796" y="688"/>
                </a:lnTo>
                <a:lnTo>
                  <a:pt x="814" y="699"/>
                </a:lnTo>
                <a:lnTo>
                  <a:pt x="822" y="705"/>
                </a:lnTo>
                <a:lnTo>
                  <a:pt x="828" y="710"/>
                </a:lnTo>
                <a:lnTo>
                  <a:pt x="835" y="716"/>
                </a:lnTo>
                <a:lnTo>
                  <a:pt x="839" y="722"/>
                </a:lnTo>
                <a:lnTo>
                  <a:pt x="845" y="731"/>
                </a:lnTo>
                <a:lnTo>
                  <a:pt x="849" y="739"/>
                </a:lnTo>
                <a:lnTo>
                  <a:pt x="852" y="748"/>
                </a:lnTo>
                <a:lnTo>
                  <a:pt x="856" y="759"/>
                </a:lnTo>
                <a:lnTo>
                  <a:pt x="862" y="779"/>
                </a:lnTo>
                <a:lnTo>
                  <a:pt x="866" y="800"/>
                </a:lnTo>
                <a:lnTo>
                  <a:pt x="869" y="821"/>
                </a:lnTo>
                <a:lnTo>
                  <a:pt x="870" y="840"/>
                </a:lnTo>
                <a:lnTo>
                  <a:pt x="871" y="857"/>
                </a:lnTo>
                <a:lnTo>
                  <a:pt x="872" y="871"/>
                </a:lnTo>
                <a:lnTo>
                  <a:pt x="553" y="871"/>
                </a:lnTo>
                <a:close/>
                <a:moveTo>
                  <a:pt x="451" y="871"/>
                </a:moveTo>
                <a:lnTo>
                  <a:pt x="372" y="871"/>
                </a:lnTo>
                <a:lnTo>
                  <a:pt x="379" y="851"/>
                </a:lnTo>
                <a:lnTo>
                  <a:pt x="389" y="829"/>
                </a:lnTo>
                <a:lnTo>
                  <a:pt x="397" y="809"/>
                </a:lnTo>
                <a:lnTo>
                  <a:pt x="408" y="791"/>
                </a:lnTo>
                <a:lnTo>
                  <a:pt x="413" y="782"/>
                </a:lnTo>
                <a:lnTo>
                  <a:pt x="419" y="775"/>
                </a:lnTo>
                <a:lnTo>
                  <a:pt x="424" y="768"/>
                </a:lnTo>
                <a:lnTo>
                  <a:pt x="430" y="763"/>
                </a:lnTo>
                <a:lnTo>
                  <a:pt x="435" y="758"/>
                </a:lnTo>
                <a:lnTo>
                  <a:pt x="440" y="754"/>
                </a:lnTo>
                <a:lnTo>
                  <a:pt x="446" y="752"/>
                </a:lnTo>
                <a:lnTo>
                  <a:pt x="451" y="751"/>
                </a:lnTo>
                <a:lnTo>
                  <a:pt x="456" y="752"/>
                </a:lnTo>
                <a:lnTo>
                  <a:pt x="462" y="754"/>
                </a:lnTo>
                <a:lnTo>
                  <a:pt x="467" y="758"/>
                </a:lnTo>
                <a:lnTo>
                  <a:pt x="472" y="763"/>
                </a:lnTo>
                <a:lnTo>
                  <a:pt x="477" y="768"/>
                </a:lnTo>
                <a:lnTo>
                  <a:pt x="482" y="775"/>
                </a:lnTo>
                <a:lnTo>
                  <a:pt x="486" y="782"/>
                </a:lnTo>
                <a:lnTo>
                  <a:pt x="492" y="791"/>
                </a:lnTo>
                <a:lnTo>
                  <a:pt x="500" y="809"/>
                </a:lnTo>
                <a:lnTo>
                  <a:pt x="509" y="829"/>
                </a:lnTo>
                <a:lnTo>
                  <a:pt x="516" y="851"/>
                </a:lnTo>
                <a:lnTo>
                  <a:pt x="522" y="871"/>
                </a:lnTo>
                <a:lnTo>
                  <a:pt x="451" y="871"/>
                </a:lnTo>
                <a:close/>
                <a:moveTo>
                  <a:pt x="68" y="722"/>
                </a:moveTo>
                <a:lnTo>
                  <a:pt x="73" y="716"/>
                </a:lnTo>
                <a:lnTo>
                  <a:pt x="78" y="710"/>
                </a:lnTo>
                <a:lnTo>
                  <a:pt x="85" y="704"/>
                </a:lnTo>
                <a:lnTo>
                  <a:pt x="93" y="699"/>
                </a:lnTo>
                <a:lnTo>
                  <a:pt x="112" y="687"/>
                </a:lnTo>
                <a:lnTo>
                  <a:pt x="134" y="676"/>
                </a:lnTo>
                <a:lnTo>
                  <a:pt x="157" y="665"/>
                </a:lnTo>
                <a:lnTo>
                  <a:pt x="183" y="655"/>
                </a:lnTo>
                <a:lnTo>
                  <a:pt x="210" y="644"/>
                </a:lnTo>
                <a:lnTo>
                  <a:pt x="237" y="633"/>
                </a:lnTo>
                <a:lnTo>
                  <a:pt x="244" y="631"/>
                </a:lnTo>
                <a:lnTo>
                  <a:pt x="252" y="628"/>
                </a:lnTo>
                <a:lnTo>
                  <a:pt x="251" y="629"/>
                </a:lnTo>
                <a:lnTo>
                  <a:pt x="251" y="630"/>
                </a:lnTo>
                <a:lnTo>
                  <a:pt x="211" y="747"/>
                </a:lnTo>
                <a:lnTo>
                  <a:pt x="210" y="751"/>
                </a:lnTo>
                <a:lnTo>
                  <a:pt x="211" y="757"/>
                </a:lnTo>
                <a:lnTo>
                  <a:pt x="213" y="760"/>
                </a:lnTo>
                <a:lnTo>
                  <a:pt x="216" y="764"/>
                </a:lnTo>
                <a:lnTo>
                  <a:pt x="221" y="766"/>
                </a:lnTo>
                <a:lnTo>
                  <a:pt x="225" y="767"/>
                </a:lnTo>
                <a:lnTo>
                  <a:pt x="229" y="766"/>
                </a:lnTo>
                <a:lnTo>
                  <a:pt x="233" y="765"/>
                </a:lnTo>
                <a:lnTo>
                  <a:pt x="376" y="678"/>
                </a:lnTo>
                <a:lnTo>
                  <a:pt x="377" y="688"/>
                </a:lnTo>
                <a:lnTo>
                  <a:pt x="379" y="696"/>
                </a:lnTo>
                <a:lnTo>
                  <a:pt x="382" y="705"/>
                </a:lnTo>
                <a:lnTo>
                  <a:pt x="387" y="713"/>
                </a:lnTo>
                <a:lnTo>
                  <a:pt x="392" y="720"/>
                </a:lnTo>
                <a:lnTo>
                  <a:pt x="397" y="728"/>
                </a:lnTo>
                <a:lnTo>
                  <a:pt x="404" y="734"/>
                </a:lnTo>
                <a:lnTo>
                  <a:pt x="411" y="739"/>
                </a:lnTo>
                <a:lnTo>
                  <a:pt x="405" y="746"/>
                </a:lnTo>
                <a:lnTo>
                  <a:pt x="398" y="752"/>
                </a:lnTo>
                <a:lnTo>
                  <a:pt x="392" y="761"/>
                </a:lnTo>
                <a:lnTo>
                  <a:pt x="387" y="769"/>
                </a:lnTo>
                <a:lnTo>
                  <a:pt x="376" y="788"/>
                </a:lnTo>
                <a:lnTo>
                  <a:pt x="366" y="806"/>
                </a:lnTo>
                <a:lnTo>
                  <a:pt x="358" y="825"/>
                </a:lnTo>
                <a:lnTo>
                  <a:pt x="350" y="842"/>
                </a:lnTo>
                <a:lnTo>
                  <a:pt x="345" y="858"/>
                </a:lnTo>
                <a:lnTo>
                  <a:pt x="341" y="871"/>
                </a:lnTo>
                <a:lnTo>
                  <a:pt x="31" y="871"/>
                </a:lnTo>
                <a:lnTo>
                  <a:pt x="32" y="857"/>
                </a:lnTo>
                <a:lnTo>
                  <a:pt x="34" y="840"/>
                </a:lnTo>
                <a:lnTo>
                  <a:pt x="36" y="821"/>
                </a:lnTo>
                <a:lnTo>
                  <a:pt x="40" y="800"/>
                </a:lnTo>
                <a:lnTo>
                  <a:pt x="45" y="779"/>
                </a:lnTo>
                <a:lnTo>
                  <a:pt x="51" y="759"/>
                </a:lnTo>
                <a:lnTo>
                  <a:pt x="54" y="748"/>
                </a:lnTo>
                <a:lnTo>
                  <a:pt x="59" y="739"/>
                </a:lnTo>
                <a:lnTo>
                  <a:pt x="63" y="731"/>
                </a:lnTo>
                <a:lnTo>
                  <a:pt x="68" y="722"/>
                </a:lnTo>
                <a:close/>
                <a:moveTo>
                  <a:pt x="331" y="574"/>
                </a:moveTo>
                <a:lnTo>
                  <a:pt x="331" y="586"/>
                </a:lnTo>
                <a:lnTo>
                  <a:pt x="331" y="589"/>
                </a:lnTo>
                <a:lnTo>
                  <a:pt x="332" y="591"/>
                </a:lnTo>
                <a:lnTo>
                  <a:pt x="333" y="595"/>
                </a:lnTo>
                <a:lnTo>
                  <a:pt x="335" y="597"/>
                </a:lnTo>
                <a:lnTo>
                  <a:pt x="343" y="603"/>
                </a:lnTo>
                <a:lnTo>
                  <a:pt x="350" y="609"/>
                </a:lnTo>
                <a:lnTo>
                  <a:pt x="359" y="614"/>
                </a:lnTo>
                <a:lnTo>
                  <a:pt x="367" y="618"/>
                </a:lnTo>
                <a:lnTo>
                  <a:pt x="376" y="621"/>
                </a:lnTo>
                <a:lnTo>
                  <a:pt x="385" y="625"/>
                </a:lnTo>
                <a:lnTo>
                  <a:pt x="393" y="627"/>
                </a:lnTo>
                <a:lnTo>
                  <a:pt x="402" y="628"/>
                </a:lnTo>
                <a:lnTo>
                  <a:pt x="253" y="718"/>
                </a:lnTo>
                <a:lnTo>
                  <a:pt x="278" y="640"/>
                </a:lnTo>
                <a:lnTo>
                  <a:pt x="283" y="631"/>
                </a:lnTo>
                <a:lnTo>
                  <a:pt x="287" y="621"/>
                </a:lnTo>
                <a:lnTo>
                  <a:pt x="292" y="613"/>
                </a:lnTo>
                <a:lnTo>
                  <a:pt x="300" y="604"/>
                </a:lnTo>
                <a:lnTo>
                  <a:pt x="307" y="596"/>
                </a:lnTo>
                <a:lnTo>
                  <a:pt x="315" y="588"/>
                </a:lnTo>
                <a:lnTo>
                  <a:pt x="322" y="581"/>
                </a:lnTo>
                <a:lnTo>
                  <a:pt x="331" y="574"/>
                </a:lnTo>
                <a:close/>
                <a:moveTo>
                  <a:pt x="316" y="353"/>
                </a:moveTo>
                <a:lnTo>
                  <a:pt x="315" y="348"/>
                </a:lnTo>
                <a:lnTo>
                  <a:pt x="313" y="344"/>
                </a:lnTo>
                <a:lnTo>
                  <a:pt x="308" y="341"/>
                </a:lnTo>
                <a:lnTo>
                  <a:pt x="303" y="338"/>
                </a:lnTo>
                <a:lnTo>
                  <a:pt x="300" y="333"/>
                </a:lnTo>
                <a:lnTo>
                  <a:pt x="297" y="323"/>
                </a:lnTo>
                <a:lnTo>
                  <a:pt x="296" y="318"/>
                </a:lnTo>
                <a:lnTo>
                  <a:pt x="294" y="312"/>
                </a:lnTo>
                <a:lnTo>
                  <a:pt x="294" y="305"/>
                </a:lnTo>
                <a:lnTo>
                  <a:pt x="294" y="298"/>
                </a:lnTo>
                <a:lnTo>
                  <a:pt x="296" y="290"/>
                </a:lnTo>
                <a:lnTo>
                  <a:pt x="299" y="284"/>
                </a:lnTo>
                <a:lnTo>
                  <a:pt x="300" y="280"/>
                </a:lnTo>
                <a:lnTo>
                  <a:pt x="302" y="277"/>
                </a:lnTo>
                <a:lnTo>
                  <a:pt x="305" y="274"/>
                </a:lnTo>
                <a:lnTo>
                  <a:pt x="308" y="272"/>
                </a:lnTo>
                <a:lnTo>
                  <a:pt x="312" y="270"/>
                </a:lnTo>
                <a:lnTo>
                  <a:pt x="315" y="267"/>
                </a:lnTo>
                <a:lnTo>
                  <a:pt x="316" y="263"/>
                </a:lnTo>
                <a:lnTo>
                  <a:pt x="317" y="259"/>
                </a:lnTo>
                <a:lnTo>
                  <a:pt x="316" y="250"/>
                </a:lnTo>
                <a:lnTo>
                  <a:pt x="311" y="234"/>
                </a:lnTo>
                <a:lnTo>
                  <a:pt x="307" y="222"/>
                </a:lnTo>
                <a:lnTo>
                  <a:pt x="302" y="204"/>
                </a:lnTo>
                <a:lnTo>
                  <a:pt x="298" y="186"/>
                </a:lnTo>
                <a:lnTo>
                  <a:pt x="294" y="167"/>
                </a:lnTo>
                <a:lnTo>
                  <a:pt x="292" y="148"/>
                </a:lnTo>
                <a:lnTo>
                  <a:pt x="292" y="129"/>
                </a:lnTo>
                <a:lnTo>
                  <a:pt x="293" y="121"/>
                </a:lnTo>
                <a:lnTo>
                  <a:pt x="296" y="112"/>
                </a:lnTo>
                <a:lnTo>
                  <a:pt x="298" y="106"/>
                </a:lnTo>
                <a:lnTo>
                  <a:pt x="302" y="99"/>
                </a:lnTo>
                <a:lnTo>
                  <a:pt x="305" y="96"/>
                </a:lnTo>
                <a:lnTo>
                  <a:pt x="308" y="93"/>
                </a:lnTo>
                <a:lnTo>
                  <a:pt x="313" y="90"/>
                </a:lnTo>
                <a:lnTo>
                  <a:pt x="317" y="88"/>
                </a:lnTo>
                <a:lnTo>
                  <a:pt x="322" y="86"/>
                </a:lnTo>
                <a:lnTo>
                  <a:pt x="328" y="85"/>
                </a:lnTo>
                <a:lnTo>
                  <a:pt x="333" y="84"/>
                </a:lnTo>
                <a:lnTo>
                  <a:pt x="340" y="84"/>
                </a:lnTo>
                <a:lnTo>
                  <a:pt x="345" y="83"/>
                </a:lnTo>
                <a:lnTo>
                  <a:pt x="349" y="81"/>
                </a:lnTo>
                <a:lnTo>
                  <a:pt x="352" y="78"/>
                </a:lnTo>
                <a:lnTo>
                  <a:pt x="355" y="73"/>
                </a:lnTo>
                <a:lnTo>
                  <a:pt x="356" y="68"/>
                </a:lnTo>
                <a:lnTo>
                  <a:pt x="359" y="64"/>
                </a:lnTo>
                <a:lnTo>
                  <a:pt x="363" y="60"/>
                </a:lnTo>
                <a:lnTo>
                  <a:pt x="368" y="55"/>
                </a:lnTo>
                <a:lnTo>
                  <a:pt x="374" y="51"/>
                </a:lnTo>
                <a:lnTo>
                  <a:pt x="381" y="48"/>
                </a:lnTo>
                <a:lnTo>
                  <a:pt x="389" y="44"/>
                </a:lnTo>
                <a:lnTo>
                  <a:pt x="397" y="41"/>
                </a:lnTo>
                <a:lnTo>
                  <a:pt x="417" y="36"/>
                </a:lnTo>
                <a:lnTo>
                  <a:pt x="439" y="32"/>
                </a:lnTo>
                <a:lnTo>
                  <a:pt x="463" y="30"/>
                </a:lnTo>
                <a:lnTo>
                  <a:pt x="487" y="30"/>
                </a:lnTo>
                <a:lnTo>
                  <a:pt x="511" y="31"/>
                </a:lnTo>
                <a:lnTo>
                  <a:pt x="535" y="34"/>
                </a:lnTo>
                <a:lnTo>
                  <a:pt x="546" y="36"/>
                </a:lnTo>
                <a:lnTo>
                  <a:pt x="557" y="39"/>
                </a:lnTo>
                <a:lnTo>
                  <a:pt x="568" y="42"/>
                </a:lnTo>
                <a:lnTo>
                  <a:pt x="579" y="46"/>
                </a:lnTo>
                <a:lnTo>
                  <a:pt x="588" y="50"/>
                </a:lnTo>
                <a:lnTo>
                  <a:pt x="597" y="54"/>
                </a:lnTo>
                <a:lnTo>
                  <a:pt x="604" y="60"/>
                </a:lnTo>
                <a:lnTo>
                  <a:pt x="612" y="65"/>
                </a:lnTo>
                <a:lnTo>
                  <a:pt x="617" y="70"/>
                </a:lnTo>
                <a:lnTo>
                  <a:pt x="623" y="77"/>
                </a:lnTo>
                <a:lnTo>
                  <a:pt x="626" y="84"/>
                </a:lnTo>
                <a:lnTo>
                  <a:pt x="628" y="91"/>
                </a:lnTo>
                <a:lnTo>
                  <a:pt x="629" y="99"/>
                </a:lnTo>
                <a:lnTo>
                  <a:pt x="630" y="108"/>
                </a:lnTo>
                <a:lnTo>
                  <a:pt x="630" y="118"/>
                </a:lnTo>
                <a:lnTo>
                  <a:pt x="629" y="126"/>
                </a:lnTo>
                <a:lnTo>
                  <a:pt x="626" y="145"/>
                </a:lnTo>
                <a:lnTo>
                  <a:pt x="622" y="165"/>
                </a:lnTo>
                <a:lnTo>
                  <a:pt x="611" y="200"/>
                </a:lnTo>
                <a:lnTo>
                  <a:pt x="599" y="230"/>
                </a:lnTo>
                <a:lnTo>
                  <a:pt x="595" y="241"/>
                </a:lnTo>
                <a:lnTo>
                  <a:pt x="591" y="249"/>
                </a:lnTo>
                <a:lnTo>
                  <a:pt x="590" y="255"/>
                </a:lnTo>
                <a:lnTo>
                  <a:pt x="589" y="259"/>
                </a:lnTo>
                <a:lnTo>
                  <a:pt x="590" y="263"/>
                </a:lnTo>
                <a:lnTo>
                  <a:pt x="591" y="267"/>
                </a:lnTo>
                <a:lnTo>
                  <a:pt x="595" y="270"/>
                </a:lnTo>
                <a:lnTo>
                  <a:pt x="598" y="272"/>
                </a:lnTo>
                <a:lnTo>
                  <a:pt x="601" y="274"/>
                </a:lnTo>
                <a:lnTo>
                  <a:pt x="604" y="277"/>
                </a:lnTo>
                <a:lnTo>
                  <a:pt x="606" y="279"/>
                </a:lnTo>
                <a:lnTo>
                  <a:pt x="608" y="283"/>
                </a:lnTo>
                <a:lnTo>
                  <a:pt x="610" y="290"/>
                </a:lnTo>
                <a:lnTo>
                  <a:pt x="611" y="297"/>
                </a:lnTo>
                <a:lnTo>
                  <a:pt x="612" y="304"/>
                </a:lnTo>
                <a:lnTo>
                  <a:pt x="611" y="311"/>
                </a:lnTo>
                <a:lnTo>
                  <a:pt x="610" y="318"/>
                </a:lnTo>
                <a:lnTo>
                  <a:pt x="609" y="323"/>
                </a:lnTo>
                <a:lnTo>
                  <a:pt x="605" y="333"/>
                </a:lnTo>
                <a:lnTo>
                  <a:pt x="601" y="338"/>
                </a:lnTo>
                <a:lnTo>
                  <a:pt x="597" y="341"/>
                </a:lnTo>
                <a:lnTo>
                  <a:pt x="593" y="344"/>
                </a:lnTo>
                <a:lnTo>
                  <a:pt x="590" y="348"/>
                </a:lnTo>
                <a:lnTo>
                  <a:pt x="589" y="353"/>
                </a:lnTo>
                <a:lnTo>
                  <a:pt x="588" y="366"/>
                </a:lnTo>
                <a:lnTo>
                  <a:pt x="587" y="377"/>
                </a:lnTo>
                <a:lnTo>
                  <a:pt x="585" y="388"/>
                </a:lnTo>
                <a:lnTo>
                  <a:pt x="583" y="397"/>
                </a:lnTo>
                <a:lnTo>
                  <a:pt x="580" y="406"/>
                </a:lnTo>
                <a:lnTo>
                  <a:pt x="576" y="415"/>
                </a:lnTo>
                <a:lnTo>
                  <a:pt x="573" y="422"/>
                </a:lnTo>
                <a:lnTo>
                  <a:pt x="569" y="428"/>
                </a:lnTo>
                <a:lnTo>
                  <a:pt x="561" y="439"/>
                </a:lnTo>
                <a:lnTo>
                  <a:pt x="555" y="447"/>
                </a:lnTo>
                <a:lnTo>
                  <a:pt x="550" y="452"/>
                </a:lnTo>
                <a:lnTo>
                  <a:pt x="548" y="454"/>
                </a:lnTo>
                <a:lnTo>
                  <a:pt x="545" y="456"/>
                </a:lnTo>
                <a:lnTo>
                  <a:pt x="543" y="458"/>
                </a:lnTo>
                <a:lnTo>
                  <a:pt x="542" y="463"/>
                </a:lnTo>
                <a:lnTo>
                  <a:pt x="541" y="466"/>
                </a:lnTo>
                <a:lnTo>
                  <a:pt x="541" y="556"/>
                </a:lnTo>
                <a:lnTo>
                  <a:pt x="541" y="580"/>
                </a:lnTo>
                <a:lnTo>
                  <a:pt x="531" y="586"/>
                </a:lnTo>
                <a:lnTo>
                  <a:pt x="520" y="591"/>
                </a:lnTo>
                <a:lnTo>
                  <a:pt x="508" y="596"/>
                </a:lnTo>
                <a:lnTo>
                  <a:pt x="496" y="598"/>
                </a:lnTo>
                <a:lnTo>
                  <a:pt x="472" y="601"/>
                </a:lnTo>
                <a:lnTo>
                  <a:pt x="451" y="601"/>
                </a:lnTo>
                <a:lnTo>
                  <a:pt x="431" y="601"/>
                </a:lnTo>
                <a:lnTo>
                  <a:pt x="407" y="598"/>
                </a:lnTo>
                <a:lnTo>
                  <a:pt x="394" y="596"/>
                </a:lnTo>
                <a:lnTo>
                  <a:pt x="382" y="591"/>
                </a:lnTo>
                <a:lnTo>
                  <a:pt x="372" y="586"/>
                </a:lnTo>
                <a:lnTo>
                  <a:pt x="361" y="580"/>
                </a:lnTo>
                <a:lnTo>
                  <a:pt x="361" y="556"/>
                </a:lnTo>
                <a:lnTo>
                  <a:pt x="361" y="466"/>
                </a:lnTo>
                <a:lnTo>
                  <a:pt x="361" y="463"/>
                </a:lnTo>
                <a:lnTo>
                  <a:pt x="360" y="460"/>
                </a:lnTo>
                <a:lnTo>
                  <a:pt x="358" y="456"/>
                </a:lnTo>
                <a:lnTo>
                  <a:pt x="356" y="454"/>
                </a:lnTo>
                <a:lnTo>
                  <a:pt x="349" y="448"/>
                </a:lnTo>
                <a:lnTo>
                  <a:pt x="335" y="430"/>
                </a:lnTo>
                <a:lnTo>
                  <a:pt x="328" y="416"/>
                </a:lnTo>
                <a:lnTo>
                  <a:pt x="322" y="397"/>
                </a:lnTo>
                <a:lnTo>
                  <a:pt x="319" y="388"/>
                </a:lnTo>
                <a:lnTo>
                  <a:pt x="317" y="377"/>
                </a:lnTo>
                <a:lnTo>
                  <a:pt x="316" y="366"/>
                </a:lnTo>
                <a:lnTo>
                  <a:pt x="316" y="353"/>
                </a:lnTo>
                <a:close/>
                <a:moveTo>
                  <a:pt x="451" y="721"/>
                </a:moveTo>
                <a:lnTo>
                  <a:pt x="442" y="720"/>
                </a:lnTo>
                <a:lnTo>
                  <a:pt x="435" y="718"/>
                </a:lnTo>
                <a:lnTo>
                  <a:pt x="426" y="714"/>
                </a:lnTo>
                <a:lnTo>
                  <a:pt x="420" y="707"/>
                </a:lnTo>
                <a:lnTo>
                  <a:pt x="415" y="701"/>
                </a:lnTo>
                <a:lnTo>
                  <a:pt x="410" y="693"/>
                </a:lnTo>
                <a:lnTo>
                  <a:pt x="407" y="685"/>
                </a:lnTo>
                <a:lnTo>
                  <a:pt x="406" y="676"/>
                </a:lnTo>
                <a:lnTo>
                  <a:pt x="406" y="661"/>
                </a:lnTo>
                <a:lnTo>
                  <a:pt x="451" y="633"/>
                </a:lnTo>
                <a:lnTo>
                  <a:pt x="496" y="660"/>
                </a:lnTo>
                <a:lnTo>
                  <a:pt x="496" y="676"/>
                </a:lnTo>
                <a:lnTo>
                  <a:pt x="495" y="685"/>
                </a:lnTo>
                <a:lnTo>
                  <a:pt x="493" y="693"/>
                </a:lnTo>
                <a:lnTo>
                  <a:pt x="489" y="701"/>
                </a:lnTo>
                <a:lnTo>
                  <a:pt x="482" y="707"/>
                </a:lnTo>
                <a:lnTo>
                  <a:pt x="476" y="714"/>
                </a:lnTo>
                <a:lnTo>
                  <a:pt x="468" y="718"/>
                </a:lnTo>
                <a:lnTo>
                  <a:pt x="460" y="720"/>
                </a:lnTo>
                <a:lnTo>
                  <a:pt x="451" y="721"/>
                </a:lnTo>
                <a:close/>
                <a:moveTo>
                  <a:pt x="628" y="640"/>
                </a:moveTo>
                <a:lnTo>
                  <a:pt x="654" y="718"/>
                </a:lnTo>
                <a:lnTo>
                  <a:pt x="500" y="628"/>
                </a:lnTo>
                <a:lnTo>
                  <a:pt x="510" y="626"/>
                </a:lnTo>
                <a:lnTo>
                  <a:pt x="519" y="624"/>
                </a:lnTo>
                <a:lnTo>
                  <a:pt x="527" y="621"/>
                </a:lnTo>
                <a:lnTo>
                  <a:pt x="536" y="618"/>
                </a:lnTo>
                <a:lnTo>
                  <a:pt x="544" y="614"/>
                </a:lnTo>
                <a:lnTo>
                  <a:pt x="552" y="609"/>
                </a:lnTo>
                <a:lnTo>
                  <a:pt x="560" y="603"/>
                </a:lnTo>
                <a:lnTo>
                  <a:pt x="567" y="597"/>
                </a:lnTo>
                <a:lnTo>
                  <a:pt x="569" y="595"/>
                </a:lnTo>
                <a:lnTo>
                  <a:pt x="570" y="591"/>
                </a:lnTo>
                <a:lnTo>
                  <a:pt x="571" y="589"/>
                </a:lnTo>
                <a:lnTo>
                  <a:pt x="571" y="586"/>
                </a:lnTo>
                <a:lnTo>
                  <a:pt x="571" y="573"/>
                </a:lnTo>
                <a:lnTo>
                  <a:pt x="581" y="580"/>
                </a:lnTo>
                <a:lnTo>
                  <a:pt x="589" y="586"/>
                </a:lnTo>
                <a:lnTo>
                  <a:pt x="597" y="595"/>
                </a:lnTo>
                <a:lnTo>
                  <a:pt x="605" y="603"/>
                </a:lnTo>
                <a:lnTo>
                  <a:pt x="613" y="612"/>
                </a:lnTo>
                <a:lnTo>
                  <a:pt x="618" y="621"/>
                </a:lnTo>
                <a:lnTo>
                  <a:pt x="624" y="631"/>
                </a:lnTo>
                <a:lnTo>
                  <a:pt x="628" y="640"/>
                </a:lnTo>
                <a:close/>
                <a:moveTo>
                  <a:pt x="865" y="705"/>
                </a:moveTo>
                <a:lnTo>
                  <a:pt x="858" y="699"/>
                </a:lnTo>
                <a:lnTo>
                  <a:pt x="852" y="691"/>
                </a:lnTo>
                <a:lnTo>
                  <a:pt x="845" y="684"/>
                </a:lnTo>
                <a:lnTo>
                  <a:pt x="836" y="677"/>
                </a:lnTo>
                <a:lnTo>
                  <a:pt x="816" y="664"/>
                </a:lnTo>
                <a:lnTo>
                  <a:pt x="793" y="653"/>
                </a:lnTo>
                <a:lnTo>
                  <a:pt x="767" y="641"/>
                </a:lnTo>
                <a:lnTo>
                  <a:pt x="741" y="629"/>
                </a:lnTo>
                <a:lnTo>
                  <a:pt x="712" y="617"/>
                </a:lnTo>
                <a:lnTo>
                  <a:pt x="682" y="606"/>
                </a:lnTo>
                <a:lnTo>
                  <a:pt x="669" y="601"/>
                </a:lnTo>
                <a:lnTo>
                  <a:pt x="656" y="597"/>
                </a:lnTo>
                <a:lnTo>
                  <a:pt x="643" y="591"/>
                </a:lnTo>
                <a:lnTo>
                  <a:pt x="630" y="586"/>
                </a:lnTo>
                <a:lnTo>
                  <a:pt x="618" y="573"/>
                </a:lnTo>
                <a:lnTo>
                  <a:pt x="605" y="561"/>
                </a:lnTo>
                <a:lnTo>
                  <a:pt x="593" y="551"/>
                </a:lnTo>
                <a:lnTo>
                  <a:pt x="579" y="543"/>
                </a:lnTo>
                <a:lnTo>
                  <a:pt x="575" y="542"/>
                </a:lnTo>
                <a:lnTo>
                  <a:pt x="572" y="541"/>
                </a:lnTo>
                <a:lnTo>
                  <a:pt x="571" y="541"/>
                </a:lnTo>
                <a:lnTo>
                  <a:pt x="571" y="472"/>
                </a:lnTo>
                <a:lnTo>
                  <a:pt x="578" y="467"/>
                </a:lnTo>
                <a:lnTo>
                  <a:pt x="584" y="458"/>
                </a:lnTo>
                <a:lnTo>
                  <a:pt x="591" y="449"/>
                </a:lnTo>
                <a:lnTo>
                  <a:pt x="599" y="436"/>
                </a:lnTo>
                <a:lnTo>
                  <a:pt x="606" y="421"/>
                </a:lnTo>
                <a:lnTo>
                  <a:pt x="612" y="404"/>
                </a:lnTo>
                <a:lnTo>
                  <a:pt x="615" y="395"/>
                </a:lnTo>
                <a:lnTo>
                  <a:pt x="616" y="384"/>
                </a:lnTo>
                <a:lnTo>
                  <a:pt x="618" y="375"/>
                </a:lnTo>
                <a:lnTo>
                  <a:pt x="619" y="363"/>
                </a:lnTo>
                <a:lnTo>
                  <a:pt x="625" y="358"/>
                </a:lnTo>
                <a:lnTo>
                  <a:pt x="630" y="349"/>
                </a:lnTo>
                <a:lnTo>
                  <a:pt x="635" y="339"/>
                </a:lnTo>
                <a:lnTo>
                  <a:pt x="639" y="328"/>
                </a:lnTo>
                <a:lnTo>
                  <a:pt x="641" y="318"/>
                </a:lnTo>
                <a:lnTo>
                  <a:pt x="642" y="308"/>
                </a:lnTo>
                <a:lnTo>
                  <a:pt x="642" y="298"/>
                </a:lnTo>
                <a:lnTo>
                  <a:pt x="641" y="288"/>
                </a:lnTo>
                <a:lnTo>
                  <a:pt x="638" y="278"/>
                </a:lnTo>
                <a:lnTo>
                  <a:pt x="634" y="269"/>
                </a:lnTo>
                <a:lnTo>
                  <a:pt x="629" y="260"/>
                </a:lnTo>
                <a:lnTo>
                  <a:pt x="623" y="253"/>
                </a:lnTo>
                <a:lnTo>
                  <a:pt x="625" y="247"/>
                </a:lnTo>
                <a:lnTo>
                  <a:pt x="627" y="242"/>
                </a:lnTo>
                <a:lnTo>
                  <a:pt x="632" y="227"/>
                </a:lnTo>
                <a:lnTo>
                  <a:pt x="639" y="209"/>
                </a:lnTo>
                <a:lnTo>
                  <a:pt x="646" y="189"/>
                </a:lnTo>
                <a:lnTo>
                  <a:pt x="652" y="169"/>
                </a:lnTo>
                <a:lnTo>
                  <a:pt x="657" y="148"/>
                </a:lnTo>
                <a:lnTo>
                  <a:pt x="659" y="126"/>
                </a:lnTo>
                <a:lnTo>
                  <a:pt x="660" y="116"/>
                </a:lnTo>
                <a:lnTo>
                  <a:pt x="660" y="106"/>
                </a:lnTo>
                <a:lnTo>
                  <a:pt x="659" y="95"/>
                </a:lnTo>
                <a:lnTo>
                  <a:pt x="658" y="85"/>
                </a:lnTo>
                <a:lnTo>
                  <a:pt x="655" y="75"/>
                </a:lnTo>
                <a:lnTo>
                  <a:pt x="649" y="64"/>
                </a:lnTo>
                <a:lnTo>
                  <a:pt x="644" y="55"/>
                </a:lnTo>
                <a:lnTo>
                  <a:pt x="637" y="47"/>
                </a:lnTo>
                <a:lnTo>
                  <a:pt x="627" y="39"/>
                </a:lnTo>
                <a:lnTo>
                  <a:pt x="617" y="32"/>
                </a:lnTo>
                <a:lnTo>
                  <a:pt x="606" y="25"/>
                </a:lnTo>
                <a:lnTo>
                  <a:pt x="595" y="20"/>
                </a:lnTo>
                <a:lnTo>
                  <a:pt x="583" y="16"/>
                </a:lnTo>
                <a:lnTo>
                  <a:pt x="570" y="11"/>
                </a:lnTo>
                <a:lnTo>
                  <a:pt x="556" y="8"/>
                </a:lnTo>
                <a:lnTo>
                  <a:pt x="543" y="5"/>
                </a:lnTo>
                <a:lnTo>
                  <a:pt x="529" y="3"/>
                </a:lnTo>
                <a:lnTo>
                  <a:pt x="515" y="1"/>
                </a:lnTo>
                <a:lnTo>
                  <a:pt x="501" y="0"/>
                </a:lnTo>
                <a:lnTo>
                  <a:pt x="489" y="0"/>
                </a:lnTo>
                <a:lnTo>
                  <a:pt x="463" y="0"/>
                </a:lnTo>
                <a:lnTo>
                  <a:pt x="438" y="2"/>
                </a:lnTo>
                <a:lnTo>
                  <a:pt x="426" y="4"/>
                </a:lnTo>
                <a:lnTo>
                  <a:pt x="415" y="6"/>
                </a:lnTo>
                <a:lnTo>
                  <a:pt x="403" y="8"/>
                </a:lnTo>
                <a:lnTo>
                  <a:pt x="391" y="11"/>
                </a:lnTo>
                <a:lnTo>
                  <a:pt x="381" y="15"/>
                </a:lnTo>
                <a:lnTo>
                  <a:pt x="371" y="19"/>
                </a:lnTo>
                <a:lnTo>
                  <a:pt x="362" y="24"/>
                </a:lnTo>
                <a:lnTo>
                  <a:pt x="353" y="29"/>
                </a:lnTo>
                <a:lnTo>
                  <a:pt x="346" y="35"/>
                </a:lnTo>
                <a:lnTo>
                  <a:pt x="340" y="40"/>
                </a:lnTo>
                <a:lnTo>
                  <a:pt x="334" y="48"/>
                </a:lnTo>
                <a:lnTo>
                  <a:pt x="329" y="54"/>
                </a:lnTo>
                <a:lnTo>
                  <a:pt x="321" y="55"/>
                </a:lnTo>
                <a:lnTo>
                  <a:pt x="314" y="57"/>
                </a:lnTo>
                <a:lnTo>
                  <a:pt x="306" y="60"/>
                </a:lnTo>
                <a:lnTo>
                  <a:pt x="300" y="63"/>
                </a:lnTo>
                <a:lnTo>
                  <a:pt x="293" y="66"/>
                </a:lnTo>
                <a:lnTo>
                  <a:pt x="288" y="70"/>
                </a:lnTo>
                <a:lnTo>
                  <a:pt x="283" y="76"/>
                </a:lnTo>
                <a:lnTo>
                  <a:pt x="277" y="81"/>
                </a:lnTo>
                <a:lnTo>
                  <a:pt x="272" y="90"/>
                </a:lnTo>
                <a:lnTo>
                  <a:pt x="269" y="99"/>
                </a:lnTo>
                <a:lnTo>
                  <a:pt x="266" y="109"/>
                </a:lnTo>
                <a:lnTo>
                  <a:pt x="263" y="119"/>
                </a:lnTo>
                <a:lnTo>
                  <a:pt x="262" y="129"/>
                </a:lnTo>
                <a:lnTo>
                  <a:pt x="262" y="140"/>
                </a:lnTo>
                <a:lnTo>
                  <a:pt x="262" y="152"/>
                </a:lnTo>
                <a:lnTo>
                  <a:pt x="263" y="163"/>
                </a:lnTo>
                <a:lnTo>
                  <a:pt x="267" y="185"/>
                </a:lnTo>
                <a:lnTo>
                  <a:pt x="272" y="207"/>
                </a:lnTo>
                <a:lnTo>
                  <a:pt x="277" y="226"/>
                </a:lnTo>
                <a:lnTo>
                  <a:pt x="283" y="244"/>
                </a:lnTo>
                <a:lnTo>
                  <a:pt x="284" y="248"/>
                </a:lnTo>
                <a:lnTo>
                  <a:pt x="285" y="253"/>
                </a:lnTo>
                <a:lnTo>
                  <a:pt x="278" y="259"/>
                </a:lnTo>
                <a:lnTo>
                  <a:pt x="273" y="268"/>
                </a:lnTo>
                <a:lnTo>
                  <a:pt x="269" y="277"/>
                </a:lnTo>
                <a:lnTo>
                  <a:pt x="267" y="287"/>
                </a:lnTo>
                <a:lnTo>
                  <a:pt x="264" y="298"/>
                </a:lnTo>
                <a:lnTo>
                  <a:pt x="264" y="308"/>
                </a:lnTo>
                <a:lnTo>
                  <a:pt x="266" y="319"/>
                </a:lnTo>
                <a:lnTo>
                  <a:pt x="268" y="329"/>
                </a:lnTo>
                <a:lnTo>
                  <a:pt x="271" y="341"/>
                </a:lnTo>
                <a:lnTo>
                  <a:pt x="275" y="350"/>
                </a:lnTo>
                <a:lnTo>
                  <a:pt x="281" y="358"/>
                </a:lnTo>
                <a:lnTo>
                  <a:pt x="286" y="363"/>
                </a:lnTo>
                <a:lnTo>
                  <a:pt x="287" y="375"/>
                </a:lnTo>
                <a:lnTo>
                  <a:pt x="288" y="384"/>
                </a:lnTo>
                <a:lnTo>
                  <a:pt x="290" y="395"/>
                </a:lnTo>
                <a:lnTo>
                  <a:pt x="292" y="404"/>
                </a:lnTo>
                <a:lnTo>
                  <a:pt x="298" y="421"/>
                </a:lnTo>
                <a:lnTo>
                  <a:pt x="305" y="436"/>
                </a:lnTo>
                <a:lnTo>
                  <a:pt x="312" y="448"/>
                </a:lnTo>
                <a:lnTo>
                  <a:pt x="319" y="458"/>
                </a:lnTo>
                <a:lnTo>
                  <a:pt x="326" y="466"/>
                </a:lnTo>
                <a:lnTo>
                  <a:pt x="331" y="472"/>
                </a:lnTo>
                <a:lnTo>
                  <a:pt x="331" y="542"/>
                </a:lnTo>
                <a:lnTo>
                  <a:pt x="329" y="542"/>
                </a:lnTo>
                <a:lnTo>
                  <a:pt x="327" y="543"/>
                </a:lnTo>
                <a:lnTo>
                  <a:pt x="313" y="551"/>
                </a:lnTo>
                <a:lnTo>
                  <a:pt x="300" y="561"/>
                </a:lnTo>
                <a:lnTo>
                  <a:pt x="287" y="573"/>
                </a:lnTo>
                <a:lnTo>
                  <a:pt x="275" y="586"/>
                </a:lnTo>
                <a:lnTo>
                  <a:pt x="263" y="591"/>
                </a:lnTo>
                <a:lnTo>
                  <a:pt x="251" y="596"/>
                </a:lnTo>
                <a:lnTo>
                  <a:pt x="239" y="601"/>
                </a:lnTo>
                <a:lnTo>
                  <a:pt x="226" y="605"/>
                </a:lnTo>
                <a:lnTo>
                  <a:pt x="197" y="617"/>
                </a:lnTo>
                <a:lnTo>
                  <a:pt x="168" y="628"/>
                </a:lnTo>
                <a:lnTo>
                  <a:pt x="140" y="640"/>
                </a:lnTo>
                <a:lnTo>
                  <a:pt x="114" y="651"/>
                </a:lnTo>
                <a:lnTo>
                  <a:pt x="92" y="664"/>
                </a:lnTo>
                <a:lnTo>
                  <a:pt x="71" y="677"/>
                </a:lnTo>
                <a:lnTo>
                  <a:pt x="63" y="684"/>
                </a:lnTo>
                <a:lnTo>
                  <a:pt x="55" y="691"/>
                </a:lnTo>
                <a:lnTo>
                  <a:pt x="49" y="699"/>
                </a:lnTo>
                <a:lnTo>
                  <a:pt x="43" y="705"/>
                </a:lnTo>
                <a:lnTo>
                  <a:pt x="36" y="718"/>
                </a:lnTo>
                <a:lnTo>
                  <a:pt x="30" y="731"/>
                </a:lnTo>
                <a:lnTo>
                  <a:pt x="24" y="744"/>
                </a:lnTo>
                <a:lnTo>
                  <a:pt x="19" y="759"/>
                </a:lnTo>
                <a:lnTo>
                  <a:pt x="11" y="788"/>
                </a:lnTo>
                <a:lnTo>
                  <a:pt x="6" y="817"/>
                </a:lnTo>
                <a:lnTo>
                  <a:pt x="3" y="843"/>
                </a:lnTo>
                <a:lnTo>
                  <a:pt x="1" y="865"/>
                </a:lnTo>
                <a:lnTo>
                  <a:pt x="1" y="880"/>
                </a:lnTo>
                <a:lnTo>
                  <a:pt x="0" y="886"/>
                </a:lnTo>
                <a:lnTo>
                  <a:pt x="1" y="889"/>
                </a:lnTo>
                <a:lnTo>
                  <a:pt x="1" y="893"/>
                </a:lnTo>
                <a:lnTo>
                  <a:pt x="3" y="895"/>
                </a:lnTo>
                <a:lnTo>
                  <a:pt x="4" y="897"/>
                </a:lnTo>
                <a:lnTo>
                  <a:pt x="7" y="899"/>
                </a:lnTo>
                <a:lnTo>
                  <a:pt x="9" y="900"/>
                </a:lnTo>
                <a:lnTo>
                  <a:pt x="12" y="901"/>
                </a:lnTo>
                <a:lnTo>
                  <a:pt x="15" y="902"/>
                </a:lnTo>
                <a:lnTo>
                  <a:pt x="351" y="901"/>
                </a:lnTo>
                <a:lnTo>
                  <a:pt x="451" y="901"/>
                </a:lnTo>
                <a:lnTo>
                  <a:pt x="541" y="901"/>
                </a:lnTo>
                <a:lnTo>
                  <a:pt x="887" y="901"/>
                </a:lnTo>
                <a:lnTo>
                  <a:pt x="891" y="901"/>
                </a:lnTo>
                <a:lnTo>
                  <a:pt x="893" y="900"/>
                </a:lnTo>
                <a:lnTo>
                  <a:pt x="896" y="899"/>
                </a:lnTo>
                <a:lnTo>
                  <a:pt x="898" y="897"/>
                </a:lnTo>
                <a:lnTo>
                  <a:pt x="900" y="895"/>
                </a:lnTo>
                <a:lnTo>
                  <a:pt x="901" y="893"/>
                </a:lnTo>
                <a:lnTo>
                  <a:pt x="902" y="891"/>
                </a:lnTo>
                <a:lnTo>
                  <a:pt x="902" y="887"/>
                </a:lnTo>
                <a:lnTo>
                  <a:pt x="902" y="880"/>
                </a:lnTo>
                <a:lnTo>
                  <a:pt x="902" y="865"/>
                </a:lnTo>
                <a:lnTo>
                  <a:pt x="901" y="843"/>
                </a:lnTo>
                <a:lnTo>
                  <a:pt x="898" y="817"/>
                </a:lnTo>
                <a:lnTo>
                  <a:pt x="897" y="803"/>
                </a:lnTo>
                <a:lnTo>
                  <a:pt x="894" y="788"/>
                </a:lnTo>
                <a:lnTo>
                  <a:pt x="891" y="774"/>
                </a:lnTo>
                <a:lnTo>
                  <a:pt x="887" y="759"/>
                </a:lnTo>
                <a:lnTo>
                  <a:pt x="883" y="745"/>
                </a:lnTo>
                <a:lnTo>
                  <a:pt x="878" y="731"/>
                </a:lnTo>
                <a:lnTo>
                  <a:pt x="871" y="718"/>
                </a:lnTo>
                <a:lnTo>
                  <a:pt x="865" y="70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4388850" y="5525345"/>
            <a:ext cx="7665486" cy="2135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Директор </a:t>
            </a: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школы английского языка «Дарвин»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6" name="Rectangle 60">
            <a:extLst>
              <a:ext uri="{FF2B5EF4-FFF2-40B4-BE49-F238E27FC236}">
                <a16:creationId xmlns="" xmlns:a16="http://schemas.microsoft.com/office/drawing/2014/main" id="{6B7A2849-080A-7845-B1FF-20A85DF80D10}"/>
              </a:ext>
            </a:extLst>
          </p:cNvPr>
          <p:cNvSpPr/>
          <p:nvPr/>
        </p:nvSpPr>
        <p:spPr>
          <a:xfrm>
            <a:off x="4389769" y="5267937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Нерсесян Эдвин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2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3663872" y="6551268"/>
            <a:ext cx="7665486" cy="2135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Начальник отдела информатизации ПАО «СБЕРБАНК», г. Москва</a:t>
            </a:r>
            <a:endParaRPr lang="ru-RU" sz="1400" dirty="0">
              <a:solidFill>
                <a:srgbClr val="44546A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3" name="Rectangle 60">
            <a:extLst>
              <a:ext uri="{FF2B5EF4-FFF2-40B4-BE49-F238E27FC236}">
                <a16:creationId xmlns="" xmlns:a16="http://schemas.microsoft.com/office/drawing/2014/main" id="{6B7A2849-080A-7845-B1FF-20A85DF80D10}"/>
              </a:ext>
            </a:extLst>
          </p:cNvPr>
          <p:cNvSpPr/>
          <p:nvPr/>
        </p:nvSpPr>
        <p:spPr>
          <a:xfrm>
            <a:off x="3664791" y="6293851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Рубан Юрий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4" name="Rectangle 50">
            <a:extLst>
              <a:ext uri="{FF2B5EF4-FFF2-40B4-BE49-F238E27FC236}">
                <a16:creationId xmlns="" xmlns:a16="http://schemas.microsoft.com/office/drawing/2014/main" id="{F05CA921-58B3-9F4C-8587-597233B6C59F}"/>
              </a:ext>
            </a:extLst>
          </p:cNvPr>
          <p:cNvSpPr/>
          <p:nvPr/>
        </p:nvSpPr>
        <p:spPr>
          <a:xfrm>
            <a:off x="5744337" y="2697575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Брынза Светлана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5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5695827" y="2954983"/>
            <a:ext cx="620865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Старший преподаватель </a:t>
            </a:r>
            <a:r>
              <a:rPr lang="ru-RU" sz="1400" dirty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кафедры информатики ИМИТ СКФУ</a:t>
            </a:r>
          </a:p>
        </p:txBody>
      </p:sp>
      <p:sp>
        <p:nvSpPr>
          <p:cNvPr id="157" name="Rectangle 50">
            <a:extLst>
              <a:ext uri="{FF2B5EF4-FFF2-40B4-BE49-F238E27FC236}">
                <a16:creationId xmlns="" xmlns:a16="http://schemas.microsoft.com/office/drawing/2014/main" id="{F05CA921-58B3-9F4C-8587-597233B6C59F}"/>
              </a:ext>
            </a:extLst>
          </p:cNvPr>
          <p:cNvSpPr/>
          <p:nvPr/>
        </p:nvSpPr>
        <p:spPr>
          <a:xfrm>
            <a:off x="5130220" y="3727207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Агафонов Андрей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4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5141365" y="3984615"/>
            <a:ext cx="620865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Преподаватель английского языка, Чикаго, США</a:t>
            </a:r>
            <a:endParaRPr lang="ru-RU" sz="1400" dirty="0">
              <a:solidFill>
                <a:srgbClr val="44546A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5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3955526" y="6038302"/>
            <a:ext cx="7665486" cy="2135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44546A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Учитель информатики, завуч МБОУ СОШ №1, г. Ставрополь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6" name="Rectangle 60">
            <a:extLst>
              <a:ext uri="{FF2B5EF4-FFF2-40B4-BE49-F238E27FC236}">
                <a16:creationId xmlns="" xmlns:a16="http://schemas.microsoft.com/office/drawing/2014/main" id="{6B7A2849-080A-7845-B1FF-20A85DF80D10}"/>
              </a:ext>
            </a:extLst>
          </p:cNvPr>
          <p:cNvSpPr/>
          <p:nvPr/>
        </p:nvSpPr>
        <p:spPr>
          <a:xfrm>
            <a:off x="3956445" y="5780894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/>
            <a:r>
              <a:rPr lang="ru-RU" sz="1400" b="1" dirty="0" smtClean="0">
                <a:solidFill>
                  <a:srgbClr val="4454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Савченко Юлия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719" y="0"/>
            <a:ext cx="5313458" cy="6858000"/>
          </a:xfrm>
        </p:spPr>
      </p:pic>
      <p:sp>
        <p:nvSpPr>
          <p:cNvPr id="10" name="Freeform 32">
            <a:extLst>
              <a:ext uri="{FF2B5EF4-FFF2-40B4-BE49-F238E27FC236}">
                <a16:creationId xmlns="" xmlns:a16="http://schemas.microsoft.com/office/drawing/2014/main" id="{70FBFF96-269F-3A4E-86DC-C16EB8DBF592}"/>
              </a:ext>
            </a:extLst>
          </p:cNvPr>
          <p:cNvSpPr/>
          <p:nvPr/>
        </p:nvSpPr>
        <p:spPr>
          <a:xfrm>
            <a:off x="-18289" y="0"/>
            <a:ext cx="5286027" cy="6858000"/>
          </a:xfrm>
          <a:custGeom>
            <a:avLst/>
            <a:gdLst>
              <a:gd name="connsiteX0" fmla="*/ 0 w 12192000"/>
              <a:gd name="connsiteY0" fmla="*/ 0 h 6858000"/>
              <a:gd name="connsiteX1" fmla="*/ 3507773 w 12192000"/>
              <a:gd name="connsiteY1" fmla="*/ 0 h 6858000"/>
              <a:gd name="connsiteX2" fmla="*/ 1447800 w 12192000"/>
              <a:gd name="connsiteY2" fmla="*/ 6248400 h 6858000"/>
              <a:gd name="connsiteX3" fmla="*/ 6550627 w 12192000"/>
              <a:gd name="connsiteY3" fmla="*/ 6248400 h 6858000"/>
              <a:gd name="connsiteX4" fmla="*/ 861060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507773" y="0"/>
                </a:lnTo>
                <a:lnTo>
                  <a:pt x="1447800" y="6248400"/>
                </a:lnTo>
                <a:lnTo>
                  <a:pt x="6550627" y="6248400"/>
                </a:lnTo>
                <a:lnTo>
                  <a:pt x="8610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="" xmlns:a16="http://schemas.microsoft.com/office/drawing/2014/main" id="{D7861636-AC79-45A4-9121-7DAC0BA809E7}"/>
              </a:ext>
            </a:extLst>
          </p:cNvPr>
          <p:cNvSpPr txBox="1">
            <a:spLocks/>
          </p:cNvSpPr>
          <p:nvPr/>
        </p:nvSpPr>
        <p:spPr>
          <a:xfrm>
            <a:off x="5504316" y="1470515"/>
            <a:ext cx="4625869" cy="642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42526B"/>
                </a:solidFill>
                <a:latin typeface="Raleway" panose="020B0503030101060003" pitchFamily="34" charset="0"/>
              </a:rPr>
              <a:t>Контакты</a:t>
            </a:r>
            <a:endParaRPr lang="id-ID" dirty="0">
              <a:solidFill>
                <a:srgbClr val="42526B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AF381F28-F76C-4E8E-AEA9-878C3619A16F}"/>
              </a:ext>
            </a:extLst>
          </p:cNvPr>
          <p:cNvSpPr txBox="1">
            <a:spLocks/>
          </p:cNvSpPr>
          <p:nvPr/>
        </p:nvSpPr>
        <p:spPr>
          <a:xfrm>
            <a:off x="5504316" y="2313351"/>
            <a:ext cx="6687684" cy="1384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ФМКН </a:t>
            </a:r>
            <a:r>
              <a:rPr lang="ru-RU" sz="1600" dirty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СКФУ  </a:t>
            </a:r>
            <a:r>
              <a:rPr lang="en-US" sz="1600" dirty="0"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en-US" sz="1600" dirty="0" smtClean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vk.com/</a:t>
            </a:r>
            <a:r>
              <a:rPr lang="en-US" sz="1600" dirty="0" err="1" smtClean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fmkn_ncfu</a:t>
            </a:r>
            <a:endParaRPr lang="ru-RU" sz="1600" dirty="0">
              <a:solidFill>
                <a:srgbClr val="42526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ru-RU" sz="1600" dirty="0" smtClean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	</a:t>
            </a:r>
            <a:endParaRPr lang="ru-RU" sz="1600" dirty="0">
              <a:solidFill>
                <a:srgbClr val="42526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rgbClr val="FF0000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Кафедра информатики </a:t>
            </a:r>
            <a:r>
              <a:rPr lang="ru-RU" sz="1600" dirty="0" smtClean="0">
                <a:solidFill>
                  <a:srgbClr val="FF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r>
              <a:rPr lang="en-US" sz="1600" b="1" dirty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e-mail: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		</a:t>
            </a:r>
            <a:r>
              <a:rPr lang="en-US" sz="1600" dirty="0" smtClean="0">
                <a:solidFill>
                  <a:srgbClr val="42526B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kafedra-informatiki-2025@yandex.ru</a:t>
            </a:r>
            <a:r>
              <a:rPr lang="en-US" sz="1600" dirty="0" smtClean="0">
                <a:solidFill>
                  <a:srgbClr val="FF0000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  <a:endParaRPr lang="ru-RU" sz="1600" dirty="0" smtClean="0">
              <a:solidFill>
                <a:srgbClr val="42526B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700"/>
              </a:spcAft>
              <a:buNone/>
            </a:pPr>
            <a:r>
              <a:rPr lang="en-US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</a:pPr>
            <a:endParaRPr lang="id-ID" sz="1400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7C516E51-2E6F-4552-8CFC-8CD65DE986A0}"/>
              </a:ext>
            </a:extLst>
          </p:cNvPr>
          <p:cNvSpPr txBox="1">
            <a:spLocks/>
          </p:cNvSpPr>
          <p:nvPr/>
        </p:nvSpPr>
        <p:spPr>
          <a:xfrm>
            <a:off x="5504316" y="3966950"/>
            <a:ext cx="2580939" cy="1650079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42526B"/>
                </a:solidFill>
                <a:latin typeface="Raleway" panose="020B0503030101060003" pitchFamily="34" charset="0"/>
                <a:cs typeface="Lato Regular"/>
              </a:rPr>
              <a:t>Адрес:</a:t>
            </a:r>
            <a:endParaRPr lang="en-US" sz="1400" b="1" dirty="0">
              <a:solidFill>
                <a:srgbClr val="42526B"/>
              </a:solidFill>
              <a:latin typeface="Raleway" panose="020B0503030101060003" pitchFamily="34" charset="0"/>
              <a:cs typeface="Lato Regular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42526B"/>
                </a:solidFill>
                <a:latin typeface="+mj-lt"/>
                <a:cs typeface="Lato Light"/>
              </a:rPr>
              <a:t>Северо-Кавказский федеральный университет</a:t>
            </a:r>
            <a:endParaRPr lang="en-US" sz="1400" dirty="0">
              <a:solidFill>
                <a:srgbClr val="42526B"/>
              </a:solidFill>
              <a:latin typeface="+mj-lt"/>
              <a:cs typeface="Lato Light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42526B"/>
                </a:solidFill>
                <a:latin typeface="+mj-lt"/>
                <a:cs typeface="Lato Light"/>
              </a:rPr>
              <a:t>355029, </a:t>
            </a:r>
            <a:r>
              <a:rPr lang="ru-RU" sz="1400" dirty="0">
                <a:solidFill>
                  <a:srgbClr val="42526B"/>
                </a:solidFill>
                <a:latin typeface="+mj-lt"/>
                <a:cs typeface="Lato Light"/>
              </a:rPr>
              <a:t>Ставрополь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42526B"/>
                </a:solidFill>
                <a:latin typeface="+mj-lt"/>
                <a:cs typeface="Lato Light"/>
              </a:rPr>
              <a:t>пр-т Кулакова, 2, корп. </a:t>
            </a:r>
            <a:r>
              <a:rPr lang="ru-RU" sz="1400" dirty="0" smtClean="0">
                <a:solidFill>
                  <a:srgbClr val="42526B"/>
                </a:solidFill>
                <a:latin typeface="+mj-lt"/>
                <a:cs typeface="Lato Light"/>
              </a:rPr>
              <a:t>9, ауд. 308, 322</a:t>
            </a:r>
            <a:endParaRPr lang="en-US" sz="1400" dirty="0">
              <a:solidFill>
                <a:srgbClr val="42526B"/>
              </a:solidFill>
              <a:latin typeface="+mj-lt"/>
              <a:cs typeface="Lato Ligh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840848F9-D748-4A8F-88F5-17CBFCEDD551}"/>
              </a:ext>
            </a:extLst>
          </p:cNvPr>
          <p:cNvSpPr txBox="1">
            <a:spLocks/>
          </p:cNvSpPr>
          <p:nvPr/>
        </p:nvSpPr>
        <p:spPr>
          <a:xfrm>
            <a:off x="8219718" y="3966950"/>
            <a:ext cx="2557456" cy="1374912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42526B"/>
                </a:solidFill>
                <a:latin typeface="Raleway" panose="020B0503030101060003" pitchFamily="34" charset="0"/>
                <a:cs typeface="Lato Regular"/>
              </a:rPr>
              <a:t>Телефон:</a:t>
            </a:r>
            <a:endParaRPr lang="en-US" sz="1400" b="1" dirty="0">
              <a:solidFill>
                <a:srgbClr val="42526B"/>
              </a:solidFill>
              <a:latin typeface="Raleway" panose="020B0503030101060003" pitchFamily="34" charset="0"/>
              <a:cs typeface="Lato Regular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42526B"/>
                </a:solidFill>
                <a:latin typeface="+mj-lt"/>
                <a:cs typeface="Lato Light"/>
              </a:rPr>
              <a:t>8 </a:t>
            </a:r>
            <a:r>
              <a:rPr lang="en-US" sz="1400" dirty="0">
                <a:solidFill>
                  <a:srgbClr val="42526B"/>
                </a:solidFill>
                <a:latin typeface="+mj-lt"/>
                <a:cs typeface="Lato Light"/>
              </a:rPr>
              <a:t>(8652) </a:t>
            </a:r>
            <a:r>
              <a:rPr lang="en-US" sz="1400" dirty="0" smtClean="0">
                <a:solidFill>
                  <a:srgbClr val="42526B"/>
                </a:solidFill>
                <a:latin typeface="+mj-lt"/>
                <a:cs typeface="Lato Light"/>
              </a:rPr>
              <a:t>94-42-41</a:t>
            </a:r>
            <a:endParaRPr lang="ru-RU" sz="1400" dirty="0" smtClean="0">
              <a:solidFill>
                <a:srgbClr val="42526B"/>
              </a:solidFill>
              <a:latin typeface="+mj-lt"/>
              <a:cs typeface="Lato Light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42526B"/>
                </a:solidFill>
                <a:latin typeface="Raleway" panose="020B0503030101060003" pitchFamily="34" charset="0"/>
                <a:cs typeface="Lato Regular"/>
              </a:rPr>
              <a:t>e-mail</a:t>
            </a:r>
            <a:r>
              <a:rPr lang="en-US" sz="1800" b="1" dirty="0">
                <a:solidFill>
                  <a:srgbClr val="42526B"/>
                </a:solidFill>
                <a:latin typeface="Raleway" panose="020B0503030101060003" pitchFamily="34" charset="0"/>
                <a:cs typeface="Lato Regular"/>
              </a:rPr>
              <a:t>:</a:t>
            </a:r>
            <a:endParaRPr lang="ru-RU" sz="1800" b="1" dirty="0">
              <a:solidFill>
                <a:srgbClr val="42526B"/>
              </a:solidFill>
              <a:latin typeface="Raleway" panose="020B0503030101060003" pitchFamily="34" charset="0"/>
              <a:cs typeface="Lato Regular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42526B"/>
                </a:solidFill>
                <a:latin typeface="+mj-lt"/>
                <a:cs typeface="Lato Light"/>
              </a:rPr>
              <a:t>opankratov</a:t>
            </a:r>
            <a:r>
              <a:rPr lang="en-US" sz="1400" dirty="0" smtClean="0">
                <a:solidFill>
                  <a:srgbClr val="42526B"/>
                </a:solidFill>
                <a:latin typeface="+mj-lt"/>
                <a:cs typeface="Lato Light"/>
              </a:rPr>
              <a:t>a@ncfu.ru </a:t>
            </a:r>
            <a:endParaRPr lang="en-US" sz="1400" dirty="0">
              <a:solidFill>
                <a:srgbClr val="42526B"/>
              </a:solidFill>
              <a:latin typeface="+mj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76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AAF3E3-F3BA-644B-8F8B-236CE25FE3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="" xmlns:a16="http://schemas.microsoft.com/office/drawing/2014/main" id="{70FBFF96-269F-3A4E-86DC-C16EB8DBF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507773 w 12192000"/>
              <a:gd name="connsiteY1" fmla="*/ 0 h 6858000"/>
              <a:gd name="connsiteX2" fmla="*/ 1447800 w 12192000"/>
              <a:gd name="connsiteY2" fmla="*/ 6248400 h 6858000"/>
              <a:gd name="connsiteX3" fmla="*/ 6550627 w 12192000"/>
              <a:gd name="connsiteY3" fmla="*/ 6248400 h 6858000"/>
              <a:gd name="connsiteX4" fmla="*/ 861060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507773" y="0"/>
                </a:lnTo>
                <a:lnTo>
                  <a:pt x="1447800" y="6248400"/>
                </a:lnTo>
                <a:lnTo>
                  <a:pt x="6550627" y="6248400"/>
                </a:lnTo>
                <a:lnTo>
                  <a:pt x="8610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="" xmlns:a16="http://schemas.microsoft.com/office/drawing/2014/main" id="{8D33E29A-17B1-3141-985C-610BFD762327}"/>
              </a:ext>
            </a:extLst>
          </p:cNvPr>
          <p:cNvSpPr/>
          <p:nvPr/>
        </p:nvSpPr>
        <p:spPr>
          <a:xfrm>
            <a:off x="1447800" y="0"/>
            <a:ext cx="7162800" cy="6248400"/>
          </a:xfrm>
          <a:prstGeom prst="parallelogram">
            <a:avLst>
              <a:gd name="adj" fmla="val 32968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4">
                  <a:alpha val="5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603D0A0-7572-2242-9185-2B58A6748C2D}"/>
              </a:ext>
            </a:extLst>
          </p:cNvPr>
          <p:cNvGrpSpPr/>
          <p:nvPr/>
        </p:nvGrpSpPr>
        <p:grpSpPr>
          <a:xfrm>
            <a:off x="5032269" y="2723523"/>
            <a:ext cx="1349076" cy="1410956"/>
            <a:chOff x="2670175" y="5051425"/>
            <a:chExt cx="346075" cy="361950"/>
          </a:xfrm>
          <a:solidFill>
            <a:schemeClr val="bg1"/>
          </a:solidFill>
        </p:grpSpPr>
        <p:sp>
          <p:nvSpPr>
            <p:cNvPr id="19" name="Freeform 1408">
              <a:extLst>
                <a:ext uri="{FF2B5EF4-FFF2-40B4-BE49-F238E27FC236}">
                  <a16:creationId xmlns="" xmlns:a16="http://schemas.microsoft.com/office/drawing/2014/main" id="{9740D5D8-D09D-BF49-A7FD-4FECF0AA4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5051425"/>
              <a:ext cx="346075" cy="60325"/>
            </a:xfrm>
            <a:custGeom>
              <a:avLst/>
              <a:gdLst>
                <a:gd name="T0" fmla="*/ 90 w 92"/>
                <a:gd name="T1" fmla="*/ 16 h 16"/>
                <a:gd name="T2" fmla="*/ 2 w 92"/>
                <a:gd name="T3" fmla="*/ 16 h 16"/>
                <a:gd name="T4" fmla="*/ 0 w 92"/>
                <a:gd name="T5" fmla="*/ 14 h 16"/>
                <a:gd name="T6" fmla="*/ 0 w 92"/>
                <a:gd name="T7" fmla="*/ 2 h 16"/>
                <a:gd name="T8" fmla="*/ 2 w 92"/>
                <a:gd name="T9" fmla="*/ 0 h 16"/>
                <a:gd name="T10" fmla="*/ 90 w 92"/>
                <a:gd name="T11" fmla="*/ 0 h 16"/>
                <a:gd name="T12" fmla="*/ 92 w 92"/>
                <a:gd name="T13" fmla="*/ 2 h 16"/>
                <a:gd name="T14" fmla="*/ 92 w 92"/>
                <a:gd name="T15" fmla="*/ 14 h 16"/>
                <a:gd name="T16" fmla="*/ 90 w 92"/>
                <a:gd name="T17" fmla="*/ 16 h 16"/>
                <a:gd name="T18" fmla="*/ 4 w 92"/>
                <a:gd name="T19" fmla="*/ 12 h 16"/>
                <a:gd name="T20" fmla="*/ 88 w 92"/>
                <a:gd name="T21" fmla="*/ 12 h 16"/>
                <a:gd name="T22" fmla="*/ 88 w 92"/>
                <a:gd name="T23" fmla="*/ 4 h 16"/>
                <a:gd name="T24" fmla="*/ 4 w 92"/>
                <a:gd name="T25" fmla="*/ 4 h 16"/>
                <a:gd name="T26" fmla="*/ 4 w 92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6">
                  <a:moveTo>
                    <a:pt x="90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1"/>
                    <a:pt x="92" y="2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5"/>
                    <a:pt x="91" y="16"/>
                    <a:pt x="90" y="16"/>
                  </a:cubicBezTo>
                  <a:close/>
                  <a:moveTo>
                    <a:pt x="4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409">
              <a:extLst>
                <a:ext uri="{FF2B5EF4-FFF2-40B4-BE49-F238E27FC236}">
                  <a16:creationId xmlns="" xmlns:a16="http://schemas.microsoft.com/office/drawing/2014/main" id="{5609EE09-B062-A94A-A598-9BB9FCF8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5307013"/>
              <a:ext cx="346075" cy="15875"/>
            </a:xfrm>
            <a:custGeom>
              <a:avLst/>
              <a:gdLst>
                <a:gd name="T0" fmla="*/ 90 w 92"/>
                <a:gd name="T1" fmla="*/ 4 h 4"/>
                <a:gd name="T2" fmla="*/ 2 w 92"/>
                <a:gd name="T3" fmla="*/ 4 h 4"/>
                <a:gd name="T4" fmla="*/ 0 w 92"/>
                <a:gd name="T5" fmla="*/ 2 h 4"/>
                <a:gd name="T6" fmla="*/ 2 w 92"/>
                <a:gd name="T7" fmla="*/ 0 h 4"/>
                <a:gd name="T8" fmla="*/ 90 w 92"/>
                <a:gd name="T9" fmla="*/ 0 h 4"/>
                <a:gd name="T10" fmla="*/ 92 w 92"/>
                <a:gd name="T11" fmla="*/ 2 h 4"/>
                <a:gd name="T12" fmla="*/ 90 w 9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">
                  <a:moveTo>
                    <a:pt x="9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1"/>
                    <a:pt x="92" y="2"/>
                  </a:cubicBezTo>
                  <a:cubicBezTo>
                    <a:pt x="92" y="3"/>
                    <a:pt x="91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410">
              <a:extLst>
                <a:ext uri="{FF2B5EF4-FFF2-40B4-BE49-F238E27FC236}">
                  <a16:creationId xmlns="" xmlns:a16="http://schemas.microsoft.com/office/drawing/2014/main" id="{AB65841A-E6CA-814E-8514-2653BA3AC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5097463"/>
              <a:ext cx="285750" cy="225425"/>
            </a:xfrm>
            <a:custGeom>
              <a:avLst/>
              <a:gdLst>
                <a:gd name="T0" fmla="*/ 74 w 76"/>
                <a:gd name="T1" fmla="*/ 60 h 60"/>
                <a:gd name="T2" fmla="*/ 2 w 76"/>
                <a:gd name="T3" fmla="*/ 60 h 60"/>
                <a:gd name="T4" fmla="*/ 0 w 76"/>
                <a:gd name="T5" fmla="*/ 58 h 60"/>
                <a:gd name="T6" fmla="*/ 0 w 76"/>
                <a:gd name="T7" fmla="*/ 2 h 60"/>
                <a:gd name="T8" fmla="*/ 2 w 76"/>
                <a:gd name="T9" fmla="*/ 0 h 60"/>
                <a:gd name="T10" fmla="*/ 74 w 76"/>
                <a:gd name="T11" fmla="*/ 0 h 60"/>
                <a:gd name="T12" fmla="*/ 76 w 76"/>
                <a:gd name="T13" fmla="*/ 2 h 60"/>
                <a:gd name="T14" fmla="*/ 76 w 76"/>
                <a:gd name="T15" fmla="*/ 58 h 60"/>
                <a:gd name="T16" fmla="*/ 74 w 76"/>
                <a:gd name="T17" fmla="*/ 60 h 60"/>
                <a:gd name="T18" fmla="*/ 4 w 76"/>
                <a:gd name="T19" fmla="*/ 56 h 60"/>
                <a:gd name="T20" fmla="*/ 72 w 76"/>
                <a:gd name="T21" fmla="*/ 56 h 60"/>
                <a:gd name="T22" fmla="*/ 72 w 76"/>
                <a:gd name="T23" fmla="*/ 4 h 60"/>
                <a:gd name="T24" fmla="*/ 4 w 76"/>
                <a:gd name="T25" fmla="*/ 4 h 60"/>
                <a:gd name="T26" fmla="*/ 4 w 76"/>
                <a:gd name="T2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0">
                  <a:moveTo>
                    <a:pt x="74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1"/>
                    <a:pt x="76" y="2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9"/>
                    <a:pt x="75" y="60"/>
                    <a:pt x="74" y="60"/>
                  </a:cubicBezTo>
                  <a:close/>
                  <a:moveTo>
                    <a:pt x="4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Rectangle 1411">
              <a:extLst>
                <a:ext uri="{FF2B5EF4-FFF2-40B4-BE49-F238E27FC236}">
                  <a16:creationId xmlns="" xmlns:a16="http://schemas.microsoft.com/office/drawing/2014/main" id="{A693EFD0-6EE5-E444-997B-1E2FCFEC0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5314950"/>
              <a:ext cx="158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412">
              <a:extLst>
                <a:ext uri="{FF2B5EF4-FFF2-40B4-BE49-F238E27FC236}">
                  <a16:creationId xmlns="" xmlns:a16="http://schemas.microsoft.com/office/drawing/2014/main" id="{E4861D1E-2D63-4841-899B-5E486C1A6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3050" y="5353050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413">
              <a:extLst>
                <a:ext uri="{FF2B5EF4-FFF2-40B4-BE49-F238E27FC236}">
                  <a16:creationId xmlns="" xmlns:a16="http://schemas.microsoft.com/office/drawing/2014/main" id="{AD493809-46C7-7B45-8FA6-7523BD683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5141913"/>
              <a:ext cx="134938" cy="134938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6"/>
                    <a:pt x="10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414">
              <a:extLst>
                <a:ext uri="{FF2B5EF4-FFF2-40B4-BE49-F238E27FC236}">
                  <a16:creationId xmlns="" xmlns:a16="http://schemas.microsoft.com/office/drawing/2014/main" id="{AC5DC488-88A7-FD40-AA76-41825E49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149850"/>
              <a:ext cx="104775" cy="68263"/>
            </a:xfrm>
            <a:custGeom>
              <a:avLst/>
              <a:gdLst>
                <a:gd name="T0" fmla="*/ 26 w 28"/>
                <a:gd name="T1" fmla="*/ 18 h 18"/>
                <a:gd name="T2" fmla="*/ 10 w 28"/>
                <a:gd name="T3" fmla="*/ 18 h 18"/>
                <a:gd name="T4" fmla="*/ 8 w 28"/>
                <a:gd name="T5" fmla="*/ 17 h 18"/>
                <a:gd name="T6" fmla="*/ 0 w 28"/>
                <a:gd name="T7" fmla="*/ 3 h 18"/>
                <a:gd name="T8" fmla="*/ 1 w 28"/>
                <a:gd name="T9" fmla="*/ 0 h 18"/>
                <a:gd name="T10" fmla="*/ 4 w 28"/>
                <a:gd name="T11" fmla="*/ 1 h 18"/>
                <a:gd name="T12" fmla="*/ 11 w 28"/>
                <a:gd name="T13" fmla="*/ 14 h 18"/>
                <a:gd name="T14" fmla="*/ 26 w 28"/>
                <a:gd name="T15" fmla="*/ 14 h 18"/>
                <a:gd name="T16" fmla="*/ 28 w 28"/>
                <a:gd name="T17" fmla="*/ 16 h 18"/>
                <a:gd name="T18" fmla="*/ 26 w 2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8">
                  <a:moveTo>
                    <a:pt x="2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8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5"/>
                    <a:pt x="28" y="16"/>
                  </a:cubicBezTo>
                  <a:cubicBezTo>
                    <a:pt x="28" y="17"/>
                    <a:pt x="27" y="18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415">
              <a:extLst>
                <a:ext uri="{FF2B5EF4-FFF2-40B4-BE49-F238E27FC236}">
                  <a16:creationId xmlns="" xmlns:a16="http://schemas.microsoft.com/office/drawing/2014/main" id="{6DF7BAD8-5252-3447-9DB7-F41A71436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25" y="5202238"/>
              <a:ext cx="25400" cy="74613"/>
            </a:xfrm>
            <a:custGeom>
              <a:avLst/>
              <a:gdLst>
                <a:gd name="T0" fmla="*/ 5 w 7"/>
                <a:gd name="T1" fmla="*/ 20 h 20"/>
                <a:gd name="T2" fmla="*/ 3 w 7"/>
                <a:gd name="T3" fmla="*/ 18 h 20"/>
                <a:gd name="T4" fmla="*/ 0 w 7"/>
                <a:gd name="T5" fmla="*/ 2 h 20"/>
                <a:gd name="T6" fmla="*/ 2 w 7"/>
                <a:gd name="T7" fmla="*/ 0 h 20"/>
                <a:gd name="T8" fmla="*/ 4 w 7"/>
                <a:gd name="T9" fmla="*/ 2 h 20"/>
                <a:gd name="T10" fmla="*/ 7 w 7"/>
                <a:gd name="T11" fmla="*/ 17 h 20"/>
                <a:gd name="T12" fmla="*/ 5 w 7"/>
                <a:gd name="T13" fmla="*/ 20 h 20"/>
                <a:gd name="T14" fmla="*/ 5 w 7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20"/>
                  </a:moveTo>
                  <a:cubicBezTo>
                    <a:pt x="4" y="20"/>
                    <a:pt x="3" y="19"/>
                    <a:pt x="3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6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416">
              <a:extLst>
                <a:ext uri="{FF2B5EF4-FFF2-40B4-BE49-F238E27FC236}">
                  <a16:creationId xmlns="" xmlns:a16="http://schemas.microsoft.com/office/drawing/2014/main" id="{F4E85B79-7F07-BA4C-B148-2E87634A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141913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417">
              <a:extLst>
                <a:ext uri="{FF2B5EF4-FFF2-40B4-BE49-F238E27FC236}">
                  <a16:creationId xmlns="" xmlns:a16="http://schemas.microsoft.com/office/drawing/2014/main" id="{421F363B-04FD-CB41-B073-284C28B35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172075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418">
              <a:extLst>
                <a:ext uri="{FF2B5EF4-FFF2-40B4-BE49-F238E27FC236}">
                  <a16:creationId xmlns="" xmlns:a16="http://schemas.microsoft.com/office/drawing/2014/main" id="{693B52A3-801C-B945-A6BA-46ABA8F3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202238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C982C53-0CBA-5A4A-86E8-0C20987ECEB8}"/>
              </a:ext>
            </a:extLst>
          </p:cNvPr>
          <p:cNvCxnSpPr>
            <a:cxnSpLocks/>
          </p:cNvCxnSpPr>
          <p:nvPr/>
        </p:nvCxnSpPr>
        <p:spPr>
          <a:xfrm flipV="1">
            <a:off x="6788557" y="3429000"/>
            <a:ext cx="5403443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="" xmlns:a16="http://schemas.microsoft.com/office/drawing/2014/main" id="{43B2D4FE-DC35-E64E-9EA6-FE7484283C84}"/>
              </a:ext>
            </a:extLst>
          </p:cNvPr>
          <p:cNvSpPr/>
          <p:nvPr/>
        </p:nvSpPr>
        <p:spPr>
          <a:xfrm>
            <a:off x="6353254" y="6248400"/>
            <a:ext cx="5838746" cy="609600"/>
          </a:xfrm>
          <a:custGeom>
            <a:avLst/>
            <a:gdLst>
              <a:gd name="connsiteX0" fmla="*/ 200973 w 5838746"/>
              <a:gd name="connsiteY0" fmla="*/ 0 h 609600"/>
              <a:gd name="connsiteX1" fmla="*/ 5838746 w 5838746"/>
              <a:gd name="connsiteY1" fmla="*/ 0 h 609600"/>
              <a:gd name="connsiteX2" fmla="*/ 5838746 w 5838746"/>
              <a:gd name="connsiteY2" fmla="*/ 609600 h 609600"/>
              <a:gd name="connsiteX3" fmla="*/ 0 w 5838746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8746" h="609600">
                <a:moveTo>
                  <a:pt x="200973" y="0"/>
                </a:moveTo>
                <a:lnTo>
                  <a:pt x="5838746" y="0"/>
                </a:lnTo>
                <a:lnTo>
                  <a:pt x="5838746" y="609600"/>
                </a:lnTo>
                <a:lnTo>
                  <a:pt x="0" y="60960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8" y="333953"/>
            <a:ext cx="2179623" cy="16608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64661" y="4453980"/>
            <a:ext cx="2393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is</a:t>
            </a:r>
            <a:r>
              <a:rPr lang="ru-RU" sz="4400" dirty="0">
                <a:solidFill>
                  <a:schemeClr val="bg1"/>
                </a:solidFill>
              </a:rPr>
              <a:t>.ncfu.ru</a:t>
            </a:r>
          </a:p>
        </p:txBody>
      </p:sp>
    </p:spTree>
    <p:extLst>
      <p:ext uri="{BB962C8B-B14F-4D97-AF65-F5344CB8AC3E}">
        <p14:creationId xmlns:p14="http://schemas.microsoft.com/office/powerpoint/2010/main" val="16548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8DDB8FF8-AF49-4426-BCEA-335F5EC35D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7604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C3371E51-4299-476B-9BFB-4EEEB8CB6C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dirty="0">
              <a:latin typeface="Segoe UI Bold" panose="020B0802040204020203" pitchFamily="34" charset="0"/>
              <a:ea typeface="+mj-ea"/>
              <a:cs typeface="Segoe UI" panose="020B0502040204020203" pitchFamily="34" charset="0"/>
              <a:sym typeface="Segoe UI Bold" panose="020B0802040204020203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E4F41A9-DCD4-43FC-8CFA-6D1304976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052" y="1524001"/>
            <a:ext cx="8914948" cy="1905000"/>
          </a:xfrm>
          <a:custGeom>
            <a:avLst/>
            <a:gdLst>
              <a:gd name="connsiteX0" fmla="*/ 628040 w 9434285"/>
              <a:gd name="connsiteY0" fmla="*/ 0 h 1905000"/>
              <a:gd name="connsiteX1" fmla="*/ 9434285 w 9434285"/>
              <a:gd name="connsiteY1" fmla="*/ 0 h 1905000"/>
              <a:gd name="connsiteX2" fmla="*/ 9434285 w 9434285"/>
              <a:gd name="connsiteY2" fmla="*/ 1905000 h 1905000"/>
              <a:gd name="connsiteX3" fmla="*/ 0 w 9434285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285" h="1905000">
                <a:moveTo>
                  <a:pt x="628040" y="0"/>
                </a:moveTo>
                <a:lnTo>
                  <a:pt x="9434285" y="0"/>
                </a:lnTo>
                <a:lnTo>
                  <a:pt x="9434285" y="1905000"/>
                </a:lnTo>
                <a:lnTo>
                  <a:pt x="0" y="1905000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8FF0A15-A80B-47CA-90D4-6B579CE5A16A}"/>
              </a:ext>
            </a:extLst>
          </p:cNvPr>
          <p:cNvSpPr/>
          <p:nvPr/>
        </p:nvSpPr>
        <p:spPr>
          <a:xfrm>
            <a:off x="2807212" y="1523423"/>
            <a:ext cx="9399471" cy="1905000"/>
          </a:xfrm>
          <a:custGeom>
            <a:avLst/>
            <a:gdLst>
              <a:gd name="connsiteX0" fmla="*/ 628040 w 9434285"/>
              <a:gd name="connsiteY0" fmla="*/ 0 h 1905000"/>
              <a:gd name="connsiteX1" fmla="*/ 9434285 w 9434285"/>
              <a:gd name="connsiteY1" fmla="*/ 0 h 1905000"/>
              <a:gd name="connsiteX2" fmla="*/ 9434285 w 9434285"/>
              <a:gd name="connsiteY2" fmla="*/ 1905000 h 1905000"/>
              <a:gd name="connsiteX3" fmla="*/ 0 w 9434285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285" h="1905000">
                <a:moveTo>
                  <a:pt x="628040" y="0"/>
                </a:moveTo>
                <a:lnTo>
                  <a:pt x="9434285" y="0"/>
                </a:lnTo>
                <a:lnTo>
                  <a:pt x="9434285" y="1905000"/>
                </a:lnTo>
                <a:lnTo>
                  <a:pt x="0" y="1905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lumOff val="25000"/>
                  <a:alpha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D352B0-EB08-4E27-9BD0-77276415A4BF}"/>
              </a:ext>
            </a:extLst>
          </p:cNvPr>
          <p:cNvSpPr/>
          <p:nvPr/>
        </p:nvSpPr>
        <p:spPr>
          <a:xfrm>
            <a:off x="2743200" y="3213557"/>
            <a:ext cx="9448800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B441D-A1C4-4AD0-B6B2-94823283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ru-RU" b="0" dirty="0" smtClean="0">
                <a:solidFill>
                  <a:srgbClr val="403E3E"/>
                </a:solidFill>
                <a:latin typeface="+mj-lt"/>
              </a:rPr>
              <a:t>Информатика и Математика</a:t>
            </a:r>
            <a:endParaRPr lang="ru-RU" b="0" dirty="0">
              <a:solidFill>
                <a:srgbClr val="403E3E"/>
              </a:solidFill>
              <a:latin typeface="+mj-l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CF7DA317-CD5F-44EC-A407-9F55967C0C97}"/>
              </a:ext>
            </a:extLst>
          </p:cNvPr>
          <p:cNvSpPr/>
          <p:nvPr/>
        </p:nvSpPr>
        <p:spPr>
          <a:xfrm>
            <a:off x="1" y="1524000"/>
            <a:ext cx="3773712" cy="4724400"/>
          </a:xfrm>
          <a:custGeom>
            <a:avLst/>
            <a:gdLst>
              <a:gd name="connsiteX0" fmla="*/ 0 w 3773712"/>
              <a:gd name="connsiteY0" fmla="*/ 0 h 4724400"/>
              <a:gd name="connsiteX1" fmla="*/ 3773712 w 3773712"/>
              <a:gd name="connsiteY1" fmla="*/ 0 h 4724400"/>
              <a:gd name="connsiteX2" fmla="*/ 2216172 w 3773712"/>
              <a:gd name="connsiteY2" fmla="*/ 4724400 h 4724400"/>
              <a:gd name="connsiteX3" fmla="*/ 0 w 3773712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712" h="4724400">
                <a:moveTo>
                  <a:pt x="0" y="0"/>
                </a:moveTo>
                <a:lnTo>
                  <a:pt x="3773712" y="0"/>
                </a:lnTo>
                <a:lnTo>
                  <a:pt x="2216172" y="4724400"/>
                </a:lnTo>
                <a:lnTo>
                  <a:pt x="0" y="4724400"/>
                </a:lnTo>
                <a:close/>
              </a:path>
            </a:pathLst>
          </a:cu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8EFB2BD-83C9-413B-8F27-77976DE6EAD9}"/>
              </a:ext>
            </a:extLst>
          </p:cNvPr>
          <p:cNvSpPr txBox="1"/>
          <p:nvPr/>
        </p:nvSpPr>
        <p:spPr>
          <a:xfrm>
            <a:off x="185860" y="2774719"/>
            <a:ext cx="2821375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>
                <a:solidFill>
                  <a:srgbClr val="403E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Педагогическое образование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4049F09-FC9E-418D-9D75-3A5ECF1A2BCA}"/>
              </a:ext>
            </a:extLst>
          </p:cNvPr>
          <p:cNvSpPr/>
          <p:nvPr/>
        </p:nvSpPr>
        <p:spPr>
          <a:xfrm>
            <a:off x="5380885" y="2950813"/>
            <a:ext cx="923926" cy="9239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A8B92B9-8C8D-41D9-A393-6279C1775294}"/>
              </a:ext>
            </a:extLst>
          </p:cNvPr>
          <p:cNvSpPr txBox="1"/>
          <p:nvPr/>
        </p:nvSpPr>
        <p:spPr>
          <a:xfrm>
            <a:off x="5526482" y="1921517"/>
            <a:ext cx="63273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en-ID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441A9A6-CE4A-4466-9C7C-5BB9F5398035}"/>
              </a:ext>
            </a:extLst>
          </p:cNvPr>
          <p:cNvSpPr txBox="1"/>
          <p:nvPr/>
        </p:nvSpPr>
        <p:spPr>
          <a:xfrm>
            <a:off x="5257062" y="2343832"/>
            <a:ext cx="117157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400" i="1" dirty="0">
                <a:solidFill>
                  <a:schemeClr val="bg1"/>
                </a:solidFill>
              </a:rPr>
              <a:t>Форма обучения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133554F-9599-4B46-8150-91CB15868F36}"/>
              </a:ext>
            </a:extLst>
          </p:cNvPr>
          <p:cNvSpPr txBox="1"/>
          <p:nvPr/>
        </p:nvSpPr>
        <p:spPr>
          <a:xfrm>
            <a:off x="5057987" y="4145880"/>
            <a:ext cx="167640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/>
            <a:r>
              <a:rPr lang="ru-RU" b="1" dirty="0"/>
              <a:t>очная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446CD95D-ACE9-474C-A7C0-623B06420D2D}"/>
              </a:ext>
            </a:extLst>
          </p:cNvPr>
          <p:cNvGrpSpPr/>
          <p:nvPr/>
        </p:nvGrpSpPr>
        <p:grpSpPr>
          <a:xfrm>
            <a:off x="5680637" y="3268313"/>
            <a:ext cx="331788" cy="301625"/>
            <a:chOff x="6283325" y="1465263"/>
            <a:chExt cx="331788" cy="301625"/>
          </a:xfrm>
        </p:grpSpPr>
        <p:sp>
          <p:nvSpPr>
            <p:cNvPr id="45" name="Freeform 231">
              <a:extLst>
                <a:ext uri="{FF2B5EF4-FFF2-40B4-BE49-F238E27FC236}">
                  <a16:creationId xmlns="" xmlns:a16="http://schemas.microsoft.com/office/drawing/2014/main" id="{DF886040-A51C-48B6-9BBE-127BAA251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1465263"/>
              <a:ext cx="331788" cy="301625"/>
            </a:xfrm>
            <a:custGeom>
              <a:avLst/>
              <a:gdLst>
                <a:gd name="T0" fmla="*/ 44 w 88"/>
                <a:gd name="T1" fmla="*/ 14 h 80"/>
                <a:gd name="T2" fmla="*/ 88 w 88"/>
                <a:gd name="T3" fmla="*/ 0 h 80"/>
                <a:gd name="T4" fmla="*/ 88 w 88"/>
                <a:gd name="T5" fmla="*/ 66 h 80"/>
                <a:gd name="T6" fmla="*/ 44 w 88"/>
                <a:gd name="T7" fmla="*/ 80 h 80"/>
                <a:gd name="T8" fmla="*/ 0 w 88"/>
                <a:gd name="T9" fmla="*/ 66 h 80"/>
                <a:gd name="T10" fmla="*/ 0 w 88"/>
                <a:gd name="T11" fmla="*/ 0 h 80"/>
                <a:gd name="T12" fmla="*/ 44 w 88"/>
                <a:gd name="T13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0">
                  <a:moveTo>
                    <a:pt x="44" y="14"/>
                  </a:moveTo>
                  <a:cubicBezTo>
                    <a:pt x="44" y="6"/>
                    <a:pt x="65" y="0"/>
                    <a:pt x="88" y="0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65" y="66"/>
                    <a:pt x="44" y="72"/>
                    <a:pt x="44" y="80"/>
                  </a:cubicBezTo>
                  <a:cubicBezTo>
                    <a:pt x="44" y="72"/>
                    <a:pt x="23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44" y="6"/>
                    <a:pt x="44" y="14"/>
                  </a:cubicBezTo>
                  <a:close/>
                </a:path>
              </a:pathLst>
            </a:custGeom>
            <a:noFill/>
            <a:ln w="158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Line 232">
              <a:extLst>
                <a:ext uri="{FF2B5EF4-FFF2-40B4-BE49-F238E27FC236}">
                  <a16:creationId xmlns="" xmlns:a16="http://schemas.microsoft.com/office/drawing/2014/main" id="{4168B892-E8E6-4774-840C-EB244B593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0013" y="1517651"/>
              <a:ext cx="0" cy="244475"/>
            </a:xfrm>
            <a:prstGeom prst="line">
              <a:avLst/>
            </a:prstGeom>
            <a:noFill/>
            <a:ln w="158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100B7C2-2C01-4266-A8B9-97034C964AB9}"/>
              </a:ext>
            </a:extLst>
          </p:cNvPr>
          <p:cNvSpPr/>
          <p:nvPr/>
        </p:nvSpPr>
        <p:spPr>
          <a:xfrm>
            <a:off x="3724274" y="2967037"/>
            <a:ext cx="923926" cy="9239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9F0938-028E-47E1-9A36-37168B15DB9C}"/>
              </a:ext>
            </a:extLst>
          </p:cNvPr>
          <p:cNvSpPr txBox="1"/>
          <p:nvPr/>
        </p:nvSpPr>
        <p:spPr>
          <a:xfrm>
            <a:off x="3869871" y="1937741"/>
            <a:ext cx="63273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en-ID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9E6C5F-6CF0-4A2B-BDFD-30A7183BFC12}"/>
              </a:ext>
            </a:extLst>
          </p:cNvPr>
          <p:cNvSpPr txBox="1"/>
          <p:nvPr/>
        </p:nvSpPr>
        <p:spPr>
          <a:xfrm>
            <a:off x="3580832" y="2288404"/>
            <a:ext cx="1171574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Количество бюджетных мест </a:t>
            </a:r>
            <a:endParaRPr lang="en-ID" sz="1400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42D9F54-FAED-464A-8427-87D0184CCF60}"/>
              </a:ext>
            </a:extLst>
          </p:cNvPr>
          <p:cNvSpPr txBox="1"/>
          <p:nvPr/>
        </p:nvSpPr>
        <p:spPr>
          <a:xfrm>
            <a:off x="3348036" y="4145880"/>
            <a:ext cx="167640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ru-RU" b="1" dirty="0" smtClean="0"/>
              <a:t>28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8452" y="52573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Выпускающая кафедра </a:t>
            </a:r>
          </a:p>
          <a:p>
            <a:r>
              <a:rPr lang="ru-RU" b="1" dirty="0" smtClean="0"/>
              <a:t>Информатики</a:t>
            </a:r>
            <a:endParaRPr lang="ru-RU" b="1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13311EF-1757-4285-AE46-58340B41041E}"/>
              </a:ext>
            </a:extLst>
          </p:cNvPr>
          <p:cNvSpPr/>
          <p:nvPr/>
        </p:nvSpPr>
        <p:spPr>
          <a:xfrm>
            <a:off x="8894424" y="2953865"/>
            <a:ext cx="923926" cy="9239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8E88DCC-E59F-47AA-B21C-CE251202807D}"/>
              </a:ext>
            </a:extLst>
          </p:cNvPr>
          <p:cNvSpPr txBox="1"/>
          <p:nvPr/>
        </p:nvSpPr>
        <p:spPr>
          <a:xfrm>
            <a:off x="9040021" y="1924569"/>
            <a:ext cx="63273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en-ID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E3253D1-2FAC-44F9-918E-45DB91C86690}"/>
              </a:ext>
            </a:extLst>
          </p:cNvPr>
          <p:cNvSpPr txBox="1"/>
          <p:nvPr/>
        </p:nvSpPr>
        <p:spPr>
          <a:xfrm>
            <a:off x="8770601" y="2343832"/>
            <a:ext cx="117157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Срок обучения</a:t>
            </a:r>
            <a:endParaRPr lang="en-ID" sz="1400" i="1" dirty="0">
              <a:solidFill>
                <a:schemeClr val="bg1"/>
              </a:solidFill>
            </a:endParaRPr>
          </a:p>
        </p:txBody>
      </p:sp>
      <p:pic>
        <p:nvPicPr>
          <p:cNvPr id="73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006628" y="3058133"/>
            <a:ext cx="699515" cy="69951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F133554F-9599-4B46-8150-91CB15868F36}"/>
              </a:ext>
            </a:extLst>
          </p:cNvPr>
          <p:cNvSpPr txBox="1"/>
          <p:nvPr/>
        </p:nvSpPr>
        <p:spPr>
          <a:xfrm>
            <a:off x="8630599" y="4145880"/>
            <a:ext cx="167640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/>
            <a:r>
              <a:rPr lang="ru-RU" b="1" dirty="0" smtClean="0"/>
              <a:t>5 лет</a:t>
            </a:r>
            <a:endParaRPr lang="ru-RU" b="1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A031CFBF-6AD4-44DB-B359-555BED806A73}"/>
              </a:ext>
            </a:extLst>
          </p:cNvPr>
          <p:cNvSpPr/>
          <p:nvPr/>
        </p:nvSpPr>
        <p:spPr>
          <a:xfrm>
            <a:off x="7044985" y="2967037"/>
            <a:ext cx="923926" cy="9239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28ECD9-1B7D-45F5-902A-3E296DA1CB7C}"/>
              </a:ext>
            </a:extLst>
          </p:cNvPr>
          <p:cNvSpPr txBox="1"/>
          <p:nvPr/>
        </p:nvSpPr>
        <p:spPr>
          <a:xfrm>
            <a:off x="7190582" y="1937741"/>
            <a:ext cx="63273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en-ID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1051DD2-1784-43D2-9685-30A857D1CBF2}"/>
              </a:ext>
            </a:extLst>
          </p:cNvPr>
          <p:cNvSpPr txBox="1"/>
          <p:nvPr/>
        </p:nvSpPr>
        <p:spPr>
          <a:xfrm>
            <a:off x="6921162" y="2343832"/>
            <a:ext cx="117157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Уровень обучения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A990FF24-A3D0-4500-939A-F4BC3DC8C1F6}"/>
              </a:ext>
            </a:extLst>
          </p:cNvPr>
          <p:cNvGrpSpPr/>
          <p:nvPr/>
        </p:nvGrpSpPr>
        <p:grpSpPr>
          <a:xfrm>
            <a:off x="7333911" y="3255963"/>
            <a:ext cx="346075" cy="346075"/>
            <a:chOff x="6283326" y="3617914"/>
            <a:chExt cx="346075" cy="346075"/>
          </a:xfrm>
        </p:grpSpPr>
        <p:sp>
          <p:nvSpPr>
            <p:cNvPr id="58" name="Freeform 20">
              <a:extLst>
                <a:ext uri="{FF2B5EF4-FFF2-40B4-BE49-F238E27FC236}">
                  <a16:creationId xmlns="" xmlns:a16="http://schemas.microsoft.com/office/drawing/2014/main" id="{018B0CD8-EBF5-4F64-8F69-1F1D169F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6" y="3741739"/>
              <a:ext cx="346075" cy="222250"/>
            </a:xfrm>
            <a:custGeom>
              <a:avLst/>
              <a:gdLst>
                <a:gd name="T0" fmla="*/ 76 w 92"/>
                <a:gd name="T1" fmla="*/ 0 h 59"/>
                <a:gd name="T2" fmla="*/ 92 w 92"/>
                <a:gd name="T3" fmla="*/ 11 h 59"/>
                <a:gd name="T4" fmla="*/ 92 w 92"/>
                <a:gd name="T5" fmla="*/ 53 h 59"/>
                <a:gd name="T6" fmla="*/ 86 w 92"/>
                <a:gd name="T7" fmla="*/ 59 h 59"/>
                <a:gd name="T8" fmla="*/ 6 w 92"/>
                <a:gd name="T9" fmla="*/ 59 h 59"/>
                <a:gd name="T10" fmla="*/ 0 w 92"/>
                <a:gd name="T11" fmla="*/ 53 h 59"/>
                <a:gd name="T12" fmla="*/ 0 w 92"/>
                <a:gd name="T13" fmla="*/ 11 h 59"/>
                <a:gd name="T14" fmla="*/ 16 w 92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59">
                  <a:moveTo>
                    <a:pt x="76" y="0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6"/>
                    <a:pt x="89" y="59"/>
                    <a:pt x="8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21">
              <a:extLst>
                <a:ext uri="{FF2B5EF4-FFF2-40B4-BE49-F238E27FC236}">
                  <a16:creationId xmlns="" xmlns:a16="http://schemas.microsoft.com/office/drawing/2014/main" id="{4210A156-E7AB-4518-8D09-030D270B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63" y="3857626"/>
              <a:ext cx="255588" cy="60325"/>
            </a:xfrm>
            <a:custGeom>
              <a:avLst/>
              <a:gdLst>
                <a:gd name="T0" fmla="*/ 0 w 161"/>
                <a:gd name="T1" fmla="*/ 38 h 38"/>
                <a:gd name="T2" fmla="*/ 47 w 161"/>
                <a:gd name="T3" fmla="*/ 0 h 38"/>
                <a:gd name="T4" fmla="*/ 113 w 161"/>
                <a:gd name="T5" fmla="*/ 0 h 38"/>
                <a:gd name="T6" fmla="*/ 161 w 161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38">
                  <a:moveTo>
                    <a:pt x="0" y="38"/>
                  </a:moveTo>
                  <a:lnTo>
                    <a:pt x="47" y="0"/>
                  </a:lnTo>
                  <a:lnTo>
                    <a:pt x="113" y="0"/>
                  </a:lnTo>
                  <a:lnTo>
                    <a:pt x="161" y="38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Line 22">
              <a:extLst>
                <a:ext uri="{FF2B5EF4-FFF2-40B4-BE49-F238E27FC236}">
                  <a16:creationId xmlns="" xmlns:a16="http://schemas.microsoft.com/office/drawing/2014/main" id="{45D88E99-FE09-4476-941C-5011699C9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38913" y="3783014"/>
              <a:ext cx="90488" cy="60325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Line 23">
              <a:extLst>
                <a:ext uri="{FF2B5EF4-FFF2-40B4-BE49-F238E27FC236}">
                  <a16:creationId xmlns="" xmlns:a16="http://schemas.microsoft.com/office/drawing/2014/main" id="{F0B8D393-1541-4744-B570-CDFDD3E8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3326" y="3783014"/>
              <a:ext cx="90488" cy="60325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24">
              <a:extLst>
                <a:ext uri="{FF2B5EF4-FFF2-40B4-BE49-F238E27FC236}">
                  <a16:creationId xmlns="" xmlns:a16="http://schemas.microsoft.com/office/drawing/2014/main" id="{4086B13B-06DC-463F-B844-9810DBD34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1" y="3617914"/>
              <a:ext cx="225425" cy="201613"/>
            </a:xfrm>
            <a:custGeom>
              <a:avLst/>
              <a:gdLst>
                <a:gd name="T0" fmla="*/ 142 w 142"/>
                <a:gd name="T1" fmla="*/ 127 h 127"/>
                <a:gd name="T2" fmla="*/ 142 w 142"/>
                <a:gd name="T3" fmla="*/ 0 h 127"/>
                <a:gd name="T4" fmla="*/ 0 w 142"/>
                <a:gd name="T5" fmla="*/ 0 h 127"/>
                <a:gd name="T6" fmla="*/ 0 w 14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27">
                  <a:moveTo>
                    <a:pt x="142" y="127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0" y="12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Line 25">
              <a:extLst>
                <a:ext uri="{FF2B5EF4-FFF2-40B4-BE49-F238E27FC236}">
                  <a16:creationId xmlns="" xmlns:a16="http://schemas.microsoft.com/office/drawing/2014/main" id="{1AD3F63F-2BCD-451C-9E32-6DBB78391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9688" y="3662364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Line 26">
              <a:extLst>
                <a:ext uri="{FF2B5EF4-FFF2-40B4-BE49-F238E27FC236}">
                  <a16:creationId xmlns="" xmlns:a16="http://schemas.microsoft.com/office/drawing/2014/main" id="{FC78C767-3306-4BF8-8DFC-4D469C70D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1" y="3706814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Line 27">
              <a:extLst>
                <a:ext uri="{FF2B5EF4-FFF2-40B4-BE49-F238E27FC236}">
                  <a16:creationId xmlns="" xmlns:a16="http://schemas.microsoft.com/office/drawing/2014/main" id="{1A3D04A2-F8C3-4CE1-B17E-4D7101105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9688" y="3752851"/>
              <a:ext cx="134938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Line 28">
              <a:extLst>
                <a:ext uri="{FF2B5EF4-FFF2-40B4-BE49-F238E27FC236}">
                  <a16:creationId xmlns="" xmlns:a16="http://schemas.microsoft.com/office/drawing/2014/main" id="{7F262EE9-B278-4ECC-92C5-46DC48C2C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9688" y="3797301"/>
              <a:ext cx="134938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133554F-9599-4B46-8150-91CB15868F36}"/>
              </a:ext>
            </a:extLst>
          </p:cNvPr>
          <p:cNvSpPr txBox="1"/>
          <p:nvPr/>
        </p:nvSpPr>
        <p:spPr>
          <a:xfrm>
            <a:off x="6394029" y="4145880"/>
            <a:ext cx="187881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/>
            <a:r>
              <a:rPr lang="ru-RU" b="1" dirty="0" err="1" smtClean="0"/>
              <a:t>бакалавриат</a:t>
            </a:r>
            <a:endParaRPr lang="ru-RU" b="1" dirty="0"/>
          </a:p>
        </p:txBody>
      </p:sp>
      <p:sp>
        <p:nvSpPr>
          <p:cNvPr id="77" name="Oval 27">
            <a:extLst>
              <a:ext uri="{FF2B5EF4-FFF2-40B4-BE49-F238E27FC236}">
                <a16:creationId xmlns="" xmlns:a16="http://schemas.microsoft.com/office/drawing/2014/main" id="{F13311EF-1757-4285-AE46-58340B41041E}"/>
              </a:ext>
            </a:extLst>
          </p:cNvPr>
          <p:cNvSpPr/>
          <p:nvPr/>
        </p:nvSpPr>
        <p:spPr>
          <a:xfrm>
            <a:off x="10541806" y="2963775"/>
            <a:ext cx="923926" cy="9239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2" name="Oval 11">
            <a:extLst>
              <a:ext uri="{FF2B5EF4-FFF2-40B4-BE49-F238E27FC236}">
                <a16:creationId xmlns="" xmlns:a16="http://schemas.microsoft.com/office/drawing/2014/main" id="{B100B7C2-2C01-4266-A8B9-97034C964AB9}"/>
              </a:ext>
            </a:extLst>
          </p:cNvPr>
          <p:cNvSpPr/>
          <p:nvPr/>
        </p:nvSpPr>
        <p:spPr>
          <a:xfrm>
            <a:off x="3054258" y="5079929"/>
            <a:ext cx="923926" cy="923926"/>
          </a:xfrm>
          <a:prstGeom prst="ellipse">
            <a:avLst/>
          </a:prstGeom>
          <a:solidFill>
            <a:srgbClr val="48C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4" name="Group 18">
            <a:extLst>
              <a:ext uri="{FF2B5EF4-FFF2-40B4-BE49-F238E27FC236}">
                <a16:creationId xmlns="" xmlns:a16="http://schemas.microsoft.com/office/drawing/2014/main" id="{3A014C2E-105D-664E-958F-1C048D3E06C2}"/>
              </a:ext>
            </a:extLst>
          </p:cNvPr>
          <p:cNvGrpSpPr/>
          <p:nvPr/>
        </p:nvGrpSpPr>
        <p:grpSpPr>
          <a:xfrm>
            <a:off x="3275815" y="5261263"/>
            <a:ext cx="538101" cy="534916"/>
            <a:chOff x="8455025" y="3617913"/>
            <a:chExt cx="338138" cy="346076"/>
          </a:xfrm>
        </p:grpSpPr>
        <p:sp>
          <p:nvSpPr>
            <p:cNvPr id="85" name="Oval 294">
              <a:extLst>
                <a:ext uri="{FF2B5EF4-FFF2-40B4-BE49-F238E27FC236}">
                  <a16:creationId xmlns="" xmlns:a16="http://schemas.microsoft.com/office/drawing/2014/main" id="{775E9CC0-A7FE-E34F-8F97-7AEBF40F5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5188" y="3617913"/>
              <a:ext cx="104775" cy="104775"/>
            </a:xfrm>
            <a:prstGeom prst="ellipse">
              <a:avLst/>
            </a:prstGeom>
            <a:noFill/>
            <a:ln w="1905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86" name="Freeform 295">
              <a:extLst>
                <a:ext uri="{FF2B5EF4-FFF2-40B4-BE49-F238E27FC236}">
                  <a16:creationId xmlns="" xmlns:a16="http://schemas.microsoft.com/office/drawing/2014/main" id="{AFC1168D-C81B-6F47-9AEA-379DAB225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3752851"/>
              <a:ext cx="165100" cy="211138"/>
            </a:xfrm>
            <a:custGeom>
              <a:avLst/>
              <a:gdLst>
                <a:gd name="T0" fmla="*/ 44 w 44"/>
                <a:gd name="T1" fmla="*/ 0 h 56"/>
                <a:gd name="T2" fmla="*/ 0 w 44"/>
                <a:gd name="T3" fmla="*/ 0 h 56"/>
                <a:gd name="T4" fmla="*/ 14 w 44"/>
                <a:gd name="T5" fmla="*/ 30 h 56"/>
                <a:gd name="T6" fmla="*/ 14 w 44"/>
                <a:gd name="T7" fmla="*/ 56 h 56"/>
                <a:gd name="T8" fmla="*/ 30 w 44"/>
                <a:gd name="T9" fmla="*/ 56 h 56"/>
                <a:gd name="T10" fmla="*/ 30 w 44"/>
                <a:gd name="T11" fmla="*/ 30 h 56"/>
                <a:gd name="T12" fmla="*/ 44 w 4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8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87" name="Freeform 296">
              <a:extLst>
                <a:ext uri="{FF2B5EF4-FFF2-40B4-BE49-F238E27FC236}">
                  <a16:creationId xmlns="" xmlns:a16="http://schemas.microsoft.com/office/drawing/2014/main" id="{1122046D-C736-B44A-9BE5-876F6B93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3752851"/>
              <a:ext cx="30163" cy="104775"/>
            </a:xfrm>
            <a:custGeom>
              <a:avLst/>
              <a:gdLst>
                <a:gd name="T0" fmla="*/ 14 w 19"/>
                <a:gd name="T1" fmla="*/ 0 h 66"/>
                <a:gd name="T2" fmla="*/ 4 w 19"/>
                <a:gd name="T3" fmla="*/ 0 h 66"/>
                <a:gd name="T4" fmla="*/ 0 w 19"/>
                <a:gd name="T5" fmla="*/ 57 h 66"/>
                <a:gd name="T6" fmla="*/ 9 w 19"/>
                <a:gd name="T7" fmla="*/ 66 h 66"/>
                <a:gd name="T8" fmla="*/ 19 w 19"/>
                <a:gd name="T9" fmla="*/ 57 h 66"/>
                <a:gd name="T10" fmla="*/ 14 w 19"/>
                <a:gd name="T11" fmla="*/ 0 h 66"/>
                <a:gd name="T12" fmla="*/ 14 w 1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6">
                  <a:moveTo>
                    <a:pt x="14" y="0"/>
                  </a:moveTo>
                  <a:lnTo>
                    <a:pt x="4" y="0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9" y="5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88" name="Freeform 297">
              <a:extLst>
                <a:ext uri="{FF2B5EF4-FFF2-40B4-BE49-F238E27FC236}">
                  <a16:creationId xmlns="" xmlns:a16="http://schemas.microsoft.com/office/drawing/2014/main" id="{7D43096B-E29A-9149-B991-25FA04005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0" y="3632201"/>
              <a:ext cx="157163" cy="211138"/>
            </a:xfrm>
            <a:custGeom>
              <a:avLst/>
              <a:gdLst>
                <a:gd name="T0" fmla="*/ 9 w 99"/>
                <a:gd name="T1" fmla="*/ 133 h 133"/>
                <a:gd name="T2" fmla="*/ 99 w 99"/>
                <a:gd name="T3" fmla="*/ 133 h 133"/>
                <a:gd name="T4" fmla="*/ 99 w 99"/>
                <a:gd name="T5" fmla="*/ 0 h 133"/>
                <a:gd name="T6" fmla="*/ 0 w 99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33">
                  <a:moveTo>
                    <a:pt x="9" y="133"/>
                  </a:moveTo>
                  <a:lnTo>
                    <a:pt x="99" y="133"/>
                  </a:lnTo>
                  <a:lnTo>
                    <a:pt x="99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89" name="Line 298">
              <a:extLst>
                <a:ext uri="{FF2B5EF4-FFF2-40B4-BE49-F238E27FC236}">
                  <a16:creationId xmlns="" xmlns:a16="http://schemas.microsoft.com/office/drawing/2014/main" id="{F23B346B-FCC6-6D4B-87CB-32BEFC6A1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8225" y="3813176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90" name="Line 299">
              <a:extLst>
                <a:ext uri="{FF2B5EF4-FFF2-40B4-BE49-F238E27FC236}">
                  <a16:creationId xmlns="" xmlns:a16="http://schemas.microsoft.com/office/drawing/2014/main" id="{9AC6BECA-72FF-1E41-A8BA-DDE885D2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8388" y="3752851"/>
              <a:ext cx="0" cy="60325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91" name="Line 300">
              <a:extLst>
                <a:ext uri="{FF2B5EF4-FFF2-40B4-BE49-F238E27FC236}">
                  <a16:creationId xmlns="" xmlns:a16="http://schemas.microsoft.com/office/drawing/2014/main" id="{4D1E5218-267F-AA46-A110-8EC37146B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8550" y="3722688"/>
              <a:ext cx="0" cy="90488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92" name="Line 301">
              <a:extLst>
                <a:ext uri="{FF2B5EF4-FFF2-40B4-BE49-F238E27FC236}">
                  <a16:creationId xmlns="" xmlns:a16="http://schemas.microsoft.com/office/drawing/2014/main" id="{98367FF4-8E37-2846-9449-EADF52462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48713" y="3676651"/>
              <a:ext cx="0" cy="136525"/>
            </a:xfrm>
            <a:prstGeom prst="line">
              <a:avLst/>
            </a:prstGeom>
            <a:noFill/>
            <a:ln w="190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E3253D1-2FAC-44F9-918E-45DB91C86690}"/>
              </a:ext>
            </a:extLst>
          </p:cNvPr>
          <p:cNvSpPr txBox="1"/>
          <p:nvPr/>
        </p:nvSpPr>
        <p:spPr>
          <a:xfrm>
            <a:off x="10417983" y="2343832"/>
            <a:ext cx="117157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</a:rPr>
              <a:t>Количество студентов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133554F-9599-4B46-8150-91CB15868F36}"/>
              </a:ext>
            </a:extLst>
          </p:cNvPr>
          <p:cNvSpPr txBox="1"/>
          <p:nvPr/>
        </p:nvSpPr>
        <p:spPr>
          <a:xfrm>
            <a:off x="10374973" y="4135970"/>
            <a:ext cx="876806" cy="2869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1"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93" name="Oval 11">
            <a:extLst>
              <a:ext uri="{FF2B5EF4-FFF2-40B4-BE49-F238E27FC236}">
                <a16:creationId xmlns="" xmlns:a16="http://schemas.microsoft.com/office/drawing/2014/main" id="{B100B7C2-2C01-4266-A8B9-97034C964AB9}"/>
              </a:ext>
            </a:extLst>
          </p:cNvPr>
          <p:cNvSpPr/>
          <p:nvPr/>
        </p:nvSpPr>
        <p:spPr>
          <a:xfrm>
            <a:off x="10525973" y="2975507"/>
            <a:ext cx="923926" cy="9239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4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1054" y="3071373"/>
            <a:ext cx="705849" cy="705849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88E88DCC-E59F-47AA-B21C-CE251202807D}"/>
              </a:ext>
            </a:extLst>
          </p:cNvPr>
          <p:cNvSpPr txBox="1"/>
          <p:nvPr/>
        </p:nvSpPr>
        <p:spPr>
          <a:xfrm>
            <a:off x="10573093" y="1930918"/>
            <a:ext cx="63273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en-ID" sz="1600" b="1" dirty="0">
              <a:solidFill>
                <a:schemeClr val="bg1"/>
              </a:solidFill>
            </a:endParaRPr>
          </a:p>
        </p:txBody>
      </p:sp>
      <p:pic>
        <p:nvPicPr>
          <p:cNvPr id="96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8301" y="3001636"/>
            <a:ext cx="828384" cy="8283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743" y="3736949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двумя </a:t>
            </a:r>
            <a:r>
              <a:rPr lang="ru-RU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профилями</a:t>
            </a:r>
            <a:br>
              <a:rPr lang="ru-RU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4286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165E85D-8BAB-4362-99EF-56B8F42AAD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B165E85D-8BAB-4362-99EF-56B8F42AAD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DAF9E01-BFC9-4E45-9CFB-6C9BB36ACB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7812" b="33281"/>
          <a:stretch/>
        </p:blipFill>
        <p:spPr>
          <a:xfrm>
            <a:off x="0" y="1524000"/>
            <a:ext cx="12192000" cy="234950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6D1E53A7-1F8D-48A3-92F5-0904BDDC2816}"/>
              </a:ext>
            </a:extLst>
          </p:cNvPr>
          <p:cNvSpPr/>
          <p:nvPr/>
        </p:nvSpPr>
        <p:spPr>
          <a:xfrm>
            <a:off x="0" y="1524000"/>
            <a:ext cx="12192000" cy="2349500"/>
          </a:xfrm>
          <a:custGeom>
            <a:avLst/>
            <a:gdLst>
              <a:gd name="connsiteX0" fmla="*/ 11658602 w 12192000"/>
              <a:gd name="connsiteY0" fmla="*/ 0 h 2349500"/>
              <a:gd name="connsiteX1" fmla="*/ 12192000 w 12192000"/>
              <a:gd name="connsiteY1" fmla="*/ 0 h 2349500"/>
              <a:gd name="connsiteX2" fmla="*/ 12192000 w 12192000"/>
              <a:gd name="connsiteY2" fmla="*/ 2349500 h 2349500"/>
              <a:gd name="connsiteX3" fmla="*/ 11658602 w 12192000"/>
              <a:gd name="connsiteY3" fmla="*/ 2349500 h 2349500"/>
              <a:gd name="connsiteX4" fmla="*/ 7689850 w 12192000"/>
              <a:gd name="connsiteY4" fmla="*/ 0 h 2349500"/>
              <a:gd name="connsiteX5" fmla="*/ 8470902 w 12192000"/>
              <a:gd name="connsiteY5" fmla="*/ 0 h 2349500"/>
              <a:gd name="connsiteX6" fmla="*/ 8470902 w 12192000"/>
              <a:gd name="connsiteY6" fmla="*/ 2349500 h 2349500"/>
              <a:gd name="connsiteX7" fmla="*/ 7689850 w 12192000"/>
              <a:gd name="connsiteY7" fmla="*/ 2349500 h 2349500"/>
              <a:gd name="connsiteX8" fmla="*/ 3721100 w 12192000"/>
              <a:gd name="connsiteY8" fmla="*/ 0 h 2349500"/>
              <a:gd name="connsiteX9" fmla="*/ 4502150 w 12192000"/>
              <a:gd name="connsiteY9" fmla="*/ 0 h 2349500"/>
              <a:gd name="connsiteX10" fmla="*/ 4502150 w 12192000"/>
              <a:gd name="connsiteY10" fmla="*/ 2349500 h 2349500"/>
              <a:gd name="connsiteX11" fmla="*/ 3721100 w 12192000"/>
              <a:gd name="connsiteY11" fmla="*/ 2349500 h 2349500"/>
              <a:gd name="connsiteX12" fmla="*/ 0 w 12192000"/>
              <a:gd name="connsiteY12" fmla="*/ 0 h 2349500"/>
              <a:gd name="connsiteX13" fmla="*/ 533400 w 12192000"/>
              <a:gd name="connsiteY13" fmla="*/ 0 h 2349500"/>
              <a:gd name="connsiteX14" fmla="*/ 533400 w 12192000"/>
              <a:gd name="connsiteY14" fmla="*/ 2349500 h 2349500"/>
              <a:gd name="connsiteX15" fmla="*/ 0 w 12192000"/>
              <a:gd name="connsiteY15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2349500">
                <a:moveTo>
                  <a:pt x="11658602" y="0"/>
                </a:moveTo>
                <a:lnTo>
                  <a:pt x="12192000" y="0"/>
                </a:lnTo>
                <a:lnTo>
                  <a:pt x="12192000" y="2349500"/>
                </a:lnTo>
                <a:lnTo>
                  <a:pt x="11658602" y="2349500"/>
                </a:lnTo>
                <a:close/>
                <a:moveTo>
                  <a:pt x="7689850" y="0"/>
                </a:moveTo>
                <a:lnTo>
                  <a:pt x="8470902" y="0"/>
                </a:lnTo>
                <a:lnTo>
                  <a:pt x="8470902" y="2349500"/>
                </a:lnTo>
                <a:lnTo>
                  <a:pt x="7689850" y="2349500"/>
                </a:lnTo>
                <a:close/>
                <a:moveTo>
                  <a:pt x="3721100" y="0"/>
                </a:moveTo>
                <a:lnTo>
                  <a:pt x="4502150" y="0"/>
                </a:lnTo>
                <a:lnTo>
                  <a:pt x="4502150" y="2349500"/>
                </a:lnTo>
                <a:lnTo>
                  <a:pt x="3721100" y="2349500"/>
                </a:lnTo>
                <a:close/>
                <a:moveTo>
                  <a:pt x="0" y="0"/>
                </a:moveTo>
                <a:lnTo>
                  <a:pt x="533400" y="0"/>
                </a:lnTo>
                <a:lnTo>
                  <a:pt x="533400" y="2349500"/>
                </a:lnTo>
                <a:lnTo>
                  <a:pt x="0" y="23495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2000"/>
                </a:schemeClr>
              </a:gs>
              <a:gs pos="100000">
                <a:schemeClr val="accent2">
                  <a:alpha val="73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B0CA6C-FC10-403C-849F-8833C799301A}"/>
              </a:ext>
            </a:extLst>
          </p:cNvPr>
          <p:cNvSpPr/>
          <p:nvPr/>
        </p:nvSpPr>
        <p:spPr>
          <a:xfrm>
            <a:off x="533400" y="3873500"/>
            <a:ext cx="3187700" cy="1841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65CD20-3FDE-4602-8A22-FA0DC3622129}"/>
              </a:ext>
            </a:extLst>
          </p:cNvPr>
          <p:cNvSpPr/>
          <p:nvPr/>
        </p:nvSpPr>
        <p:spPr>
          <a:xfrm>
            <a:off x="533400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B296EC4-D60D-4926-A149-2B48911B596D}"/>
              </a:ext>
            </a:extLst>
          </p:cNvPr>
          <p:cNvSpPr txBox="1">
            <a:spLocks/>
          </p:cNvSpPr>
          <p:nvPr/>
        </p:nvSpPr>
        <p:spPr>
          <a:xfrm>
            <a:off x="753028" y="1775325"/>
            <a:ext cx="2748443" cy="9971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</a:rPr>
              <a:t>Русский язык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2BEFDAE-569E-4803-B213-C6E0732D58A0}"/>
              </a:ext>
            </a:extLst>
          </p:cNvPr>
          <p:cNvSpPr txBox="1">
            <a:spLocks/>
          </p:cNvSpPr>
          <p:nvPr/>
        </p:nvSpPr>
        <p:spPr>
          <a:xfrm>
            <a:off x="972653" y="3095878"/>
            <a:ext cx="230919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000" dirty="0" smtClean="0">
                <a:solidFill>
                  <a:srgbClr val="28402F"/>
                </a:solidFill>
              </a:rPr>
              <a:t>42</a:t>
            </a:r>
            <a:endParaRPr lang="en-US" sz="4000" dirty="0">
              <a:solidFill>
                <a:srgbClr val="28402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CC0AAE5-7822-490D-BD90-722E9DD3D694}"/>
              </a:ext>
            </a:extLst>
          </p:cNvPr>
          <p:cNvCxnSpPr>
            <a:cxnSpLocks/>
          </p:cNvCxnSpPr>
          <p:nvPr/>
        </p:nvCxnSpPr>
        <p:spPr>
          <a:xfrm>
            <a:off x="2039938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9E2A5347-9BF0-49C2-8620-D1CF12627D6A}"/>
              </a:ext>
            </a:extLst>
          </p:cNvPr>
          <p:cNvSpPr txBox="1">
            <a:spLocks/>
          </p:cNvSpPr>
          <p:nvPr/>
        </p:nvSpPr>
        <p:spPr>
          <a:xfrm>
            <a:off x="972653" y="4457224"/>
            <a:ext cx="2309192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28402F"/>
                </a:solidFill>
              </a:rPr>
              <a:t>Результаты ЕГЭ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8A97F84-BEF8-4C07-B2A7-B2AC3712D8DD}"/>
              </a:ext>
            </a:extLst>
          </p:cNvPr>
          <p:cNvSpPr/>
          <p:nvPr/>
        </p:nvSpPr>
        <p:spPr>
          <a:xfrm>
            <a:off x="4502150" y="3873500"/>
            <a:ext cx="3187700" cy="1841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51742C4-79AE-43A6-8B0B-9EF241BA88D1}"/>
              </a:ext>
            </a:extLst>
          </p:cNvPr>
          <p:cNvSpPr/>
          <p:nvPr/>
        </p:nvSpPr>
        <p:spPr>
          <a:xfrm>
            <a:off x="4502150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1307515F-A698-47C2-A735-0D9F5B5D318D}"/>
              </a:ext>
            </a:extLst>
          </p:cNvPr>
          <p:cNvSpPr txBox="1">
            <a:spLocks/>
          </p:cNvSpPr>
          <p:nvPr/>
        </p:nvSpPr>
        <p:spPr>
          <a:xfrm>
            <a:off x="4502150" y="1775325"/>
            <a:ext cx="3187700" cy="9971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Общество-знание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C6D656E-8036-44A6-AC63-7F236FA7B4EA}"/>
              </a:ext>
            </a:extLst>
          </p:cNvPr>
          <p:cNvCxnSpPr>
            <a:cxnSpLocks/>
          </p:cNvCxnSpPr>
          <p:nvPr/>
        </p:nvCxnSpPr>
        <p:spPr>
          <a:xfrm>
            <a:off x="6008688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DC4ED60D-2966-4F8B-A5F4-266B02EA0CC7}"/>
              </a:ext>
            </a:extLst>
          </p:cNvPr>
          <p:cNvSpPr txBox="1">
            <a:spLocks/>
          </p:cNvSpPr>
          <p:nvPr/>
        </p:nvSpPr>
        <p:spPr>
          <a:xfrm>
            <a:off x="4941404" y="4461851"/>
            <a:ext cx="2309192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28402F"/>
                </a:solidFill>
              </a:rPr>
              <a:t>Результаты ЕГЭ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6530A29-1C34-411C-BFEE-17B8063DAA69}"/>
              </a:ext>
            </a:extLst>
          </p:cNvPr>
          <p:cNvSpPr/>
          <p:nvPr/>
        </p:nvSpPr>
        <p:spPr>
          <a:xfrm>
            <a:off x="8470902" y="3873500"/>
            <a:ext cx="3187700" cy="1841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D8795DD-D20C-4264-B827-F57AC75A1C68}"/>
              </a:ext>
            </a:extLst>
          </p:cNvPr>
          <p:cNvSpPr/>
          <p:nvPr/>
        </p:nvSpPr>
        <p:spPr>
          <a:xfrm>
            <a:off x="8470902" y="1524000"/>
            <a:ext cx="3187700" cy="2349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C92AACFD-5595-4A59-9342-523B609B8427}"/>
              </a:ext>
            </a:extLst>
          </p:cNvPr>
          <p:cNvSpPr txBox="1">
            <a:spLocks/>
          </p:cNvSpPr>
          <p:nvPr/>
        </p:nvSpPr>
        <p:spPr>
          <a:xfrm>
            <a:off x="8470901" y="1775325"/>
            <a:ext cx="3187702" cy="9971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Информатика и </a:t>
            </a:r>
            <a:r>
              <a:rPr lang="ru-RU" sz="3600" dirty="0" smtClean="0">
                <a:solidFill>
                  <a:schemeClr val="bg1"/>
                </a:solidFill>
              </a:rPr>
              <a:t>математика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304A3D2-690E-4141-BFF4-809D4D09362A}"/>
              </a:ext>
            </a:extLst>
          </p:cNvPr>
          <p:cNvCxnSpPr>
            <a:cxnSpLocks/>
          </p:cNvCxnSpPr>
          <p:nvPr/>
        </p:nvCxnSpPr>
        <p:spPr>
          <a:xfrm>
            <a:off x="9977440" y="2934199"/>
            <a:ext cx="174625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9C81A69B-6F7A-44F3-9E47-0B896D85A73F}"/>
              </a:ext>
            </a:extLst>
          </p:cNvPr>
          <p:cNvSpPr txBox="1">
            <a:spLocks/>
          </p:cNvSpPr>
          <p:nvPr/>
        </p:nvSpPr>
        <p:spPr>
          <a:xfrm>
            <a:off x="8690529" y="3944232"/>
            <a:ext cx="2748446" cy="19943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Внутренний экзамен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СКФУ</a:t>
            </a: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комплексное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тестирование</a:t>
            </a: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B6276FB3-77D1-4DF8-852E-5EB1085D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65126"/>
            <a:ext cx="11160126" cy="903288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rgbClr val="403E3E"/>
                </a:solidFill>
                <a:latin typeface="+mj-lt"/>
              </a:rPr>
              <a:t>Вступительные испытания </a:t>
            </a:r>
            <a:br>
              <a:rPr lang="ru-RU" b="0" dirty="0">
                <a:solidFill>
                  <a:srgbClr val="403E3E"/>
                </a:solidFill>
                <a:latin typeface="+mj-lt"/>
              </a:rPr>
            </a:br>
            <a:r>
              <a:rPr lang="ru-RU" b="0" dirty="0">
                <a:solidFill>
                  <a:srgbClr val="403E3E"/>
                </a:solidFill>
                <a:latin typeface="+mj-lt"/>
              </a:rPr>
              <a:t>и минимальные баллы на </a:t>
            </a:r>
            <a:r>
              <a:rPr lang="ru-RU" b="0" dirty="0" smtClean="0">
                <a:solidFill>
                  <a:srgbClr val="403E3E"/>
                </a:solidFill>
                <a:latin typeface="+mj-lt"/>
              </a:rPr>
              <a:t>2026 </a:t>
            </a:r>
            <a:r>
              <a:rPr lang="ru-RU" b="0" dirty="0">
                <a:solidFill>
                  <a:srgbClr val="403E3E"/>
                </a:solidFill>
                <a:latin typeface="+mj-lt"/>
              </a:rPr>
              <a:t>год</a:t>
            </a:r>
          </a:p>
        </p:txBody>
      </p: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42BEFDAE-569E-4803-B213-C6E0732D58A0}"/>
              </a:ext>
            </a:extLst>
          </p:cNvPr>
          <p:cNvSpPr txBox="1">
            <a:spLocks/>
          </p:cNvSpPr>
          <p:nvPr/>
        </p:nvSpPr>
        <p:spPr>
          <a:xfrm>
            <a:off x="5028717" y="3095878"/>
            <a:ext cx="230919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000" dirty="0" smtClean="0">
                <a:solidFill>
                  <a:srgbClr val="28402F"/>
                </a:solidFill>
              </a:rPr>
              <a:t>42</a:t>
            </a:r>
            <a:endParaRPr lang="en-US" sz="4000" dirty="0">
              <a:solidFill>
                <a:srgbClr val="28402F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="" xmlns:a16="http://schemas.microsoft.com/office/drawing/2014/main" id="{42BEFDAE-569E-4803-B213-C6E0732D58A0}"/>
              </a:ext>
            </a:extLst>
          </p:cNvPr>
          <p:cNvSpPr txBox="1">
            <a:spLocks/>
          </p:cNvSpPr>
          <p:nvPr/>
        </p:nvSpPr>
        <p:spPr>
          <a:xfrm>
            <a:off x="8822844" y="3095878"/>
            <a:ext cx="230919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4000" dirty="0" smtClean="0">
                <a:solidFill>
                  <a:srgbClr val="28402F"/>
                </a:solidFill>
              </a:rPr>
              <a:t>30</a:t>
            </a:r>
            <a:endParaRPr lang="en-US" sz="4000" dirty="0">
              <a:solidFill>
                <a:srgbClr val="284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C25DFD55-65D0-174F-BB2A-3680FC25E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003"/>
            <a:ext cx="6732543" cy="6892003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6" name="Freeform 75">
            <a:extLst>
              <a:ext uri="{FF2B5EF4-FFF2-40B4-BE49-F238E27FC236}">
                <a16:creationId xmlns="" xmlns:a16="http://schemas.microsoft.com/office/drawing/2014/main" id="{26A8B9C5-5607-9B4A-AE14-F8E12E0DFBEB}"/>
              </a:ext>
            </a:extLst>
          </p:cNvPr>
          <p:cNvSpPr/>
          <p:nvPr/>
        </p:nvSpPr>
        <p:spPr>
          <a:xfrm>
            <a:off x="-7052" y="-34003"/>
            <a:ext cx="6732541" cy="6901724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85000"/>
                </a:schemeClr>
              </a:gs>
              <a:gs pos="99000">
                <a:schemeClr val="accent2">
                  <a:alpha val="88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2DA4CE-85F6-DA4D-AD9A-EF117F15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73" y="1515412"/>
            <a:ext cx="3497263" cy="1218795"/>
          </a:xfrm>
        </p:spPr>
        <p:txBody>
          <a:bodyPr lIns="0" tIns="0" rIns="0" bIns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Карьера выпускника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4A8D48-DEE1-BC42-A0E1-0C977A027B17}"/>
              </a:ext>
            </a:extLst>
          </p:cNvPr>
          <p:cNvGrpSpPr/>
          <p:nvPr/>
        </p:nvGrpSpPr>
        <p:grpSpPr>
          <a:xfrm>
            <a:off x="893673" y="3497938"/>
            <a:ext cx="1503362" cy="1503362"/>
            <a:chOff x="3398838" y="2171701"/>
            <a:chExt cx="346075" cy="346075"/>
          </a:xfrm>
        </p:grpSpPr>
        <p:sp>
          <p:nvSpPr>
            <p:cNvPr id="5" name="Freeform 244">
              <a:extLst>
                <a:ext uri="{FF2B5EF4-FFF2-40B4-BE49-F238E27FC236}">
                  <a16:creationId xmlns="" xmlns:a16="http://schemas.microsoft.com/office/drawing/2014/main" id="{37DBC6F9-3538-C942-9286-6233B77E9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2352676"/>
              <a:ext cx="165100" cy="165100"/>
            </a:xfrm>
            <a:custGeom>
              <a:avLst/>
              <a:gdLst>
                <a:gd name="T0" fmla="*/ 33 w 104"/>
                <a:gd name="T1" fmla="*/ 95 h 104"/>
                <a:gd name="T2" fmla="*/ 0 w 104"/>
                <a:gd name="T3" fmla="*/ 104 h 104"/>
                <a:gd name="T4" fmla="*/ 9 w 104"/>
                <a:gd name="T5" fmla="*/ 71 h 104"/>
                <a:gd name="T6" fmla="*/ 80 w 104"/>
                <a:gd name="T7" fmla="*/ 0 h 104"/>
                <a:gd name="T8" fmla="*/ 104 w 104"/>
                <a:gd name="T9" fmla="*/ 23 h 104"/>
                <a:gd name="T10" fmla="*/ 33 w 104"/>
                <a:gd name="T11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33" y="95"/>
                  </a:moveTo>
                  <a:lnTo>
                    <a:pt x="0" y="104"/>
                  </a:lnTo>
                  <a:lnTo>
                    <a:pt x="9" y="71"/>
                  </a:lnTo>
                  <a:lnTo>
                    <a:pt x="80" y="0"/>
                  </a:lnTo>
                  <a:lnTo>
                    <a:pt x="104" y="23"/>
                  </a:lnTo>
                  <a:lnTo>
                    <a:pt x="33" y="95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Line 245">
              <a:extLst>
                <a:ext uri="{FF2B5EF4-FFF2-40B4-BE49-F238E27FC236}">
                  <a16:creationId xmlns="" xmlns:a16="http://schemas.microsoft.com/office/drawing/2014/main" id="{F9B3B3C0-44BC-1647-9046-E4A5F8E11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382838"/>
              <a:ext cx="38100" cy="36513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Line 246">
              <a:extLst>
                <a:ext uri="{FF2B5EF4-FFF2-40B4-BE49-F238E27FC236}">
                  <a16:creationId xmlns="" xmlns:a16="http://schemas.microsoft.com/office/drawing/2014/main" id="{D0269B35-A5D9-C745-BD1B-D41DF373A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0" y="2465388"/>
              <a:ext cx="38100" cy="381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Rectangle 247">
              <a:extLst>
                <a:ext uri="{FF2B5EF4-FFF2-40B4-BE49-F238E27FC236}">
                  <a16:creationId xmlns="" xmlns:a16="http://schemas.microsoft.com/office/drawing/2014/main" id="{07416FDB-6C19-074E-AE07-A9BD1FA9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276476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Rectangle 248">
              <a:extLst>
                <a:ext uri="{FF2B5EF4-FFF2-40B4-BE49-F238E27FC236}">
                  <a16:creationId xmlns="" xmlns:a16="http://schemas.microsoft.com/office/drawing/2014/main" id="{A803D137-346B-1241-AF85-7DA15F82D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352676"/>
              <a:ext cx="74613" cy="444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Rectangle 249">
              <a:extLst>
                <a:ext uri="{FF2B5EF4-FFF2-40B4-BE49-F238E27FC236}">
                  <a16:creationId xmlns="" xmlns:a16="http://schemas.microsoft.com/office/drawing/2014/main" id="{09ED53A2-88CD-8A44-93C0-7427FD97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427288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250">
              <a:extLst>
                <a:ext uri="{FF2B5EF4-FFF2-40B4-BE49-F238E27FC236}">
                  <a16:creationId xmlns="" xmlns:a16="http://schemas.microsoft.com/office/drawing/2014/main" id="{8B716ACC-B652-FD49-89ED-01D2F095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171701"/>
              <a:ext cx="255588" cy="346075"/>
            </a:xfrm>
            <a:custGeom>
              <a:avLst/>
              <a:gdLst>
                <a:gd name="T0" fmla="*/ 90 w 161"/>
                <a:gd name="T1" fmla="*/ 218 h 218"/>
                <a:gd name="T2" fmla="*/ 0 w 161"/>
                <a:gd name="T3" fmla="*/ 218 h 218"/>
                <a:gd name="T4" fmla="*/ 0 w 161"/>
                <a:gd name="T5" fmla="*/ 0 h 218"/>
                <a:gd name="T6" fmla="*/ 104 w 161"/>
                <a:gd name="T7" fmla="*/ 0 h 218"/>
                <a:gd name="T8" fmla="*/ 161 w 161"/>
                <a:gd name="T9" fmla="*/ 57 h 218"/>
                <a:gd name="T10" fmla="*/ 161 w 161"/>
                <a:gd name="T11" fmla="*/ 1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18">
                  <a:moveTo>
                    <a:pt x="90" y="218"/>
                  </a:moveTo>
                  <a:lnTo>
                    <a:pt x="0" y="21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61" y="57"/>
                  </a:lnTo>
                  <a:lnTo>
                    <a:pt x="161" y="118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51">
              <a:extLst>
                <a:ext uri="{FF2B5EF4-FFF2-40B4-BE49-F238E27FC236}">
                  <a16:creationId xmlns="" xmlns:a16="http://schemas.microsoft.com/office/drawing/2014/main" id="{195C7A40-A980-9143-B85F-22C37BA7C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171701"/>
              <a:ext cx="90488" cy="90488"/>
            </a:xfrm>
            <a:custGeom>
              <a:avLst/>
              <a:gdLst>
                <a:gd name="T0" fmla="*/ 0 w 57"/>
                <a:gd name="T1" fmla="*/ 0 h 57"/>
                <a:gd name="T2" fmla="*/ 0 w 57"/>
                <a:gd name="T3" fmla="*/ 57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0" y="57"/>
                  </a:lnTo>
                  <a:lnTo>
                    <a:pt x="57" y="57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252">
              <a:extLst>
                <a:ext uri="{FF2B5EF4-FFF2-40B4-BE49-F238E27FC236}">
                  <a16:creationId xmlns="" xmlns:a16="http://schemas.microsoft.com/office/drawing/2014/main" id="{B1EC2FCC-F5D4-E64E-9405-78FD5007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488" y="2292351"/>
              <a:ext cx="44450" cy="150813"/>
            </a:xfrm>
            <a:custGeom>
              <a:avLst/>
              <a:gdLst>
                <a:gd name="T0" fmla="*/ 0 w 28"/>
                <a:gd name="T1" fmla="*/ 0 h 95"/>
                <a:gd name="T2" fmla="*/ 28 w 28"/>
                <a:gd name="T3" fmla="*/ 0 h 95"/>
                <a:gd name="T4" fmla="*/ 28 w 28"/>
                <a:gd name="T5" fmla="*/ 95 h 95"/>
                <a:gd name="T6" fmla="*/ 0 w 28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5">
                  <a:moveTo>
                    <a:pt x="0" y="0"/>
                  </a:moveTo>
                  <a:lnTo>
                    <a:pt x="28" y="0"/>
                  </a:lnTo>
                  <a:lnTo>
                    <a:pt x="28" y="95"/>
                  </a:lnTo>
                  <a:lnTo>
                    <a:pt x="0" y="95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Line 253">
              <a:extLst>
                <a:ext uri="{FF2B5EF4-FFF2-40B4-BE49-F238E27FC236}">
                  <a16:creationId xmlns="" xmlns:a16="http://schemas.microsoft.com/office/drawing/2014/main" id="{51A27210-918B-3C4F-8570-7D1DA294C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2366963"/>
              <a:ext cx="381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87B76B0-3C77-514F-ADF8-7EBE92ED809A}"/>
              </a:ext>
            </a:extLst>
          </p:cNvPr>
          <p:cNvSpPr/>
          <p:nvPr/>
        </p:nvSpPr>
        <p:spPr>
          <a:xfrm>
            <a:off x="5799184" y="460913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9A2D63D-B4D0-C64F-AC68-6A0F276F0EED}"/>
              </a:ext>
            </a:extLst>
          </p:cNvPr>
          <p:cNvSpPr/>
          <p:nvPr/>
        </p:nvSpPr>
        <p:spPr>
          <a:xfrm>
            <a:off x="6865722" y="1008456"/>
            <a:ext cx="486509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lvl="1"/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Учитель (преподаватель) математики</a:t>
            </a:r>
            <a:endParaRPr lang="en-US" dirty="0">
              <a:solidFill>
                <a:schemeClr val="tx2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2FB940D-EF86-9F40-A348-0B7B3D769352}"/>
              </a:ext>
            </a:extLst>
          </p:cNvPr>
          <p:cNvSpPr/>
          <p:nvPr/>
        </p:nvSpPr>
        <p:spPr>
          <a:xfrm>
            <a:off x="6826295" y="662757"/>
            <a:ext cx="4653962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Профессия</a:t>
            </a:r>
            <a:endParaRPr lang="en-US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8A12BEC6-65F4-9D48-B84A-62A8C6CA77A2}"/>
              </a:ext>
            </a:extLst>
          </p:cNvPr>
          <p:cNvSpPr/>
          <p:nvPr/>
        </p:nvSpPr>
        <p:spPr>
          <a:xfrm>
            <a:off x="5185277" y="1478665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05ED2B6-85EF-124E-AA3C-D58F9DF1E314}"/>
              </a:ext>
            </a:extLst>
          </p:cNvPr>
          <p:cNvSpPr/>
          <p:nvPr/>
        </p:nvSpPr>
        <p:spPr>
          <a:xfrm>
            <a:off x="6560486" y="1761409"/>
            <a:ext cx="526787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Учитель (преподаватель) 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информатики</a:t>
            </a:r>
            <a:endParaRPr lang="en-US" dirty="0">
              <a:solidFill>
                <a:schemeClr val="tx2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solidFill>
                <a:schemeClr val="tx2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91AF433-B4CB-CF47-8646-CFAEEBFC8412}"/>
              </a:ext>
            </a:extLst>
          </p:cNvPr>
          <p:cNvSpPr/>
          <p:nvPr/>
        </p:nvSpPr>
        <p:spPr>
          <a:xfrm>
            <a:off x="6465405" y="1415710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Профессия</a:t>
            </a:r>
            <a:endParaRPr lang="en-US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9B20C4B-051E-1747-B8BF-AC7A7B69D323}"/>
              </a:ext>
            </a:extLst>
          </p:cNvPr>
          <p:cNvSpPr/>
          <p:nvPr/>
        </p:nvSpPr>
        <p:spPr>
          <a:xfrm>
            <a:off x="4610897" y="2496417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FA59190-261A-8942-B0CA-0A5BAFE53BF9}"/>
              </a:ext>
            </a:extLst>
          </p:cNvPr>
          <p:cNvSpPr/>
          <p:nvPr/>
        </p:nvSpPr>
        <p:spPr>
          <a:xfrm>
            <a:off x="6071798" y="2514362"/>
            <a:ext cx="546875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Заместитель руководителя учебного заведения </a:t>
            </a:r>
            <a:b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по информатизации и международным отношениям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0CDAD9E-967A-CC4F-AD62-4CDC30D5A3BB}"/>
              </a:ext>
            </a:extLst>
          </p:cNvPr>
          <p:cNvSpPr/>
          <p:nvPr/>
        </p:nvSpPr>
        <p:spPr>
          <a:xfrm>
            <a:off x="6071799" y="2168663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Профессия</a:t>
            </a:r>
            <a:endParaRPr lang="en-US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74B01E-8103-EF4B-B669-D4ADECB35EBB}"/>
              </a:ext>
            </a:extLst>
          </p:cNvPr>
          <p:cNvSpPr/>
          <p:nvPr/>
        </p:nvSpPr>
        <p:spPr>
          <a:xfrm>
            <a:off x="3996409" y="3514169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D4B4E97-D17E-8C45-B2F5-A9E99EBC685C}"/>
              </a:ext>
            </a:extLst>
          </p:cNvPr>
          <p:cNvSpPr/>
          <p:nvPr/>
        </p:nvSpPr>
        <p:spPr>
          <a:xfrm>
            <a:off x="4979149" y="4574266"/>
            <a:ext cx="645673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Разработчик программных продуктов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05CA921-58B3-9F4C-8587-597233B6C59F}"/>
              </a:ext>
            </a:extLst>
          </p:cNvPr>
          <p:cNvSpPr/>
          <p:nvPr/>
        </p:nvSpPr>
        <p:spPr>
          <a:xfrm>
            <a:off x="5547327" y="3198615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Профессия</a:t>
            </a:r>
            <a:endParaRPr lang="en-US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0D9A4F7D-6562-534F-A481-0B5F78218840}"/>
              </a:ext>
            </a:extLst>
          </p:cNvPr>
          <p:cNvSpPr/>
          <p:nvPr/>
        </p:nvSpPr>
        <p:spPr>
          <a:xfrm>
            <a:off x="3404779" y="4531921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5D75924-8554-3C44-9EFE-41A3556DDFB5}"/>
              </a:ext>
            </a:extLst>
          </p:cNvPr>
          <p:cNvSpPr/>
          <p:nvPr/>
        </p:nvSpPr>
        <p:spPr>
          <a:xfrm>
            <a:off x="4415751" y="5327219"/>
            <a:ext cx="704836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Разработчик </a:t>
            </a:r>
            <a:r>
              <a:rPr lang="en-US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web-</a:t>
            </a: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ресурсов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CADFC79-D7AC-C949-A01C-B8702C41142E}"/>
              </a:ext>
            </a:extLst>
          </p:cNvPr>
          <p:cNvSpPr/>
          <p:nvPr/>
        </p:nvSpPr>
        <p:spPr>
          <a:xfrm>
            <a:off x="5067143" y="4228567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Профессия</a:t>
            </a:r>
            <a:endParaRPr lang="en-US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C3251958-BD29-0B49-A3C8-044D5B0609EA}"/>
              </a:ext>
            </a:extLst>
          </p:cNvPr>
          <p:cNvSpPr/>
          <p:nvPr/>
        </p:nvSpPr>
        <p:spPr>
          <a:xfrm>
            <a:off x="2787661" y="5549673"/>
            <a:ext cx="832900" cy="83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3875065" y="6080166"/>
            <a:ext cx="7665486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Математик</a:t>
            </a:r>
            <a:endParaRPr lang="ru-RU" dirty="0">
              <a:solidFill>
                <a:schemeClr val="tx2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6B7A2849-080A-7845-B1FF-20A85DF80D10}"/>
              </a:ext>
            </a:extLst>
          </p:cNvPr>
          <p:cNvSpPr/>
          <p:nvPr/>
        </p:nvSpPr>
        <p:spPr>
          <a:xfrm>
            <a:off x="4477823" y="4981520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Профессия</a:t>
            </a:r>
            <a:endParaRPr lang="en-US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376A109E-FC55-1147-9F97-8D0E16504042}"/>
              </a:ext>
            </a:extLst>
          </p:cNvPr>
          <p:cNvCxnSpPr>
            <a:cxnSpLocks/>
          </p:cNvCxnSpPr>
          <p:nvPr/>
        </p:nvCxnSpPr>
        <p:spPr>
          <a:xfrm flipH="1">
            <a:off x="352339" y="5564187"/>
            <a:ext cx="793793" cy="13035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475A310E-9C8B-7741-87DE-EA18DFE5E0D5}"/>
              </a:ext>
            </a:extLst>
          </p:cNvPr>
          <p:cNvGrpSpPr/>
          <p:nvPr/>
        </p:nvGrpSpPr>
        <p:grpSpPr>
          <a:xfrm>
            <a:off x="5470166" y="1734891"/>
            <a:ext cx="263122" cy="320450"/>
            <a:chOff x="7035801" y="2173289"/>
            <a:chExt cx="284162" cy="346075"/>
          </a:xfrm>
        </p:grpSpPr>
        <p:sp>
          <p:nvSpPr>
            <p:cNvPr id="88" name="Freeform 125">
              <a:extLst>
                <a:ext uri="{FF2B5EF4-FFF2-40B4-BE49-F238E27FC236}">
                  <a16:creationId xmlns="" xmlns:a16="http://schemas.microsoft.com/office/drawing/2014/main" id="{8358545E-5B49-5148-A790-32BFDC9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2173289"/>
              <a:ext cx="269875" cy="346075"/>
            </a:xfrm>
            <a:custGeom>
              <a:avLst/>
              <a:gdLst>
                <a:gd name="T0" fmla="*/ 72 w 72"/>
                <a:gd name="T1" fmla="*/ 0 h 92"/>
                <a:gd name="T2" fmla="*/ 8 w 72"/>
                <a:gd name="T3" fmla="*/ 0 h 92"/>
                <a:gd name="T4" fmla="*/ 0 w 72"/>
                <a:gd name="T5" fmla="*/ 8 h 92"/>
                <a:gd name="T6" fmla="*/ 8 w 72"/>
                <a:gd name="T7" fmla="*/ 16 h 92"/>
                <a:gd name="T8" fmla="*/ 72 w 72"/>
                <a:gd name="T9" fmla="*/ 16 h 92"/>
                <a:gd name="T10" fmla="*/ 72 w 72"/>
                <a:gd name="T11" fmla="*/ 92 h 92"/>
                <a:gd name="T12" fmla="*/ 8 w 72"/>
                <a:gd name="T13" fmla="*/ 92 h 92"/>
                <a:gd name="T14" fmla="*/ 0 w 72"/>
                <a:gd name="T15" fmla="*/ 84 h 92"/>
                <a:gd name="T16" fmla="*/ 0 w 72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2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4" y="92"/>
                    <a:pt x="0" y="88"/>
                    <a:pt x="0" y="84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Line 126">
              <a:extLst>
                <a:ext uri="{FF2B5EF4-FFF2-40B4-BE49-F238E27FC236}">
                  <a16:creationId xmlns="" xmlns:a16="http://schemas.microsoft.com/office/drawing/2014/main" id="{6C690A6B-9AC0-624D-A03A-9C2E1A288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0251" y="2203451"/>
              <a:ext cx="225425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127">
              <a:extLst>
                <a:ext uri="{FF2B5EF4-FFF2-40B4-BE49-F238E27FC236}">
                  <a16:creationId xmlns="" xmlns:a16="http://schemas.microsoft.com/office/drawing/2014/main" id="{78BD114B-06EC-0A4D-AB85-902FB22DB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278064"/>
              <a:ext cx="30163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Line 128">
              <a:extLst>
                <a:ext uri="{FF2B5EF4-FFF2-40B4-BE49-F238E27FC236}">
                  <a16:creationId xmlns="" xmlns:a16="http://schemas.microsoft.com/office/drawing/2014/main" id="{2A488776-2354-E643-A8AF-435C7A9FE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324101"/>
              <a:ext cx="30163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Line 129">
              <a:extLst>
                <a:ext uri="{FF2B5EF4-FFF2-40B4-BE49-F238E27FC236}">
                  <a16:creationId xmlns="" xmlns:a16="http://schemas.microsoft.com/office/drawing/2014/main" id="{300C772C-2925-654F-916B-3BF82E793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368551"/>
              <a:ext cx="30163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Line 130">
              <a:extLst>
                <a:ext uri="{FF2B5EF4-FFF2-40B4-BE49-F238E27FC236}">
                  <a16:creationId xmlns="" xmlns:a16="http://schemas.microsoft.com/office/drawing/2014/main" id="{33CA3E86-A94B-5F48-868A-29A757233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413001"/>
              <a:ext cx="30163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131">
              <a:extLst>
                <a:ext uri="{FF2B5EF4-FFF2-40B4-BE49-F238E27FC236}">
                  <a16:creationId xmlns="" xmlns:a16="http://schemas.microsoft.com/office/drawing/2014/main" id="{A1479B5F-61C0-444B-AAC4-7C8AF8FB2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2459039"/>
              <a:ext cx="30163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132">
              <a:extLst>
                <a:ext uri="{FF2B5EF4-FFF2-40B4-BE49-F238E27FC236}">
                  <a16:creationId xmlns="" xmlns:a16="http://schemas.microsoft.com/office/drawing/2014/main" id="{62B447A9-5F15-A14A-BBB7-2B18A125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1" y="2382839"/>
              <a:ext cx="149225" cy="76200"/>
            </a:xfrm>
            <a:custGeom>
              <a:avLst/>
              <a:gdLst>
                <a:gd name="T0" fmla="*/ 26 w 40"/>
                <a:gd name="T1" fmla="*/ 0 h 20"/>
                <a:gd name="T2" fmla="*/ 26 w 40"/>
                <a:gd name="T3" fmla="*/ 6 h 20"/>
                <a:gd name="T4" fmla="*/ 36 w 40"/>
                <a:gd name="T5" fmla="*/ 9 h 20"/>
                <a:gd name="T6" fmla="*/ 40 w 40"/>
                <a:gd name="T7" fmla="*/ 14 h 20"/>
                <a:gd name="T8" fmla="*/ 40 w 40"/>
                <a:gd name="T9" fmla="*/ 20 h 20"/>
                <a:gd name="T10" fmla="*/ 0 w 40"/>
                <a:gd name="T11" fmla="*/ 20 h 20"/>
                <a:gd name="T12" fmla="*/ 0 w 40"/>
                <a:gd name="T13" fmla="*/ 14 h 20"/>
                <a:gd name="T14" fmla="*/ 4 w 40"/>
                <a:gd name="T15" fmla="*/ 9 h 20"/>
                <a:gd name="T16" fmla="*/ 14 w 40"/>
                <a:gd name="T17" fmla="*/ 6 h 20"/>
                <a:gd name="T18" fmla="*/ 14 w 4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0">
                  <a:moveTo>
                    <a:pt x="26" y="0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8" y="10"/>
                    <a:pt x="40" y="12"/>
                    <a:pt x="40" y="1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2" y="10"/>
                    <a:pt x="4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Oval 133">
              <a:extLst>
                <a:ext uri="{FF2B5EF4-FFF2-40B4-BE49-F238E27FC236}">
                  <a16:creationId xmlns="" xmlns:a16="http://schemas.microsoft.com/office/drawing/2014/main" id="{F3AD6DDC-C5A4-3C44-A144-838910688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13" y="2293939"/>
              <a:ext cx="88900" cy="96838"/>
            </a:xfrm>
            <a:prstGeom prst="ellipse">
              <a:avLst/>
            </a:pr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134">
              <a:extLst>
                <a:ext uri="{FF2B5EF4-FFF2-40B4-BE49-F238E27FC236}">
                  <a16:creationId xmlns="" xmlns:a16="http://schemas.microsoft.com/office/drawing/2014/main" id="{7F228070-1694-9043-939B-A8750DC46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2327276"/>
              <a:ext cx="88900" cy="14288"/>
            </a:xfrm>
            <a:custGeom>
              <a:avLst/>
              <a:gdLst>
                <a:gd name="T0" fmla="*/ 24 w 24"/>
                <a:gd name="T1" fmla="*/ 2 h 4"/>
                <a:gd name="T2" fmla="*/ 14 w 24"/>
                <a:gd name="T3" fmla="*/ 0 h 4"/>
                <a:gd name="T4" fmla="*/ 0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9A52DDB8-B5F3-7F45-850A-6507A4C12739}"/>
              </a:ext>
            </a:extLst>
          </p:cNvPr>
          <p:cNvGrpSpPr/>
          <p:nvPr/>
        </p:nvGrpSpPr>
        <p:grpSpPr>
          <a:xfrm>
            <a:off x="6067045" y="723167"/>
            <a:ext cx="297180" cy="308392"/>
            <a:chOff x="6047359" y="702738"/>
            <a:chExt cx="336551" cy="349250"/>
          </a:xfrm>
        </p:grpSpPr>
        <p:sp>
          <p:nvSpPr>
            <p:cNvPr id="99" name="Freeform 10">
              <a:extLst>
                <a:ext uri="{FF2B5EF4-FFF2-40B4-BE49-F238E27FC236}">
                  <a16:creationId xmlns="" xmlns:a16="http://schemas.microsoft.com/office/drawing/2014/main" id="{FF6469DF-EA8D-0642-B5CD-99A433A7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359" y="702738"/>
              <a:ext cx="239713" cy="319088"/>
            </a:xfrm>
            <a:custGeom>
              <a:avLst/>
              <a:gdLst>
                <a:gd name="T0" fmla="*/ 64 w 64"/>
                <a:gd name="T1" fmla="*/ 84 h 84"/>
                <a:gd name="T2" fmla="*/ 6 w 64"/>
                <a:gd name="T3" fmla="*/ 84 h 84"/>
                <a:gd name="T4" fmla="*/ 0 w 64"/>
                <a:gd name="T5" fmla="*/ 78 h 84"/>
                <a:gd name="T6" fmla="*/ 0 w 64"/>
                <a:gd name="T7" fmla="*/ 6 h 84"/>
                <a:gd name="T8" fmla="*/ 6 w 64"/>
                <a:gd name="T9" fmla="*/ 0 h 84"/>
                <a:gd name="T10" fmla="*/ 58 w 64"/>
                <a:gd name="T11" fmla="*/ 0 h 84"/>
                <a:gd name="T12" fmla="*/ 64 w 64"/>
                <a:gd name="T13" fmla="*/ 6 h 84"/>
                <a:gd name="T14" fmla="*/ 64 w 64"/>
                <a:gd name="T15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84">
                  <a:moveTo>
                    <a:pt x="64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1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60"/>
                    <a:pt x="64" y="60"/>
                    <a:pt x="64" y="60"/>
                  </a:cubicBezTo>
                </a:path>
              </a:pathLst>
            </a:cu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11">
              <a:extLst>
                <a:ext uri="{FF2B5EF4-FFF2-40B4-BE49-F238E27FC236}">
                  <a16:creationId xmlns="" xmlns:a16="http://schemas.microsoft.com/office/drawing/2014/main" id="{8F91F51C-153B-C44A-86C2-8590C560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934" y="732900"/>
              <a:ext cx="188913" cy="227013"/>
            </a:xfrm>
            <a:custGeom>
              <a:avLst/>
              <a:gdLst>
                <a:gd name="T0" fmla="*/ 119 w 119"/>
                <a:gd name="T1" fmla="*/ 143 h 143"/>
                <a:gd name="T2" fmla="*/ 0 w 119"/>
                <a:gd name="T3" fmla="*/ 143 h 143"/>
                <a:gd name="T4" fmla="*/ 0 w 119"/>
                <a:gd name="T5" fmla="*/ 0 h 143"/>
                <a:gd name="T6" fmla="*/ 114 w 119"/>
                <a:gd name="T7" fmla="*/ 0 h 143"/>
                <a:gd name="T8" fmla="*/ 114 w 119"/>
                <a:gd name="T9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43">
                  <a:moveTo>
                    <a:pt x="119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110"/>
                  </a:lnTo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12">
              <a:extLst>
                <a:ext uri="{FF2B5EF4-FFF2-40B4-BE49-F238E27FC236}">
                  <a16:creationId xmlns="" xmlns:a16="http://schemas.microsoft.com/office/drawing/2014/main" id="{D0C193AB-9AC0-8243-88A9-C63FFC063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7072" y="847200"/>
              <a:ext cx="96838" cy="204788"/>
            </a:xfrm>
            <a:custGeom>
              <a:avLst/>
              <a:gdLst>
                <a:gd name="T0" fmla="*/ 26 w 26"/>
                <a:gd name="T1" fmla="*/ 54 h 54"/>
                <a:gd name="T2" fmla="*/ 14 w 26"/>
                <a:gd name="T3" fmla="*/ 38 h 54"/>
                <a:gd name="T4" fmla="*/ 14 w 26"/>
                <a:gd name="T5" fmla="*/ 20 h 54"/>
                <a:gd name="T6" fmla="*/ 0 w 2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4">
                  <a:moveTo>
                    <a:pt x="26" y="54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3"/>
                    <a:pt x="8" y="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13">
              <a:extLst>
                <a:ext uri="{FF2B5EF4-FFF2-40B4-BE49-F238E27FC236}">
                  <a16:creationId xmlns="" xmlns:a16="http://schemas.microsoft.com/office/drawing/2014/main" id="{DD6A959E-4A18-9D4B-A22E-6BAAC974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859" y="902763"/>
              <a:ext cx="71438" cy="149225"/>
            </a:xfrm>
            <a:custGeom>
              <a:avLst/>
              <a:gdLst>
                <a:gd name="T0" fmla="*/ 17 w 19"/>
                <a:gd name="T1" fmla="*/ 11 h 39"/>
                <a:gd name="T2" fmla="*/ 8 w 19"/>
                <a:gd name="T3" fmla="*/ 2 h 39"/>
                <a:gd name="T4" fmla="*/ 2 w 19"/>
                <a:gd name="T5" fmla="*/ 2 h 39"/>
                <a:gd name="T6" fmla="*/ 2 w 19"/>
                <a:gd name="T7" fmla="*/ 8 h 39"/>
                <a:gd name="T8" fmla="*/ 11 w 19"/>
                <a:gd name="T9" fmla="*/ 21 h 39"/>
                <a:gd name="T10" fmla="*/ 11 w 19"/>
                <a:gd name="T11" fmla="*/ 25 h 39"/>
                <a:gd name="T12" fmla="*/ 19 w 19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9">
                  <a:moveTo>
                    <a:pt x="17" y="11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1" y="7"/>
                    <a:pt x="2" y="8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5"/>
                  </a:cubicBezTo>
                  <a:cubicBezTo>
                    <a:pt x="11" y="29"/>
                    <a:pt x="19" y="39"/>
                    <a:pt x="19" y="39"/>
                  </a:cubicBezTo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Line 14">
              <a:extLst>
                <a:ext uri="{FF2B5EF4-FFF2-40B4-BE49-F238E27FC236}">
                  <a16:creationId xmlns="" xmlns:a16="http://schemas.microsoft.com/office/drawing/2014/main" id="{9C5B22D1-7209-024D-8433-9C8C816F8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9909" y="990075"/>
              <a:ext cx="58738" cy="0"/>
            </a:xfrm>
            <a:prstGeom prst="line">
              <a:avLst/>
            </a:pr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Oval 15">
              <a:extLst>
                <a:ext uri="{FF2B5EF4-FFF2-40B4-BE49-F238E27FC236}">
                  <a16:creationId xmlns="" xmlns:a16="http://schemas.microsoft.com/office/drawing/2014/main" id="{5AA48BD1-2705-8242-87FD-A12017B3B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747" y="983725"/>
              <a:ext cx="14288" cy="1428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FFC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Oval 16">
              <a:extLst>
                <a:ext uri="{FF2B5EF4-FFF2-40B4-BE49-F238E27FC236}">
                  <a16:creationId xmlns="" xmlns:a16="http://schemas.microsoft.com/office/drawing/2014/main" id="{EB9A6680-CA52-F645-B105-DB271640D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522" y="983725"/>
              <a:ext cx="14288" cy="14288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FFC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Line 17">
              <a:extLst>
                <a:ext uri="{FF2B5EF4-FFF2-40B4-BE49-F238E27FC236}">
                  <a16:creationId xmlns="" xmlns:a16="http://schemas.microsoft.com/office/drawing/2014/main" id="{F659A53A-C9B0-964D-8815-32947C2AF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899588"/>
              <a:ext cx="104775" cy="0"/>
            </a:xfrm>
            <a:prstGeom prst="line">
              <a:avLst/>
            </a:pr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Line 18">
              <a:extLst>
                <a:ext uri="{FF2B5EF4-FFF2-40B4-BE49-F238E27FC236}">
                  <a16:creationId xmlns="" xmlns:a16="http://schemas.microsoft.com/office/drawing/2014/main" id="{F9D896DB-3FBC-234F-963F-418C00410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869425"/>
              <a:ext cx="104775" cy="0"/>
            </a:xfrm>
            <a:prstGeom prst="line">
              <a:avLst/>
            </a:pr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Line 19">
              <a:extLst>
                <a:ext uri="{FF2B5EF4-FFF2-40B4-BE49-F238E27FC236}">
                  <a16:creationId xmlns="" xmlns:a16="http://schemas.microsoft.com/office/drawing/2014/main" id="{8C92A1E3-32FF-E147-AB2C-B44BCDA54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839263"/>
              <a:ext cx="104775" cy="0"/>
            </a:xfrm>
            <a:prstGeom prst="line">
              <a:avLst/>
            </a:pr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Line 20">
              <a:extLst>
                <a:ext uri="{FF2B5EF4-FFF2-40B4-BE49-F238E27FC236}">
                  <a16:creationId xmlns="" xmlns:a16="http://schemas.microsoft.com/office/drawing/2014/main" id="{907F3C0A-8ACD-4D49-8BB0-8E4FE8CC8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809100"/>
              <a:ext cx="104775" cy="0"/>
            </a:xfrm>
            <a:prstGeom prst="line">
              <a:avLst/>
            </a:pr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Line 21">
              <a:extLst>
                <a:ext uri="{FF2B5EF4-FFF2-40B4-BE49-F238E27FC236}">
                  <a16:creationId xmlns="" xmlns:a16="http://schemas.microsoft.com/office/drawing/2014/main" id="{82AA8B33-2C31-ED48-9EC2-E889579B0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4034" y="778938"/>
              <a:ext cx="60325" cy="0"/>
            </a:xfrm>
            <a:prstGeom prst="line">
              <a:avLst/>
            </a:pr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B296534A-F1D9-3348-8E3E-A219B36BA6B9}"/>
              </a:ext>
            </a:extLst>
          </p:cNvPr>
          <p:cNvGrpSpPr/>
          <p:nvPr/>
        </p:nvGrpSpPr>
        <p:grpSpPr>
          <a:xfrm>
            <a:off x="4255914" y="3787353"/>
            <a:ext cx="313890" cy="286532"/>
            <a:chOff x="2678113" y="1465264"/>
            <a:chExt cx="346075" cy="315912"/>
          </a:xfrm>
        </p:grpSpPr>
        <p:sp>
          <p:nvSpPr>
            <p:cNvPr id="112" name="Freeform 8">
              <a:extLst>
                <a:ext uri="{FF2B5EF4-FFF2-40B4-BE49-F238E27FC236}">
                  <a16:creationId xmlns="" xmlns:a16="http://schemas.microsoft.com/office/drawing/2014/main" id="{76C387E6-745C-7C41-8082-34702417F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271463"/>
            </a:xfrm>
            <a:custGeom>
              <a:avLst/>
              <a:gdLst>
                <a:gd name="T0" fmla="*/ 92 w 92"/>
                <a:gd name="T1" fmla="*/ 66 h 72"/>
                <a:gd name="T2" fmla="*/ 86 w 92"/>
                <a:gd name="T3" fmla="*/ 72 h 72"/>
                <a:gd name="T4" fmla="*/ 6 w 92"/>
                <a:gd name="T5" fmla="*/ 72 h 72"/>
                <a:gd name="T6" fmla="*/ 0 w 92"/>
                <a:gd name="T7" fmla="*/ 66 h 72"/>
                <a:gd name="T8" fmla="*/ 0 w 92"/>
                <a:gd name="T9" fmla="*/ 6 h 72"/>
                <a:gd name="T10" fmla="*/ 6 w 92"/>
                <a:gd name="T11" fmla="*/ 0 h 72"/>
                <a:gd name="T12" fmla="*/ 86 w 92"/>
                <a:gd name="T13" fmla="*/ 0 h 72"/>
                <a:gd name="T14" fmla="*/ 92 w 92"/>
                <a:gd name="T15" fmla="*/ 6 h 72"/>
                <a:gd name="T16" fmla="*/ 92 w 92"/>
                <a:gd name="T17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2">
                  <a:moveTo>
                    <a:pt x="92" y="66"/>
                  </a:moveTo>
                  <a:cubicBezTo>
                    <a:pt x="92" y="69"/>
                    <a:pt x="89" y="72"/>
                    <a:pt x="8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9" y="0"/>
                    <a:pt x="92" y="3"/>
                    <a:pt x="92" y="6"/>
                  </a:cubicBezTo>
                  <a:lnTo>
                    <a:pt x="92" y="66"/>
                  </a:lnTo>
                  <a:close/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Line 9">
              <a:extLst>
                <a:ext uri="{FF2B5EF4-FFF2-40B4-BE49-F238E27FC236}">
                  <a16:creationId xmlns="" xmlns:a16="http://schemas.microsoft.com/office/drawing/2014/main" id="{BDD924D3-A86A-CD4E-9515-DEECFBEBD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788" y="1781176"/>
              <a:ext cx="211138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="" xmlns:a16="http://schemas.microsoft.com/office/drawing/2014/main" id="{F184DC65-084A-634C-B1B2-9486067F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1736726"/>
              <a:ext cx="104775" cy="44450"/>
            </a:xfrm>
            <a:custGeom>
              <a:avLst/>
              <a:gdLst>
                <a:gd name="T0" fmla="*/ 66 w 66"/>
                <a:gd name="T1" fmla="*/ 28 h 28"/>
                <a:gd name="T2" fmla="*/ 0 w 66"/>
                <a:gd name="T3" fmla="*/ 28 h 28"/>
                <a:gd name="T4" fmla="*/ 9 w 66"/>
                <a:gd name="T5" fmla="*/ 0 h 28"/>
                <a:gd name="T6" fmla="*/ 56 w 66"/>
                <a:gd name="T7" fmla="*/ 0 h 28"/>
                <a:gd name="T8" fmla="*/ 66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66" y="28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6" y="0"/>
                  </a:lnTo>
                  <a:lnTo>
                    <a:pt x="66" y="28"/>
                  </a:lnTo>
                  <a:close/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Rectangle 11">
              <a:extLst>
                <a:ext uri="{FF2B5EF4-FFF2-40B4-BE49-F238E27FC236}">
                  <a16:creationId xmlns="" xmlns:a16="http://schemas.microsoft.com/office/drawing/2014/main" id="{6AC5071E-F72E-9640-B08F-69C376B0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276" y="1495426"/>
              <a:ext cx="285750" cy="180975"/>
            </a:xfrm>
            <a:prstGeom prst="rect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Oval 12">
              <a:extLst>
                <a:ext uri="{FF2B5EF4-FFF2-40B4-BE49-F238E27FC236}">
                  <a16:creationId xmlns="" xmlns:a16="http://schemas.microsoft.com/office/drawing/2014/main" id="{3AFB9FDE-6A32-9148-9C7E-A02353324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3" y="1698626"/>
              <a:ext cx="14288" cy="15875"/>
            </a:xfrm>
            <a:prstGeom prst="ellips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16B0E31C-1D03-9E47-B742-F1655C6E4EE9}"/>
              </a:ext>
            </a:extLst>
          </p:cNvPr>
          <p:cNvGrpSpPr/>
          <p:nvPr/>
        </p:nvGrpSpPr>
        <p:grpSpPr>
          <a:xfrm>
            <a:off x="4869418" y="2754937"/>
            <a:ext cx="315860" cy="315860"/>
            <a:chOff x="4119563" y="3255963"/>
            <a:chExt cx="346075" cy="346076"/>
          </a:xfrm>
        </p:grpSpPr>
        <p:sp>
          <p:nvSpPr>
            <p:cNvPr id="118" name="Rectangle 88">
              <a:extLst>
                <a:ext uri="{FF2B5EF4-FFF2-40B4-BE49-F238E27FC236}">
                  <a16:creationId xmlns="" xmlns:a16="http://schemas.microsoft.com/office/drawing/2014/main" id="{E3810E1A-2CE8-2847-91BC-E5E1A93F1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3360738"/>
              <a:ext cx="136525" cy="241300"/>
            </a:xfrm>
            <a:prstGeom prst="rect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Rectangle 89">
              <a:extLst>
                <a:ext uri="{FF2B5EF4-FFF2-40B4-BE49-F238E27FC236}">
                  <a16:creationId xmlns="" xmlns:a16="http://schemas.microsoft.com/office/drawing/2014/main" id="{0C9C1728-C8DA-0147-B7B5-7C55C3DF5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3300413"/>
              <a:ext cx="104775" cy="60325"/>
            </a:xfrm>
            <a:prstGeom prst="rect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Line 90">
              <a:extLst>
                <a:ext uri="{FF2B5EF4-FFF2-40B4-BE49-F238E27FC236}">
                  <a16:creationId xmlns="" xmlns:a16="http://schemas.microsoft.com/office/drawing/2014/main" id="{2E101408-11FE-1D4E-883D-413570BD9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9888" y="3255963"/>
              <a:ext cx="0" cy="4445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91">
              <a:extLst>
                <a:ext uri="{FF2B5EF4-FFF2-40B4-BE49-F238E27FC236}">
                  <a16:creationId xmlns="" xmlns:a16="http://schemas.microsoft.com/office/drawing/2014/main" id="{3FAC21D2-8550-3043-B101-1FEB3E67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390901"/>
              <a:ext cx="104775" cy="211138"/>
            </a:xfrm>
            <a:prstGeom prst="rect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Rectangle 92">
              <a:extLst>
                <a:ext uri="{FF2B5EF4-FFF2-40B4-BE49-F238E27FC236}">
                  <a16:creationId xmlns="" xmlns:a16="http://schemas.microsoft.com/office/drawing/2014/main" id="{EDFEF26A-17DE-1D4C-B7F1-9A8EE829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3346451"/>
              <a:ext cx="76200" cy="44450"/>
            </a:xfrm>
            <a:prstGeom prst="rect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Line 93">
              <a:extLst>
                <a:ext uri="{FF2B5EF4-FFF2-40B4-BE49-F238E27FC236}">
                  <a16:creationId xmlns="" xmlns:a16="http://schemas.microsoft.com/office/drawing/2014/main" id="{2D5DCC23-FF9C-AF40-90A8-C779FD480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088" y="3451226"/>
              <a:ext cx="104775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Line 94">
              <a:extLst>
                <a:ext uri="{FF2B5EF4-FFF2-40B4-BE49-F238E27FC236}">
                  <a16:creationId xmlns="" xmlns:a16="http://schemas.microsoft.com/office/drawing/2014/main" id="{5EF958B1-F2FA-EA49-9E04-D7F8C0049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088" y="3602038"/>
              <a:ext cx="104775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Line 95">
              <a:extLst>
                <a:ext uri="{FF2B5EF4-FFF2-40B4-BE49-F238E27FC236}">
                  <a16:creationId xmlns="" xmlns:a16="http://schemas.microsoft.com/office/drawing/2014/main" id="{7F1F75EE-CEDA-274F-86B9-6A01D35AA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601" y="3330576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Line 96">
              <a:extLst>
                <a:ext uri="{FF2B5EF4-FFF2-40B4-BE49-F238E27FC236}">
                  <a16:creationId xmlns="" xmlns:a16="http://schemas.microsoft.com/office/drawing/2014/main" id="{C792CCB1-CB84-FB42-86E8-D20B822B8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390901"/>
              <a:ext cx="7620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Line 97">
              <a:extLst>
                <a:ext uri="{FF2B5EF4-FFF2-40B4-BE49-F238E27FC236}">
                  <a16:creationId xmlns="" xmlns:a16="http://schemas.microsoft.com/office/drawing/2014/main" id="{E80CE2A9-A0DB-7044-BC13-635BFCC25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21063"/>
              <a:ext cx="7620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Line 98">
              <a:extLst>
                <a:ext uri="{FF2B5EF4-FFF2-40B4-BE49-F238E27FC236}">
                  <a16:creationId xmlns="" xmlns:a16="http://schemas.microsoft.com/office/drawing/2014/main" id="{9F8C1B91-80A2-9E45-BABB-711DBF602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51226"/>
              <a:ext cx="7620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Line 99">
              <a:extLst>
                <a:ext uri="{FF2B5EF4-FFF2-40B4-BE49-F238E27FC236}">
                  <a16:creationId xmlns="" xmlns:a16="http://schemas.microsoft.com/office/drawing/2014/main" id="{41559281-EA54-9244-BA89-BE3FF2D20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81388"/>
              <a:ext cx="7620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Line 100">
              <a:extLst>
                <a:ext uri="{FF2B5EF4-FFF2-40B4-BE49-F238E27FC236}">
                  <a16:creationId xmlns="" xmlns:a16="http://schemas.microsoft.com/office/drawing/2014/main" id="{39E1399C-0F46-794E-A847-F758CDE2A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511551"/>
              <a:ext cx="7620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Line 101">
              <a:extLst>
                <a:ext uri="{FF2B5EF4-FFF2-40B4-BE49-F238E27FC236}">
                  <a16:creationId xmlns="" xmlns:a16="http://schemas.microsoft.com/office/drawing/2014/main" id="{D5286013-D5AF-5F4E-A758-E3BA1D06B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541713"/>
              <a:ext cx="7620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Line 102">
              <a:extLst>
                <a:ext uri="{FF2B5EF4-FFF2-40B4-BE49-F238E27FC236}">
                  <a16:creationId xmlns="" xmlns:a16="http://schemas.microsoft.com/office/drawing/2014/main" id="{2E51CEEE-D296-1245-AC83-D700F9177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21063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Line 103">
              <a:extLst>
                <a:ext uri="{FF2B5EF4-FFF2-40B4-BE49-F238E27FC236}">
                  <a16:creationId xmlns="" xmlns:a16="http://schemas.microsoft.com/office/drawing/2014/main" id="{851CE68D-6438-EB4B-804E-DF899E3EE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51226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Line 104">
              <a:extLst>
                <a:ext uri="{FF2B5EF4-FFF2-40B4-BE49-F238E27FC236}">
                  <a16:creationId xmlns="" xmlns:a16="http://schemas.microsoft.com/office/drawing/2014/main" id="{4EF3C67A-32CC-DC40-BB5B-C66167948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81388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Line 105">
              <a:extLst>
                <a:ext uri="{FF2B5EF4-FFF2-40B4-BE49-F238E27FC236}">
                  <a16:creationId xmlns="" xmlns:a16="http://schemas.microsoft.com/office/drawing/2014/main" id="{2C6AE0FE-1BFF-D24F-A5BF-75113DC46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511551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Line 106">
              <a:extLst>
                <a:ext uri="{FF2B5EF4-FFF2-40B4-BE49-F238E27FC236}">
                  <a16:creationId xmlns="" xmlns:a16="http://schemas.microsoft.com/office/drawing/2014/main" id="{F1B3516F-338D-E74C-AFB4-DCB7CB9A5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541713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Line 107">
              <a:extLst>
                <a:ext uri="{FF2B5EF4-FFF2-40B4-BE49-F238E27FC236}">
                  <a16:creationId xmlns="" xmlns:a16="http://schemas.microsoft.com/office/drawing/2014/main" id="{A421E9A1-8098-DD41-9AA4-3D9537376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481388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Line 108">
              <a:extLst>
                <a:ext uri="{FF2B5EF4-FFF2-40B4-BE49-F238E27FC236}">
                  <a16:creationId xmlns="" xmlns:a16="http://schemas.microsoft.com/office/drawing/2014/main" id="{C73C0806-C7F1-3A4A-9C3B-58F799E9C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511551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Line 109">
              <a:extLst>
                <a:ext uri="{FF2B5EF4-FFF2-40B4-BE49-F238E27FC236}">
                  <a16:creationId xmlns="" xmlns:a16="http://schemas.microsoft.com/office/drawing/2014/main" id="{40219A5F-22E9-FB44-BFA5-07422A9F2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541713"/>
              <a:ext cx="44450" cy="0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Rectangle 110">
              <a:extLst>
                <a:ext uri="{FF2B5EF4-FFF2-40B4-BE49-F238E27FC236}">
                  <a16:creationId xmlns="" xmlns:a16="http://schemas.microsoft.com/office/drawing/2014/main" id="{CAA143EB-A27E-DF4B-95A7-5BDD67ADF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1" y="3571876"/>
              <a:ext cx="30163" cy="30163"/>
            </a:xfrm>
            <a:prstGeom prst="rect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Rectangle 111">
              <a:extLst>
                <a:ext uri="{FF2B5EF4-FFF2-40B4-BE49-F238E27FC236}">
                  <a16:creationId xmlns="" xmlns:a16="http://schemas.microsoft.com/office/drawing/2014/main" id="{AE643F84-6301-8C43-97E3-1D5EE0BD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3" y="3571876"/>
              <a:ext cx="30163" cy="30163"/>
            </a:xfrm>
            <a:prstGeom prst="rect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D35C312-0A8D-314C-8227-6DAB33FF59CC}"/>
              </a:ext>
            </a:extLst>
          </p:cNvPr>
          <p:cNvGrpSpPr/>
          <p:nvPr/>
        </p:nvGrpSpPr>
        <p:grpSpPr>
          <a:xfrm>
            <a:off x="3656992" y="4714069"/>
            <a:ext cx="328474" cy="468604"/>
            <a:chOff x="2678113" y="2787650"/>
            <a:chExt cx="346075" cy="493713"/>
          </a:xfrm>
        </p:grpSpPr>
        <p:sp>
          <p:nvSpPr>
            <p:cNvPr id="143" name="Freeform 142">
              <a:extLst>
                <a:ext uri="{FF2B5EF4-FFF2-40B4-BE49-F238E27FC236}">
                  <a16:creationId xmlns="" xmlns:a16="http://schemas.microsoft.com/office/drawing/2014/main" id="{2DEEA7E4-6C24-0A42-99EC-C410F035C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2787650"/>
              <a:ext cx="60325" cy="493713"/>
            </a:xfrm>
            <a:custGeom>
              <a:avLst/>
              <a:gdLst>
                <a:gd name="T0" fmla="*/ 0 w 16"/>
                <a:gd name="T1" fmla="*/ 51 h 130"/>
                <a:gd name="T2" fmla="*/ 0 w 16"/>
                <a:gd name="T3" fmla="*/ 85 h 130"/>
                <a:gd name="T4" fmla="*/ 16 w 16"/>
                <a:gd name="T5" fmla="*/ 1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30">
                  <a:moveTo>
                    <a:pt x="0" y="51"/>
                  </a:moveTo>
                  <a:cubicBezTo>
                    <a:pt x="0" y="130"/>
                    <a:pt x="0" y="0"/>
                    <a:pt x="0" y="85"/>
                  </a:cubicBezTo>
                  <a:cubicBezTo>
                    <a:pt x="0" y="96"/>
                    <a:pt x="6" y="106"/>
                    <a:pt x="16" y="111"/>
                  </a:cubicBezTo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="" xmlns:a16="http://schemas.microsoft.com/office/drawing/2014/main" id="{BFE37A8F-4048-2541-A71E-99856902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025" y="3011488"/>
              <a:ext cx="30163" cy="61913"/>
            </a:xfrm>
            <a:custGeom>
              <a:avLst/>
              <a:gdLst>
                <a:gd name="T0" fmla="*/ 8 w 8"/>
                <a:gd name="T1" fmla="*/ 10 h 16"/>
                <a:gd name="T2" fmla="*/ 2 w 8"/>
                <a:gd name="T3" fmla="*/ 16 h 16"/>
                <a:gd name="T4" fmla="*/ 0 w 8"/>
                <a:gd name="T5" fmla="*/ 16 h 16"/>
                <a:gd name="T6" fmla="*/ 0 w 8"/>
                <a:gd name="T7" fmla="*/ 0 h 16"/>
                <a:gd name="T8" fmla="*/ 2 w 8"/>
                <a:gd name="T9" fmla="*/ 0 h 16"/>
                <a:gd name="T10" fmla="*/ 8 w 8"/>
                <a:gd name="T11" fmla="*/ 6 h 16"/>
                <a:gd name="T12" fmla="*/ 8 w 8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8" y="10"/>
                  </a:moveTo>
                  <a:cubicBezTo>
                    <a:pt x="8" y="13"/>
                    <a:pt x="5" y="16"/>
                    <a:pt x="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3"/>
                    <a:pt x="8" y="6"/>
                  </a:cubicBezTo>
                  <a:lnTo>
                    <a:pt x="8" y="10"/>
                  </a:lnTo>
                  <a:close/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="" xmlns:a16="http://schemas.microsoft.com/office/drawing/2014/main" id="{FFAD4671-84AC-E94F-9677-70F45C4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2921000"/>
              <a:ext cx="315913" cy="242888"/>
            </a:xfrm>
            <a:custGeom>
              <a:avLst/>
              <a:gdLst>
                <a:gd name="T0" fmla="*/ 16 w 84"/>
                <a:gd name="T1" fmla="*/ 16 h 64"/>
                <a:gd name="T2" fmla="*/ 12 w 84"/>
                <a:gd name="T3" fmla="*/ 16 h 64"/>
                <a:gd name="T4" fmla="*/ 0 w 84"/>
                <a:gd name="T5" fmla="*/ 28 h 64"/>
                <a:gd name="T6" fmla="*/ 0 w 84"/>
                <a:gd name="T7" fmla="*/ 36 h 64"/>
                <a:gd name="T8" fmla="*/ 12 w 84"/>
                <a:gd name="T9" fmla="*/ 48 h 64"/>
                <a:gd name="T10" fmla="*/ 16 w 84"/>
                <a:gd name="T11" fmla="*/ 48 h 64"/>
                <a:gd name="T12" fmla="*/ 84 w 84"/>
                <a:gd name="T13" fmla="*/ 64 h 64"/>
                <a:gd name="T14" fmla="*/ 84 w 84"/>
                <a:gd name="T15" fmla="*/ 0 h 64"/>
                <a:gd name="T16" fmla="*/ 16 w 84"/>
                <a:gd name="T1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64">
                  <a:moveTo>
                    <a:pt x="16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5" y="16"/>
                    <a:pt x="0" y="21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5" y="48"/>
                    <a:pt x="12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52" y="48"/>
                    <a:pt x="66" y="56"/>
                    <a:pt x="84" y="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6" y="8"/>
                    <a:pt x="52" y="16"/>
                    <a:pt x="16" y="16"/>
                  </a:cubicBezTo>
                  <a:close/>
                </a:path>
              </a:pathLst>
            </a:cu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F419E4EC-7A1C-614D-BB5B-7C2C30AD7225}"/>
              </a:ext>
            </a:extLst>
          </p:cNvPr>
          <p:cNvGrpSpPr/>
          <p:nvPr/>
        </p:nvGrpSpPr>
        <p:grpSpPr>
          <a:xfrm>
            <a:off x="3031868" y="5796261"/>
            <a:ext cx="344487" cy="339725"/>
            <a:chOff x="3002545" y="5772109"/>
            <a:chExt cx="344487" cy="339725"/>
          </a:xfrm>
        </p:grpSpPr>
        <p:sp>
          <p:nvSpPr>
            <p:cNvPr id="147" name="Freeform 171">
              <a:extLst>
                <a:ext uri="{FF2B5EF4-FFF2-40B4-BE49-F238E27FC236}">
                  <a16:creationId xmlns="" xmlns:a16="http://schemas.microsoft.com/office/drawing/2014/main" id="{067F6DC0-04F3-B54D-AA68-DF9518C7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545" y="5772109"/>
              <a:ext cx="203200" cy="293688"/>
            </a:xfrm>
            <a:custGeom>
              <a:avLst/>
              <a:gdLst>
                <a:gd name="T0" fmla="*/ 54 w 54"/>
                <a:gd name="T1" fmla="*/ 53 h 78"/>
                <a:gd name="T2" fmla="*/ 44 w 54"/>
                <a:gd name="T3" fmla="*/ 50 h 78"/>
                <a:gd name="T4" fmla="*/ 44 w 54"/>
                <a:gd name="T5" fmla="*/ 40 h 78"/>
                <a:gd name="T6" fmla="*/ 50 w 54"/>
                <a:gd name="T7" fmla="*/ 28 h 78"/>
                <a:gd name="T8" fmla="*/ 50 w 54"/>
                <a:gd name="T9" fmla="*/ 20 h 78"/>
                <a:gd name="T10" fmla="*/ 52 w 54"/>
                <a:gd name="T11" fmla="*/ 8 h 78"/>
                <a:gd name="T12" fmla="*/ 26 w 54"/>
                <a:gd name="T13" fmla="*/ 8 h 78"/>
                <a:gd name="T14" fmla="*/ 22 w 54"/>
                <a:gd name="T15" fmla="*/ 20 h 78"/>
                <a:gd name="T16" fmla="*/ 22 w 54"/>
                <a:gd name="T17" fmla="*/ 28 h 78"/>
                <a:gd name="T18" fmla="*/ 28 w 54"/>
                <a:gd name="T19" fmla="*/ 40 h 78"/>
                <a:gd name="T20" fmla="*/ 28 w 54"/>
                <a:gd name="T21" fmla="*/ 50 h 78"/>
                <a:gd name="T22" fmla="*/ 2 w 54"/>
                <a:gd name="T23" fmla="*/ 62 h 78"/>
                <a:gd name="T24" fmla="*/ 0 w 54"/>
                <a:gd name="T25" fmla="*/ 78 h 78"/>
                <a:gd name="T26" fmla="*/ 42 w 54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78">
                  <a:moveTo>
                    <a:pt x="54" y="53"/>
                  </a:moveTo>
                  <a:cubicBezTo>
                    <a:pt x="51" y="52"/>
                    <a:pt x="47" y="51"/>
                    <a:pt x="44" y="5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50" y="38"/>
                    <a:pt x="50" y="28"/>
                  </a:cubicBezTo>
                  <a:cubicBezTo>
                    <a:pt x="53" y="28"/>
                    <a:pt x="53" y="20"/>
                    <a:pt x="50" y="20"/>
                  </a:cubicBezTo>
                  <a:cubicBezTo>
                    <a:pt x="50" y="19"/>
                    <a:pt x="53" y="13"/>
                    <a:pt x="52" y="8"/>
                  </a:cubicBezTo>
                  <a:cubicBezTo>
                    <a:pt x="50" y="0"/>
                    <a:pt x="28" y="0"/>
                    <a:pt x="26" y="8"/>
                  </a:cubicBezTo>
                  <a:cubicBezTo>
                    <a:pt x="17" y="6"/>
                    <a:pt x="22" y="19"/>
                    <a:pt x="22" y="20"/>
                  </a:cubicBezTo>
                  <a:cubicBezTo>
                    <a:pt x="19" y="20"/>
                    <a:pt x="19" y="28"/>
                    <a:pt x="22" y="28"/>
                  </a:cubicBezTo>
                  <a:cubicBezTo>
                    <a:pt x="22" y="38"/>
                    <a:pt x="28" y="40"/>
                    <a:pt x="28" y="4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17" y="54"/>
                    <a:pt x="4" y="57"/>
                    <a:pt x="2" y="62"/>
                  </a:cubicBezTo>
                  <a:cubicBezTo>
                    <a:pt x="0" y="68"/>
                    <a:pt x="0" y="78"/>
                    <a:pt x="0" y="78"/>
                  </a:cubicBezTo>
                  <a:cubicBezTo>
                    <a:pt x="42" y="78"/>
                    <a:pt x="42" y="78"/>
                    <a:pt x="42" y="78"/>
                  </a:cubicBezTo>
                </a:path>
              </a:pathLst>
            </a:cu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Oval 172">
              <a:extLst>
                <a:ext uri="{FF2B5EF4-FFF2-40B4-BE49-F238E27FC236}">
                  <a16:creationId xmlns="" xmlns:a16="http://schemas.microsoft.com/office/drawing/2014/main" id="{9431E5BE-59D9-5541-808D-8E132A661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807" y="5961021"/>
              <a:ext cx="149225" cy="150813"/>
            </a:xfrm>
            <a:prstGeom prst="ellipse">
              <a:avLst/>
            </a:prstGeom>
            <a:noFill/>
            <a:ln w="1270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Line 173">
              <a:extLst>
                <a:ext uri="{FF2B5EF4-FFF2-40B4-BE49-F238E27FC236}">
                  <a16:creationId xmlns="" xmlns:a16="http://schemas.microsoft.com/office/drawing/2014/main" id="{212A4F6E-3A63-514A-9F7C-01702369A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420" y="6021346"/>
              <a:ext cx="0" cy="60325"/>
            </a:xfrm>
            <a:prstGeom prst="line">
              <a:avLst/>
            </a:prstGeom>
            <a:noFill/>
            <a:ln w="127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Oval 174">
              <a:extLst>
                <a:ext uri="{FF2B5EF4-FFF2-40B4-BE49-F238E27FC236}">
                  <a16:creationId xmlns="" xmlns:a16="http://schemas.microsoft.com/office/drawing/2014/main" id="{A9DFC021-EBF6-B04B-90A2-2CA90FF94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482" y="5983246"/>
              <a:ext cx="15875" cy="1587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FFC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480F3FD6-D008-8E4F-B4D2-49E80DBB65E3}"/>
              </a:ext>
            </a:extLst>
          </p:cNvPr>
          <p:cNvCxnSpPr>
            <a:cxnSpLocks/>
          </p:cNvCxnSpPr>
          <p:nvPr/>
        </p:nvCxnSpPr>
        <p:spPr>
          <a:xfrm flipH="1">
            <a:off x="1123523" y="0"/>
            <a:ext cx="608567" cy="999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60">
            <a:extLst>
              <a:ext uri="{FF2B5EF4-FFF2-40B4-BE49-F238E27FC236}">
                <a16:creationId xmlns="" xmlns:a16="http://schemas.microsoft.com/office/drawing/2014/main" id="{6B7A2849-080A-7845-B1FF-20A85DF80D10}"/>
              </a:ext>
            </a:extLst>
          </p:cNvPr>
          <p:cNvSpPr/>
          <p:nvPr/>
        </p:nvSpPr>
        <p:spPr>
          <a:xfrm>
            <a:off x="3954698" y="5734473"/>
            <a:ext cx="4758194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Профессия</a:t>
            </a:r>
            <a:endParaRPr lang="en-US" sz="1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Rectangle 59">
            <a:extLst>
              <a:ext uri="{FF2B5EF4-FFF2-40B4-BE49-F238E27FC236}">
                <a16:creationId xmlns="" xmlns:a16="http://schemas.microsoft.com/office/drawing/2014/main" id="{740285C7-2483-E443-9423-E44663EE75C0}"/>
              </a:ext>
            </a:extLst>
          </p:cNvPr>
          <p:cNvSpPr/>
          <p:nvPr/>
        </p:nvSpPr>
        <p:spPr>
          <a:xfrm>
            <a:off x="5513442" y="3544314"/>
            <a:ext cx="6314914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Специалист в области управления учебным процессом</a:t>
            </a:r>
            <a:b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tx2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с использованием цифровых и компьютерных технологий</a:t>
            </a:r>
          </a:p>
        </p:txBody>
      </p:sp>
      <p:grpSp>
        <p:nvGrpSpPr>
          <p:cNvPr id="168" name="Group 13">
            <a:extLst>
              <a:ext uri="{FF2B5EF4-FFF2-40B4-BE49-F238E27FC236}">
                <a16:creationId xmlns="" xmlns:a16="http://schemas.microsoft.com/office/drawing/2014/main" id="{02EE72FF-1540-4B32-9A9F-576194C5D675}"/>
              </a:ext>
            </a:extLst>
          </p:cNvPr>
          <p:cNvGrpSpPr/>
          <p:nvPr/>
        </p:nvGrpSpPr>
        <p:grpSpPr>
          <a:xfrm>
            <a:off x="8890964" y="4249619"/>
            <a:ext cx="2332635" cy="2269970"/>
            <a:chOff x="4841875" y="2895601"/>
            <a:chExt cx="344488" cy="346075"/>
          </a:xfrm>
        </p:grpSpPr>
        <p:sp>
          <p:nvSpPr>
            <p:cNvPr id="169" name="Freeform 258">
              <a:extLst>
                <a:ext uri="{FF2B5EF4-FFF2-40B4-BE49-F238E27FC236}">
                  <a16:creationId xmlns="" xmlns:a16="http://schemas.microsoft.com/office/drawing/2014/main" id="{F35C41F3-ED82-45A0-AA25-791F6F56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3175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259">
              <a:extLst>
                <a:ext uri="{FF2B5EF4-FFF2-40B4-BE49-F238E27FC236}">
                  <a16:creationId xmlns="" xmlns:a16="http://schemas.microsoft.com/office/drawing/2014/main" id="{8978A4D6-CC38-4035-BEDD-81EE34F6D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3175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260">
              <a:extLst>
                <a:ext uri="{FF2B5EF4-FFF2-40B4-BE49-F238E27FC236}">
                  <a16:creationId xmlns="" xmlns:a16="http://schemas.microsoft.com/office/drawing/2014/main" id="{CE5ADC75-4C1D-46E3-82DC-B8FC15CDE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3175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Line 261">
              <a:extLst>
                <a:ext uri="{FF2B5EF4-FFF2-40B4-BE49-F238E27FC236}">
                  <a16:creationId xmlns="" xmlns:a16="http://schemas.microsoft.com/office/drawing/2014/main" id="{D964EAD4-587F-494C-AF2A-2CDA07D07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3175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Line 262">
              <a:extLst>
                <a:ext uri="{FF2B5EF4-FFF2-40B4-BE49-F238E27FC236}">
                  <a16:creationId xmlns="" xmlns:a16="http://schemas.microsoft.com/office/drawing/2014/main" id="{A62B70A2-0F90-4236-A971-2CA1DE418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3175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Line 263">
              <a:extLst>
                <a:ext uri="{FF2B5EF4-FFF2-40B4-BE49-F238E27FC236}">
                  <a16:creationId xmlns="" xmlns:a16="http://schemas.microsoft.com/office/drawing/2014/main" id="{757DDC25-6E66-4D43-AB39-3EAF984A9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31750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Oval 264">
              <a:extLst>
                <a:ext uri="{FF2B5EF4-FFF2-40B4-BE49-F238E27FC236}">
                  <a16:creationId xmlns="" xmlns:a16="http://schemas.microsoft.com/office/drawing/2014/main" id="{0A4C088F-FA14-4C3E-940D-6A600447C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Oval 265">
              <a:extLst>
                <a:ext uri="{FF2B5EF4-FFF2-40B4-BE49-F238E27FC236}">
                  <a16:creationId xmlns="" xmlns:a16="http://schemas.microsoft.com/office/drawing/2014/main" id="{05E931D5-7599-482A-BD8B-48593F9A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Oval 266">
              <a:extLst>
                <a:ext uri="{FF2B5EF4-FFF2-40B4-BE49-F238E27FC236}">
                  <a16:creationId xmlns="" xmlns:a16="http://schemas.microsoft.com/office/drawing/2014/main" id="{7F1CB5C0-2D85-4B91-B731-02B0DBA7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267">
              <a:extLst>
                <a:ext uri="{FF2B5EF4-FFF2-40B4-BE49-F238E27FC236}">
                  <a16:creationId xmlns="" xmlns:a16="http://schemas.microsoft.com/office/drawing/2014/main" id="{B83933C5-7518-4E26-AD4A-B4BF5A00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3175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9685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C514782-F1FB-7440-B2AA-45D4FFE64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475" r="1361"/>
          <a:stretch>
            <a:fillRect/>
          </a:stretch>
        </p:blipFill>
        <p:spPr>
          <a:xfrm flipH="1">
            <a:off x="1105480" y="0"/>
            <a:ext cx="11086521" cy="6858000"/>
          </a:xfrm>
          <a:custGeom>
            <a:avLst/>
            <a:gdLst>
              <a:gd name="connsiteX0" fmla="*/ 6203487 w 11086521"/>
              <a:gd name="connsiteY0" fmla="*/ 0 h 6858000"/>
              <a:gd name="connsiteX1" fmla="*/ 0 w 11086521"/>
              <a:gd name="connsiteY1" fmla="*/ 0 h 6858000"/>
              <a:gd name="connsiteX2" fmla="*/ 0 w 11086521"/>
              <a:gd name="connsiteY2" fmla="*/ 3543533 h 6858000"/>
              <a:gd name="connsiteX3" fmla="*/ 2359967 w 11086521"/>
              <a:gd name="connsiteY3" fmla="*/ 6858000 h 6858000"/>
              <a:gd name="connsiteX4" fmla="*/ 11086521 w 1108652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6521" h="6858000">
                <a:moveTo>
                  <a:pt x="6203487" y="0"/>
                </a:moveTo>
                <a:lnTo>
                  <a:pt x="0" y="0"/>
                </a:lnTo>
                <a:lnTo>
                  <a:pt x="0" y="3543533"/>
                </a:lnTo>
                <a:lnTo>
                  <a:pt x="2359967" y="6858000"/>
                </a:lnTo>
                <a:lnTo>
                  <a:pt x="11086521" y="6858000"/>
                </a:lnTo>
                <a:close/>
              </a:path>
            </a:pathLst>
          </a:custGeom>
        </p:spPr>
      </p:pic>
      <p:sp>
        <p:nvSpPr>
          <p:cNvPr id="26" name="Freeform 25">
            <a:extLst>
              <a:ext uri="{FF2B5EF4-FFF2-40B4-BE49-F238E27FC236}">
                <a16:creationId xmlns="" xmlns:a16="http://schemas.microsoft.com/office/drawing/2014/main" id="{9A86D6CD-6CBA-F345-A439-06DA64D09BD0}"/>
              </a:ext>
            </a:extLst>
          </p:cNvPr>
          <p:cNvSpPr/>
          <p:nvPr/>
        </p:nvSpPr>
        <p:spPr>
          <a:xfrm>
            <a:off x="1105479" y="0"/>
            <a:ext cx="11086521" cy="6858000"/>
          </a:xfrm>
          <a:custGeom>
            <a:avLst/>
            <a:gdLst>
              <a:gd name="connsiteX0" fmla="*/ 4883034 w 11086521"/>
              <a:gd name="connsiteY0" fmla="*/ 0 h 6858000"/>
              <a:gd name="connsiteX1" fmla="*/ 11086521 w 11086521"/>
              <a:gd name="connsiteY1" fmla="*/ 0 h 6858000"/>
              <a:gd name="connsiteX2" fmla="*/ 11086521 w 11086521"/>
              <a:gd name="connsiteY2" fmla="*/ 3543533 h 6858000"/>
              <a:gd name="connsiteX3" fmla="*/ 8726554 w 11086521"/>
              <a:gd name="connsiteY3" fmla="*/ 6858000 h 6858000"/>
              <a:gd name="connsiteX4" fmla="*/ 0 w 1108652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6521" h="6858000">
                <a:moveTo>
                  <a:pt x="4883034" y="0"/>
                </a:moveTo>
                <a:lnTo>
                  <a:pt x="11086521" y="0"/>
                </a:lnTo>
                <a:lnTo>
                  <a:pt x="11086521" y="3543533"/>
                </a:lnTo>
                <a:lnTo>
                  <a:pt x="872655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90000"/>
                </a:schemeClr>
              </a:gs>
              <a:gs pos="98000">
                <a:schemeClr val="tx2">
                  <a:lumMod val="60000"/>
                  <a:lumOff val="40000"/>
                  <a:alpha val="9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C9677D70-1F14-2744-B019-A1E94D55285D}"/>
              </a:ext>
            </a:extLst>
          </p:cNvPr>
          <p:cNvSpPr/>
          <p:nvPr/>
        </p:nvSpPr>
        <p:spPr>
          <a:xfrm>
            <a:off x="0" y="1851589"/>
            <a:ext cx="6282270" cy="2769988"/>
          </a:xfrm>
          <a:custGeom>
            <a:avLst/>
            <a:gdLst>
              <a:gd name="connsiteX0" fmla="*/ 0 w 6282270"/>
              <a:gd name="connsiteY0" fmla="*/ 0 h 2769988"/>
              <a:gd name="connsiteX1" fmla="*/ 6282270 w 6282270"/>
              <a:gd name="connsiteY1" fmla="*/ 0 h 2769988"/>
              <a:gd name="connsiteX2" fmla="*/ 4309983 w 6282270"/>
              <a:gd name="connsiteY2" fmla="*/ 2769988 h 2769988"/>
              <a:gd name="connsiteX3" fmla="*/ 0 w 6282270"/>
              <a:gd name="connsiteY3" fmla="*/ 2769988 h 276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2270" h="2769988">
                <a:moveTo>
                  <a:pt x="0" y="0"/>
                </a:moveTo>
                <a:lnTo>
                  <a:pt x="6282270" y="0"/>
                </a:lnTo>
                <a:lnTo>
                  <a:pt x="4309983" y="2769988"/>
                </a:lnTo>
                <a:lnTo>
                  <a:pt x="0" y="2769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B194220E-62D0-E743-A656-16EF303E2C9A}"/>
              </a:ext>
            </a:extLst>
          </p:cNvPr>
          <p:cNvSpPr txBox="1">
            <a:spLocks/>
          </p:cNvSpPr>
          <p:nvPr/>
        </p:nvSpPr>
        <p:spPr>
          <a:xfrm>
            <a:off x="1325719" y="2649089"/>
            <a:ext cx="2961588" cy="12187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r"/>
            <a:r>
              <a:rPr lang="ru-RU" sz="4400" dirty="0"/>
              <a:t>Трудовые функции</a:t>
            </a:r>
            <a:endParaRPr lang="en-US" sz="4400" dirty="0"/>
          </a:p>
        </p:txBody>
      </p:sp>
      <p:sp>
        <p:nvSpPr>
          <p:cNvPr id="9" name="Parallelogram 8">
            <a:extLst>
              <a:ext uri="{FF2B5EF4-FFF2-40B4-BE49-F238E27FC236}">
                <a16:creationId xmlns="" xmlns:a16="http://schemas.microsoft.com/office/drawing/2014/main" id="{5B7091F8-A8A0-6142-9941-8AD9B0802886}"/>
              </a:ext>
            </a:extLst>
          </p:cNvPr>
          <p:cNvSpPr/>
          <p:nvPr/>
        </p:nvSpPr>
        <p:spPr>
          <a:xfrm>
            <a:off x="257578" y="1152906"/>
            <a:ext cx="2306946" cy="1123755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>
                  <a:alpha val="85000"/>
                </a:schemeClr>
              </a:gs>
              <a:gs pos="99000">
                <a:schemeClr val="accent2">
                  <a:alpha val="88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47BE776-C277-C148-846D-9340D968C358}"/>
              </a:ext>
            </a:extLst>
          </p:cNvPr>
          <p:cNvCxnSpPr>
            <a:cxnSpLocks/>
          </p:cNvCxnSpPr>
          <p:nvPr/>
        </p:nvCxnSpPr>
        <p:spPr>
          <a:xfrm flipH="1">
            <a:off x="0" y="2640149"/>
            <a:ext cx="891806" cy="12372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75E0922-5977-684B-A1AF-6F3868B82A87}"/>
              </a:ext>
            </a:extLst>
          </p:cNvPr>
          <p:cNvSpPr txBox="1">
            <a:spLocks/>
          </p:cNvSpPr>
          <p:nvPr/>
        </p:nvSpPr>
        <p:spPr>
          <a:xfrm>
            <a:off x="7303121" y="370536"/>
            <a:ext cx="465919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Управление процессами обучения, воспитания, развития, формирования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CD3C9DA6-82E4-1847-BC3A-32D3E1DAD17F}"/>
              </a:ext>
            </a:extLst>
          </p:cNvPr>
          <p:cNvSpPr txBox="1">
            <a:spLocks/>
          </p:cNvSpPr>
          <p:nvPr/>
        </p:nvSpPr>
        <p:spPr>
          <a:xfrm>
            <a:off x="5189498" y="4357908"/>
            <a:ext cx="5326101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Исследование, анализ и решение математической задачи, проблемы.</a:t>
            </a:r>
            <a:endParaRPr lang="ru-RU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E52D3C5-4425-634F-BC2D-036A48A237DA}"/>
              </a:ext>
            </a:extLst>
          </p:cNvPr>
          <p:cNvGrpSpPr/>
          <p:nvPr/>
        </p:nvGrpSpPr>
        <p:grpSpPr>
          <a:xfrm>
            <a:off x="1177510" y="1475628"/>
            <a:ext cx="467082" cy="478310"/>
            <a:chOff x="2695576" y="2901950"/>
            <a:chExt cx="330200" cy="338138"/>
          </a:xfrm>
        </p:grpSpPr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553EE38B-CD2B-134A-9978-245B4DA20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2981325"/>
              <a:ext cx="206375" cy="258763"/>
            </a:xfrm>
            <a:custGeom>
              <a:avLst/>
              <a:gdLst>
                <a:gd name="T0" fmla="*/ 20 w 55"/>
                <a:gd name="T1" fmla="*/ 6 h 68"/>
                <a:gd name="T2" fmla="*/ 26 w 55"/>
                <a:gd name="T3" fmla="*/ 0 h 68"/>
                <a:gd name="T4" fmla="*/ 32 w 55"/>
                <a:gd name="T5" fmla="*/ 6 h 68"/>
                <a:gd name="T6" fmla="*/ 32 w 55"/>
                <a:gd name="T7" fmla="*/ 30 h 68"/>
                <a:gd name="T8" fmla="*/ 50 w 55"/>
                <a:gd name="T9" fmla="*/ 36 h 68"/>
                <a:gd name="T10" fmla="*/ 54 w 55"/>
                <a:gd name="T11" fmla="*/ 46 h 68"/>
                <a:gd name="T12" fmla="*/ 50 w 55"/>
                <a:gd name="T13" fmla="*/ 68 h 68"/>
                <a:gd name="T14" fmla="*/ 18 w 55"/>
                <a:gd name="T15" fmla="*/ 68 h 68"/>
                <a:gd name="T16" fmla="*/ 2 w 55"/>
                <a:gd name="T17" fmla="*/ 44 h 68"/>
                <a:gd name="T18" fmla="*/ 4 w 55"/>
                <a:gd name="T19" fmla="*/ 36 h 68"/>
                <a:gd name="T20" fmla="*/ 20 w 55"/>
                <a:gd name="T21" fmla="*/ 50 h 68"/>
                <a:gd name="T22" fmla="*/ 20 w 55"/>
                <a:gd name="T23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68">
                  <a:moveTo>
                    <a:pt x="20" y="6"/>
                  </a:moveTo>
                  <a:cubicBezTo>
                    <a:pt x="20" y="3"/>
                    <a:pt x="23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4" y="37"/>
                    <a:pt x="55" y="42"/>
                    <a:pt x="54" y="4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1"/>
                    <a:pt x="0" y="36"/>
                    <a:pt x="4" y="36"/>
                  </a:cubicBezTo>
                  <a:cubicBezTo>
                    <a:pt x="8" y="36"/>
                    <a:pt x="12" y="38"/>
                    <a:pt x="20" y="50"/>
                  </a:cubicBezTo>
                  <a:lnTo>
                    <a:pt x="20" y="6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51A5DB10-F2B7-5444-B5C6-95F9E220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576" y="2901950"/>
              <a:ext cx="104775" cy="106363"/>
            </a:xfrm>
            <a:custGeom>
              <a:avLst/>
              <a:gdLst>
                <a:gd name="T0" fmla="*/ 66 w 66"/>
                <a:gd name="T1" fmla="*/ 0 h 67"/>
                <a:gd name="T2" fmla="*/ 19 w 66"/>
                <a:gd name="T3" fmla="*/ 67 h 67"/>
                <a:gd name="T4" fmla="*/ 0 w 66"/>
                <a:gd name="T5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lnTo>
                    <a:pt x="19" y="67"/>
                  </a:lnTo>
                  <a:lnTo>
                    <a:pt x="0" y="48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Line 7">
              <a:extLst>
                <a:ext uri="{FF2B5EF4-FFF2-40B4-BE49-F238E27FC236}">
                  <a16:creationId xmlns="" xmlns:a16="http://schemas.microsoft.com/office/drawing/2014/main" id="{A1316F2E-F4C2-CB4B-9141-69B018478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1" y="2901950"/>
              <a:ext cx="104775" cy="10636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Line 8">
              <a:extLst>
                <a:ext uri="{FF2B5EF4-FFF2-40B4-BE49-F238E27FC236}">
                  <a16:creationId xmlns="" xmlns:a16="http://schemas.microsoft.com/office/drawing/2014/main" id="{5172A1B0-3048-7843-8F6B-6DB2E2528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1001" y="2901950"/>
              <a:ext cx="104775" cy="10636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CD2F71D-8EC5-8741-B2BA-3A845F277B2E}"/>
              </a:ext>
            </a:extLst>
          </p:cNvPr>
          <p:cNvCxnSpPr>
            <a:cxnSpLocks/>
          </p:cNvCxnSpPr>
          <p:nvPr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275E0922-5977-684B-A1AF-6F3868B82A87}"/>
              </a:ext>
            </a:extLst>
          </p:cNvPr>
          <p:cNvSpPr txBox="1">
            <a:spLocks/>
          </p:cNvSpPr>
          <p:nvPr/>
        </p:nvSpPr>
        <p:spPr>
          <a:xfrm>
            <a:off x="6899846" y="1036719"/>
            <a:ext cx="5337066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Осуществление контроля системы </a:t>
            </a:r>
            <a:r>
              <a:rPr lang="ru-RU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ограничивающей </a:t>
            </a: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доступ несовершеннолетних к электронным информационным ресурсам, несовместимым с задачами обучения и воспитания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275E0922-5977-684B-A1AF-6F3868B82A87}"/>
              </a:ext>
            </a:extLst>
          </p:cNvPr>
          <p:cNvSpPr txBox="1">
            <a:spLocks/>
          </p:cNvSpPr>
          <p:nvPr/>
        </p:nvSpPr>
        <p:spPr>
          <a:xfrm>
            <a:off x="6539848" y="2178640"/>
            <a:ext cx="4770477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Усовершенствование, развитие и наполнение официального школьного сайта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275E0922-5977-684B-A1AF-6F3868B82A87}"/>
              </a:ext>
            </a:extLst>
          </p:cNvPr>
          <p:cNvSpPr txBox="1">
            <a:spLocks/>
          </p:cNvSpPr>
          <p:nvPr/>
        </p:nvSpPr>
        <p:spPr>
          <a:xfrm>
            <a:off x="6033766" y="2821963"/>
            <a:ext cx="5824405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Управление работами по созданию (модификации) и сопровождению информационных </a:t>
            </a:r>
            <a:r>
              <a:rPr lang="ru-RU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ресурсов в области образования</a:t>
            </a:r>
            <a:endParaRPr lang="ru-RU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CD3C9DA6-82E4-1847-BC3A-32D3E1DAD17F}"/>
              </a:ext>
            </a:extLst>
          </p:cNvPr>
          <p:cNvSpPr txBox="1">
            <a:spLocks/>
          </p:cNvSpPr>
          <p:nvPr/>
        </p:nvSpPr>
        <p:spPr>
          <a:xfrm>
            <a:off x="5654872" y="3714585"/>
            <a:ext cx="521505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Анализ и формализация требований к </a:t>
            </a:r>
            <a:r>
              <a:rPr lang="ru-RU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информационным ресурсам</a:t>
            </a:r>
            <a:endParaRPr lang="ru-RU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CD3C9DA6-82E4-1847-BC3A-32D3E1DAD17F}"/>
              </a:ext>
            </a:extLst>
          </p:cNvPr>
          <p:cNvSpPr txBox="1">
            <a:spLocks/>
          </p:cNvSpPr>
          <p:nvPr/>
        </p:nvSpPr>
        <p:spPr>
          <a:xfrm>
            <a:off x="4509135" y="5036993"/>
            <a:ext cx="58293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Анализ информации </a:t>
            </a: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по решаемой задаче, </a:t>
            </a:r>
            <a:r>
              <a:rPr lang="ru-RU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формулировка </a:t>
            </a: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ее </a:t>
            </a:r>
            <a:r>
              <a:rPr lang="ru-RU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сущности, математическое </a:t>
            </a:r>
            <a:r>
              <a:rPr lang="ru-RU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описание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CD3C9DA6-82E4-1847-BC3A-32D3E1DAD17F}"/>
              </a:ext>
            </a:extLst>
          </p:cNvPr>
          <p:cNvSpPr txBox="1">
            <a:spLocks/>
          </p:cNvSpPr>
          <p:nvPr/>
        </p:nvSpPr>
        <p:spPr>
          <a:xfrm>
            <a:off x="3992523" y="5736676"/>
            <a:ext cx="5901722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Проведение аналитических расчетов и применение математических методов в различных областях науки и техники</a:t>
            </a:r>
            <a:endParaRPr lang="ru-RU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3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80866" y="5051062"/>
            <a:ext cx="1520538" cy="15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29645E4D-7FDC-054F-BA3F-3C288C11FC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4" name="think-cell Slide" r:id="rId5" imgW="7761960" imgH="10047960" progId="">
                  <p:embed/>
                </p:oleObj>
              </mc:Choice>
              <mc:Fallback>
                <p:oleObj name="think-cell Slide" r:id="rId5" imgW="7761960" imgH="10047960" progId="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29645E4D-7FDC-054F-BA3F-3C288C11FC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484251A0-ABF6-6A45-B9ED-301BF99F951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8" y="0"/>
            <a:ext cx="11756572" cy="6734629"/>
          </a:xfrm>
          <a:prstGeom prst="rect">
            <a:avLst/>
          </a:prstGeom>
        </p:spPr>
      </p:pic>
      <p:sp>
        <p:nvSpPr>
          <p:cNvPr id="77" name="Freeform 76">
            <a:extLst>
              <a:ext uri="{FF2B5EF4-FFF2-40B4-BE49-F238E27FC236}">
                <a16:creationId xmlns="" xmlns:a16="http://schemas.microsoft.com/office/drawing/2014/main" id="{BF8F2919-4BEE-2745-A8F3-086E9F8588C2}"/>
              </a:ext>
            </a:extLst>
          </p:cNvPr>
          <p:cNvSpPr/>
          <p:nvPr/>
        </p:nvSpPr>
        <p:spPr>
          <a:xfrm>
            <a:off x="159656" y="-9156"/>
            <a:ext cx="11756573" cy="6734630"/>
          </a:xfrm>
          <a:custGeom>
            <a:avLst/>
            <a:gdLst>
              <a:gd name="connsiteX0" fmla="*/ 0 w 11125200"/>
              <a:gd name="connsiteY0" fmla="*/ 0 h 6248400"/>
              <a:gd name="connsiteX1" fmla="*/ 11125200 w 11125200"/>
              <a:gd name="connsiteY1" fmla="*/ 0 h 6248400"/>
              <a:gd name="connsiteX2" fmla="*/ 11125200 w 11125200"/>
              <a:gd name="connsiteY2" fmla="*/ 753035 h 6248400"/>
              <a:gd name="connsiteX3" fmla="*/ 2499083 w 11125200"/>
              <a:gd name="connsiteY3" fmla="*/ 753035 h 6248400"/>
              <a:gd name="connsiteX4" fmla="*/ 2499083 w 11125200"/>
              <a:gd name="connsiteY4" fmla="*/ 2061882 h 6248400"/>
              <a:gd name="connsiteX5" fmla="*/ 11125200 w 11125200"/>
              <a:gd name="connsiteY5" fmla="*/ 2061882 h 6248400"/>
              <a:gd name="connsiteX6" fmla="*/ 11125200 w 11125200"/>
              <a:gd name="connsiteY6" fmla="*/ 6248400 h 6248400"/>
              <a:gd name="connsiteX7" fmla="*/ 0 w 11125200"/>
              <a:gd name="connsiteY7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5200" h="6248400">
                <a:moveTo>
                  <a:pt x="0" y="0"/>
                </a:moveTo>
                <a:lnTo>
                  <a:pt x="11125200" y="0"/>
                </a:lnTo>
                <a:lnTo>
                  <a:pt x="11125200" y="753035"/>
                </a:lnTo>
                <a:lnTo>
                  <a:pt x="2499083" y="753035"/>
                </a:lnTo>
                <a:lnTo>
                  <a:pt x="2499083" y="2061882"/>
                </a:lnTo>
                <a:lnTo>
                  <a:pt x="11125200" y="2061882"/>
                </a:lnTo>
                <a:lnTo>
                  <a:pt x="11125200" y="6248400"/>
                </a:lnTo>
                <a:lnTo>
                  <a:pt x="0" y="62484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2">
                  <a:alpha val="6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79B7DF-0F45-6B41-9601-06746AB77CEE}"/>
              </a:ext>
            </a:extLst>
          </p:cNvPr>
          <p:cNvSpPr/>
          <p:nvPr/>
        </p:nvSpPr>
        <p:spPr>
          <a:xfrm>
            <a:off x="2772230" y="783771"/>
            <a:ext cx="9144000" cy="1430579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85000"/>
                </a:schemeClr>
              </a:gs>
              <a:gs pos="100000">
                <a:schemeClr val="bg1">
                  <a:lumMod val="85000"/>
                  <a:alpha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09B75C5-4994-3442-8D94-C347E60BCEED}"/>
              </a:ext>
            </a:extLst>
          </p:cNvPr>
          <p:cNvSpPr/>
          <p:nvPr/>
        </p:nvSpPr>
        <p:spPr>
          <a:xfrm>
            <a:off x="1413046" y="0"/>
            <a:ext cx="1599094" cy="221435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A91206A-BF85-9642-94BD-FF6AA1B21D0F}"/>
              </a:ext>
            </a:extLst>
          </p:cNvPr>
          <p:cNvSpPr txBox="1">
            <a:spLocks/>
          </p:cNvSpPr>
          <p:nvPr/>
        </p:nvSpPr>
        <p:spPr>
          <a:xfrm>
            <a:off x="501549" y="2634726"/>
            <a:ext cx="379178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B035088-576E-0A4F-AC90-B3C4CFF943D6}"/>
              </a:ext>
            </a:extLst>
          </p:cNvPr>
          <p:cNvSpPr txBox="1">
            <a:spLocks/>
          </p:cNvSpPr>
          <p:nvPr/>
        </p:nvSpPr>
        <p:spPr>
          <a:xfrm>
            <a:off x="957316" y="2338355"/>
            <a:ext cx="4807938" cy="9848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Проводить психологическую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педагогическую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диагностику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обучающихся для определения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маршрута их воспитания и обучения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9A5529AC-63BC-4246-99D9-991B67AD29BA}"/>
              </a:ext>
            </a:extLst>
          </p:cNvPr>
          <p:cNvSpPr txBox="1">
            <a:spLocks/>
          </p:cNvSpPr>
          <p:nvPr/>
        </p:nvSpPr>
        <p:spPr>
          <a:xfrm>
            <a:off x="501549" y="3730492"/>
            <a:ext cx="379178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55430B8B-8838-9745-BCE0-A7CCC9300DE9}"/>
              </a:ext>
            </a:extLst>
          </p:cNvPr>
          <p:cNvSpPr txBox="1">
            <a:spLocks/>
          </p:cNvSpPr>
          <p:nvPr/>
        </p:nvSpPr>
        <p:spPr>
          <a:xfrm>
            <a:off x="975940" y="3579814"/>
            <a:ext cx="4807938" cy="9848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Реализовывать базовые и элективные курсы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математике и информатике в соответствии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учебным </a:t>
            </a:r>
            <a:endParaRPr lang="ru-RU" sz="2000" b="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собственным поурочным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планом</a:t>
            </a:r>
            <a:endParaRPr lang="ru-RU" sz="2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5676FB2A-1088-5543-AFA7-8D4DE2692089}"/>
              </a:ext>
            </a:extLst>
          </p:cNvPr>
          <p:cNvSpPr txBox="1">
            <a:spLocks/>
          </p:cNvSpPr>
          <p:nvPr/>
        </p:nvSpPr>
        <p:spPr>
          <a:xfrm>
            <a:off x="501549" y="4826258"/>
            <a:ext cx="379178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0A897C71-DF23-B94E-B018-C7AF48415C33}"/>
              </a:ext>
            </a:extLst>
          </p:cNvPr>
          <p:cNvSpPr txBox="1">
            <a:spLocks/>
          </p:cNvSpPr>
          <p:nvPr/>
        </p:nvSpPr>
        <p:spPr>
          <a:xfrm>
            <a:off x="6600160" y="3608189"/>
            <a:ext cx="4918107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Разрабатывать математические модели для решения конкретных задач в различных областях</a:t>
            </a:r>
            <a:endParaRPr lang="ru-RU" sz="2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7C5916B3-BBF1-7A4A-983D-5E3E7D397D73}"/>
              </a:ext>
            </a:extLst>
          </p:cNvPr>
          <p:cNvSpPr txBox="1">
            <a:spLocks/>
          </p:cNvSpPr>
          <p:nvPr/>
        </p:nvSpPr>
        <p:spPr>
          <a:xfrm>
            <a:off x="501549" y="5922024"/>
            <a:ext cx="379178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5E0B53D3-258A-4046-ADCA-83F3F57E1F16}"/>
              </a:ext>
            </a:extLst>
          </p:cNvPr>
          <p:cNvSpPr txBox="1">
            <a:spLocks/>
          </p:cNvSpPr>
          <p:nvPr/>
        </p:nvSpPr>
        <p:spPr>
          <a:xfrm>
            <a:off x="6609726" y="5655262"/>
            <a:ext cx="4807938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Использовать программное обеспечение для проведения вычислений и визуализации данных</a:t>
            </a:r>
            <a:endParaRPr lang="ru-RU" sz="20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="" xmlns:a16="http://schemas.microsoft.com/office/drawing/2014/main" id="{C82673B7-75BC-7544-BCEE-4CE373ACB564}"/>
              </a:ext>
            </a:extLst>
          </p:cNvPr>
          <p:cNvSpPr txBox="1">
            <a:spLocks/>
          </p:cNvSpPr>
          <p:nvPr/>
        </p:nvSpPr>
        <p:spPr>
          <a:xfrm>
            <a:off x="6091349" y="2634726"/>
            <a:ext cx="379178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2C8B336B-A45F-F344-8CB6-A2F78145F245}"/>
              </a:ext>
            </a:extLst>
          </p:cNvPr>
          <p:cNvSpPr txBox="1">
            <a:spLocks/>
          </p:cNvSpPr>
          <p:nvPr/>
        </p:nvSpPr>
        <p:spPr>
          <a:xfrm>
            <a:off x="6609726" y="4598771"/>
            <a:ext cx="5058229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Участвовать в междисциплинарных проектах в которых требуется применение математических подходов</a:t>
            </a:r>
            <a:endParaRPr lang="ru-RU" sz="1600" b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="" xmlns:a16="http://schemas.microsoft.com/office/drawing/2014/main" id="{5D540363-6689-464F-955D-B9EC38E8FD8A}"/>
              </a:ext>
            </a:extLst>
          </p:cNvPr>
          <p:cNvSpPr txBox="1">
            <a:spLocks/>
          </p:cNvSpPr>
          <p:nvPr/>
        </p:nvSpPr>
        <p:spPr>
          <a:xfrm>
            <a:off x="6091349" y="3578092"/>
            <a:ext cx="379178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6" name="Title 1">
            <a:extLst>
              <a:ext uri="{FF2B5EF4-FFF2-40B4-BE49-F238E27FC236}">
                <a16:creationId xmlns="" xmlns:a16="http://schemas.microsoft.com/office/drawing/2014/main" id="{DC418DC6-5158-8849-A64C-C9F2AEF6074A}"/>
              </a:ext>
            </a:extLst>
          </p:cNvPr>
          <p:cNvSpPr txBox="1">
            <a:spLocks/>
          </p:cNvSpPr>
          <p:nvPr/>
        </p:nvSpPr>
        <p:spPr>
          <a:xfrm>
            <a:off x="6609726" y="2319868"/>
            <a:ext cx="4737072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Программировать на различных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языках, осуществлять запуск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отлаженных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программ, проводить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корректировку разработанной программы</a:t>
            </a:r>
          </a:p>
        </p:txBody>
      </p:sp>
      <p:sp>
        <p:nvSpPr>
          <p:cNvPr id="57" name="Title 1">
            <a:extLst>
              <a:ext uri="{FF2B5EF4-FFF2-40B4-BE49-F238E27FC236}">
                <a16:creationId xmlns="" xmlns:a16="http://schemas.microsoft.com/office/drawing/2014/main" id="{BD35B9BF-031A-7C49-A9FF-8403B5A650FF}"/>
              </a:ext>
            </a:extLst>
          </p:cNvPr>
          <p:cNvSpPr txBox="1">
            <a:spLocks/>
          </p:cNvSpPr>
          <p:nvPr/>
        </p:nvSpPr>
        <p:spPr>
          <a:xfrm>
            <a:off x="6091349" y="4826258"/>
            <a:ext cx="379178" cy="498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58" name="Title 1">
            <a:extLst>
              <a:ext uri="{FF2B5EF4-FFF2-40B4-BE49-F238E27FC236}">
                <a16:creationId xmlns="" xmlns:a16="http://schemas.microsoft.com/office/drawing/2014/main" id="{25A02805-AF24-ED42-87A0-254548E2B0B9}"/>
              </a:ext>
            </a:extLst>
          </p:cNvPr>
          <p:cNvSpPr txBox="1">
            <a:spLocks/>
          </p:cNvSpPr>
          <p:nvPr/>
        </p:nvSpPr>
        <p:spPr>
          <a:xfrm>
            <a:off x="975940" y="4770857"/>
            <a:ext cx="4643804" cy="553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Проектировать программные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аппаратные средства</a:t>
            </a:r>
          </a:p>
        </p:txBody>
      </p:sp>
      <p:sp>
        <p:nvSpPr>
          <p:cNvPr id="59" name="Title 1">
            <a:extLst>
              <a:ext uri="{FF2B5EF4-FFF2-40B4-BE49-F238E27FC236}">
                <a16:creationId xmlns="" xmlns:a16="http://schemas.microsoft.com/office/drawing/2014/main" id="{3A55B0AC-B16F-8741-812B-BFC2EBA59DFF}"/>
              </a:ext>
            </a:extLst>
          </p:cNvPr>
          <p:cNvSpPr txBox="1">
            <a:spLocks/>
          </p:cNvSpPr>
          <p:nvPr/>
        </p:nvSpPr>
        <p:spPr>
          <a:xfrm>
            <a:off x="6115965" y="5922024"/>
            <a:ext cx="379178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60" name="Title 1">
            <a:extLst>
              <a:ext uri="{FF2B5EF4-FFF2-40B4-BE49-F238E27FC236}">
                <a16:creationId xmlns="" xmlns:a16="http://schemas.microsoft.com/office/drawing/2014/main" id="{FFC582FE-9FB7-0D48-A8E1-E01E4062804A}"/>
              </a:ext>
            </a:extLst>
          </p:cNvPr>
          <p:cNvSpPr txBox="1">
            <a:spLocks/>
          </p:cNvSpPr>
          <p:nvPr/>
        </p:nvSpPr>
        <p:spPr>
          <a:xfrm>
            <a:off x="969962" y="5666289"/>
            <a:ext cx="5232401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Устанавливать программное и </a:t>
            </a:r>
            <a:r>
              <a:rPr lang="ru-RU" sz="2000" b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аппаратное </a:t>
            </a:r>
            <a:r>
              <a:rPr lang="ru-RU" sz="20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для информационных и автоматизированных систем</a:t>
            </a:r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2D1382D4-50C5-214D-920A-D3424255DE1F}"/>
              </a:ext>
            </a:extLst>
          </p:cNvPr>
          <p:cNvSpPr txBox="1">
            <a:spLocks/>
          </p:cNvSpPr>
          <p:nvPr/>
        </p:nvSpPr>
        <p:spPr>
          <a:xfrm>
            <a:off x="3177797" y="1140105"/>
            <a:ext cx="7141859" cy="6093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b="0" dirty="0">
                <a:solidFill>
                  <a:srgbClr val="28402F"/>
                </a:solidFill>
                <a:latin typeface="+mj-lt"/>
                <a:cs typeface="Segoe UI" panose="020B0502040204020203" pitchFamily="34" charset="0"/>
              </a:rPr>
              <a:t>Выпускник будет уметь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C23D5DFA-5101-5743-A205-0CD501C8E341}"/>
              </a:ext>
            </a:extLst>
          </p:cNvPr>
          <p:cNvGrpSpPr/>
          <p:nvPr/>
        </p:nvGrpSpPr>
        <p:grpSpPr>
          <a:xfrm>
            <a:off x="1897262" y="1089220"/>
            <a:ext cx="630662" cy="636476"/>
            <a:chOff x="2684463" y="3619500"/>
            <a:chExt cx="344487" cy="347663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E8A6DC5E-1E08-3040-8654-FFF4D770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3" y="3709988"/>
              <a:ext cx="180975" cy="25717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3">
              <a:extLst>
                <a:ext uri="{FF2B5EF4-FFF2-40B4-BE49-F238E27FC236}">
                  <a16:creationId xmlns="" xmlns:a16="http://schemas.microsoft.com/office/drawing/2014/main" id="{3366AE0D-BD43-A545-9D46-964C38FA5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3619500"/>
              <a:ext cx="90488" cy="241300"/>
            </a:xfrm>
            <a:custGeom>
              <a:avLst/>
              <a:gdLst>
                <a:gd name="T0" fmla="*/ 12 w 24"/>
                <a:gd name="T1" fmla="*/ 64 h 64"/>
                <a:gd name="T2" fmla="*/ 0 w 24"/>
                <a:gd name="T3" fmla="*/ 64 h 64"/>
                <a:gd name="T4" fmla="*/ 0 w 24"/>
                <a:gd name="T5" fmla="*/ 12 h 64"/>
                <a:gd name="T6" fmla="*/ 12 w 24"/>
                <a:gd name="T7" fmla="*/ 0 h 64"/>
                <a:gd name="T8" fmla="*/ 24 w 24"/>
                <a:gd name="T9" fmla="*/ 12 h 64"/>
                <a:gd name="T10" fmla="*/ 12 w 24"/>
                <a:gd name="T11" fmla="*/ 24 h 64"/>
                <a:gd name="T12" fmla="*/ 12 w 24"/>
                <a:gd name="T13" fmla="*/ 16 h 64"/>
                <a:gd name="T14" fmla="*/ 23 w 24"/>
                <a:gd name="T15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64">
                  <a:moveTo>
                    <a:pt x="12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3" y="16"/>
                    <a:pt x="23" y="16"/>
                    <a:pt x="23" y="16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4">
              <a:extLst>
                <a:ext uri="{FF2B5EF4-FFF2-40B4-BE49-F238E27FC236}">
                  <a16:creationId xmlns="" xmlns:a16="http://schemas.microsoft.com/office/drawing/2014/main" id="{F311D477-F21F-4743-8A67-848B45506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913" y="3619500"/>
              <a:ext cx="225425" cy="90488"/>
            </a:xfrm>
            <a:custGeom>
              <a:avLst/>
              <a:gdLst>
                <a:gd name="T0" fmla="*/ 48 w 60"/>
                <a:gd name="T1" fmla="*/ 24 h 24"/>
                <a:gd name="T2" fmla="*/ 60 w 60"/>
                <a:gd name="T3" fmla="*/ 12 h 24"/>
                <a:gd name="T4" fmla="*/ 48 w 60"/>
                <a:gd name="T5" fmla="*/ 0 h 24"/>
                <a:gd name="T6" fmla="*/ 0 w 60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4">
                  <a:moveTo>
                    <a:pt x="48" y="24"/>
                  </a:moveTo>
                  <a:cubicBezTo>
                    <a:pt x="55" y="24"/>
                    <a:pt x="60" y="19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Line 8">
              <a:extLst>
                <a:ext uri="{FF2B5EF4-FFF2-40B4-BE49-F238E27FC236}">
                  <a16:creationId xmlns="" xmlns:a16="http://schemas.microsoft.com/office/drawing/2014/main" id="{2FCFF3E3-24E1-3D44-B0D6-9C285B54C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770313"/>
              <a:ext cx="60325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Line 9">
              <a:extLst>
                <a:ext uri="{FF2B5EF4-FFF2-40B4-BE49-F238E27FC236}">
                  <a16:creationId xmlns="" xmlns:a16="http://schemas.microsoft.com/office/drawing/2014/main" id="{259CECBD-A458-754C-B9DC-18DC8F97D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30638"/>
              <a:ext cx="60325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Line 10">
              <a:extLst>
                <a:ext uri="{FF2B5EF4-FFF2-40B4-BE49-F238E27FC236}">
                  <a16:creationId xmlns="" xmlns:a16="http://schemas.microsoft.com/office/drawing/2014/main" id="{DB543766-C70F-4240-AA19-423A7C14D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92550"/>
              <a:ext cx="60325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8">
              <a:extLst>
                <a:ext uri="{FF2B5EF4-FFF2-40B4-BE49-F238E27FC236}">
                  <a16:creationId xmlns="" xmlns:a16="http://schemas.microsoft.com/office/drawing/2014/main" id="{F0E92800-3C86-0542-BAB0-7D5073052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3740150"/>
              <a:ext cx="38100" cy="30163"/>
            </a:xfrm>
            <a:custGeom>
              <a:avLst/>
              <a:gdLst>
                <a:gd name="T0" fmla="*/ 0 w 24"/>
                <a:gd name="T1" fmla="*/ 14 h 19"/>
                <a:gd name="T2" fmla="*/ 5 w 24"/>
                <a:gd name="T3" fmla="*/ 19 h 19"/>
                <a:gd name="T4" fmla="*/ 24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14"/>
                  </a:moveTo>
                  <a:lnTo>
                    <a:pt x="5" y="19"/>
                  </a:lnTo>
                  <a:lnTo>
                    <a:pt x="24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9">
              <a:extLst>
                <a:ext uri="{FF2B5EF4-FFF2-40B4-BE49-F238E27FC236}">
                  <a16:creationId xmlns="" xmlns:a16="http://schemas.microsoft.com/office/drawing/2014/main" id="{504F232A-051F-154E-969D-BF6FA53E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3800475"/>
              <a:ext cx="38100" cy="30163"/>
            </a:xfrm>
            <a:custGeom>
              <a:avLst/>
              <a:gdLst>
                <a:gd name="T0" fmla="*/ 0 w 24"/>
                <a:gd name="T1" fmla="*/ 15 h 19"/>
                <a:gd name="T2" fmla="*/ 5 w 24"/>
                <a:gd name="T3" fmla="*/ 19 h 19"/>
                <a:gd name="T4" fmla="*/ 24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15"/>
                  </a:moveTo>
                  <a:lnTo>
                    <a:pt x="5" y="19"/>
                  </a:lnTo>
                  <a:lnTo>
                    <a:pt x="24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70">
              <a:extLst>
                <a:ext uri="{FF2B5EF4-FFF2-40B4-BE49-F238E27FC236}">
                  <a16:creationId xmlns="" xmlns:a16="http://schemas.microsoft.com/office/drawing/2014/main" id="{B65D3B5D-6EE2-694C-9B43-0E734FAA3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3702050"/>
              <a:ext cx="44450" cy="265113"/>
            </a:xfrm>
            <a:custGeom>
              <a:avLst/>
              <a:gdLst>
                <a:gd name="T0" fmla="*/ 12 w 12"/>
                <a:gd name="T1" fmla="*/ 64 h 70"/>
                <a:gd name="T2" fmla="*/ 6 w 12"/>
                <a:gd name="T3" fmla="*/ 70 h 70"/>
                <a:gd name="T4" fmla="*/ 0 w 12"/>
                <a:gd name="T5" fmla="*/ 64 h 70"/>
                <a:gd name="T6" fmla="*/ 0 w 12"/>
                <a:gd name="T7" fmla="*/ 6 h 70"/>
                <a:gd name="T8" fmla="*/ 6 w 12"/>
                <a:gd name="T9" fmla="*/ 0 h 70"/>
                <a:gd name="T10" fmla="*/ 12 w 12"/>
                <a:gd name="T11" fmla="*/ 6 h 70"/>
                <a:gd name="T12" fmla="*/ 12 w 12"/>
                <a:gd name="T13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0">
                  <a:moveTo>
                    <a:pt x="12" y="64"/>
                  </a:moveTo>
                  <a:cubicBezTo>
                    <a:pt x="12" y="67"/>
                    <a:pt x="9" y="70"/>
                    <a:pt x="6" y="70"/>
                  </a:cubicBezTo>
                  <a:cubicBezTo>
                    <a:pt x="3" y="70"/>
                    <a:pt x="0" y="67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64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Line 14">
              <a:extLst>
                <a:ext uri="{FF2B5EF4-FFF2-40B4-BE49-F238E27FC236}">
                  <a16:creationId xmlns="" xmlns:a16="http://schemas.microsoft.com/office/drawing/2014/main" id="{47DD8956-AEFA-894A-A97F-FE26F022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500" y="3937000"/>
              <a:ext cx="44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Line 15">
              <a:extLst>
                <a:ext uri="{FF2B5EF4-FFF2-40B4-BE49-F238E27FC236}">
                  <a16:creationId xmlns="" xmlns:a16="http://schemas.microsoft.com/office/drawing/2014/main" id="{9E279060-98CC-4C47-837A-977EEAF17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500" y="3830638"/>
              <a:ext cx="44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3">
              <a:extLst>
                <a:ext uri="{FF2B5EF4-FFF2-40B4-BE49-F238E27FC236}">
                  <a16:creationId xmlns="" xmlns:a16="http://schemas.microsoft.com/office/drawing/2014/main" id="{EC769EF3-113F-1C43-89F1-A2958C41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717925"/>
              <a:ext cx="30163" cy="136525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6 h 36"/>
                <a:gd name="T4" fmla="*/ 6 w 8"/>
                <a:gd name="T5" fmla="*/ 0 h 36"/>
                <a:gd name="T6" fmla="*/ 8 w 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6C6475FA-800E-8A4D-80B0-77DFEEAACC9D}"/>
              </a:ext>
            </a:extLst>
          </p:cNvPr>
          <p:cNvCxnSpPr>
            <a:cxnSpLocks/>
          </p:cNvCxnSpPr>
          <p:nvPr/>
        </p:nvCxnSpPr>
        <p:spPr>
          <a:xfrm flipV="1">
            <a:off x="159657" y="1478329"/>
            <a:ext cx="1632567" cy="119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7">
            <a:extLst>
              <a:ext uri="{FF2B5EF4-FFF2-40B4-BE49-F238E27FC236}">
                <a16:creationId xmlns="" xmlns:a16="http://schemas.microsoft.com/office/drawing/2014/main" id="{6C6475FA-800E-8A4D-80B0-77DFEEAACC9D}"/>
              </a:ext>
            </a:extLst>
          </p:cNvPr>
          <p:cNvCxnSpPr>
            <a:cxnSpLocks/>
          </p:cNvCxnSpPr>
          <p:nvPr/>
        </p:nvCxnSpPr>
        <p:spPr>
          <a:xfrm flipV="1">
            <a:off x="9231086" y="1425850"/>
            <a:ext cx="2849347" cy="18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C514782-F1FB-7440-B2AA-45D4FFE64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475" r="1361"/>
          <a:stretch>
            <a:fillRect/>
          </a:stretch>
        </p:blipFill>
        <p:spPr>
          <a:xfrm flipH="1">
            <a:off x="1105480" y="0"/>
            <a:ext cx="11086521" cy="6858000"/>
          </a:xfrm>
          <a:custGeom>
            <a:avLst/>
            <a:gdLst>
              <a:gd name="connsiteX0" fmla="*/ 6203487 w 11086521"/>
              <a:gd name="connsiteY0" fmla="*/ 0 h 6858000"/>
              <a:gd name="connsiteX1" fmla="*/ 0 w 11086521"/>
              <a:gd name="connsiteY1" fmla="*/ 0 h 6858000"/>
              <a:gd name="connsiteX2" fmla="*/ 0 w 11086521"/>
              <a:gd name="connsiteY2" fmla="*/ 3543533 h 6858000"/>
              <a:gd name="connsiteX3" fmla="*/ 2359967 w 11086521"/>
              <a:gd name="connsiteY3" fmla="*/ 6858000 h 6858000"/>
              <a:gd name="connsiteX4" fmla="*/ 11086521 w 1108652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6521" h="6858000">
                <a:moveTo>
                  <a:pt x="6203487" y="0"/>
                </a:moveTo>
                <a:lnTo>
                  <a:pt x="0" y="0"/>
                </a:lnTo>
                <a:lnTo>
                  <a:pt x="0" y="3543533"/>
                </a:lnTo>
                <a:lnTo>
                  <a:pt x="2359967" y="6858000"/>
                </a:lnTo>
                <a:lnTo>
                  <a:pt x="11086521" y="6858000"/>
                </a:lnTo>
                <a:close/>
              </a:path>
            </a:pathLst>
          </a:custGeom>
        </p:spPr>
      </p:pic>
      <p:sp>
        <p:nvSpPr>
          <p:cNvPr id="26" name="Freeform 25">
            <a:extLst>
              <a:ext uri="{FF2B5EF4-FFF2-40B4-BE49-F238E27FC236}">
                <a16:creationId xmlns="" xmlns:a16="http://schemas.microsoft.com/office/drawing/2014/main" id="{9A86D6CD-6CBA-F345-A439-06DA64D09BD0}"/>
              </a:ext>
            </a:extLst>
          </p:cNvPr>
          <p:cNvSpPr/>
          <p:nvPr/>
        </p:nvSpPr>
        <p:spPr>
          <a:xfrm>
            <a:off x="1105479" y="0"/>
            <a:ext cx="11086521" cy="6858000"/>
          </a:xfrm>
          <a:custGeom>
            <a:avLst/>
            <a:gdLst>
              <a:gd name="connsiteX0" fmla="*/ 4883034 w 11086521"/>
              <a:gd name="connsiteY0" fmla="*/ 0 h 6858000"/>
              <a:gd name="connsiteX1" fmla="*/ 11086521 w 11086521"/>
              <a:gd name="connsiteY1" fmla="*/ 0 h 6858000"/>
              <a:gd name="connsiteX2" fmla="*/ 11086521 w 11086521"/>
              <a:gd name="connsiteY2" fmla="*/ 3543533 h 6858000"/>
              <a:gd name="connsiteX3" fmla="*/ 8726554 w 11086521"/>
              <a:gd name="connsiteY3" fmla="*/ 6858000 h 6858000"/>
              <a:gd name="connsiteX4" fmla="*/ 0 w 1108652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6521" h="6858000">
                <a:moveTo>
                  <a:pt x="4883034" y="0"/>
                </a:moveTo>
                <a:lnTo>
                  <a:pt x="11086521" y="0"/>
                </a:lnTo>
                <a:lnTo>
                  <a:pt x="11086521" y="3543533"/>
                </a:lnTo>
                <a:lnTo>
                  <a:pt x="872655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90000"/>
                </a:schemeClr>
              </a:gs>
              <a:gs pos="98000">
                <a:schemeClr val="tx2">
                  <a:lumMod val="60000"/>
                  <a:lumOff val="40000"/>
                  <a:alpha val="9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C9677D70-1F14-2744-B019-A1E94D55285D}"/>
              </a:ext>
            </a:extLst>
          </p:cNvPr>
          <p:cNvSpPr/>
          <p:nvPr/>
        </p:nvSpPr>
        <p:spPr>
          <a:xfrm>
            <a:off x="0" y="1851589"/>
            <a:ext cx="6282270" cy="2769988"/>
          </a:xfrm>
          <a:custGeom>
            <a:avLst/>
            <a:gdLst>
              <a:gd name="connsiteX0" fmla="*/ 0 w 6282270"/>
              <a:gd name="connsiteY0" fmla="*/ 0 h 2769988"/>
              <a:gd name="connsiteX1" fmla="*/ 6282270 w 6282270"/>
              <a:gd name="connsiteY1" fmla="*/ 0 h 2769988"/>
              <a:gd name="connsiteX2" fmla="*/ 4309983 w 6282270"/>
              <a:gd name="connsiteY2" fmla="*/ 2769988 h 2769988"/>
              <a:gd name="connsiteX3" fmla="*/ 0 w 6282270"/>
              <a:gd name="connsiteY3" fmla="*/ 2769988 h 276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2270" h="2769988">
                <a:moveTo>
                  <a:pt x="0" y="0"/>
                </a:moveTo>
                <a:lnTo>
                  <a:pt x="6282270" y="0"/>
                </a:lnTo>
                <a:lnTo>
                  <a:pt x="4309983" y="2769988"/>
                </a:lnTo>
                <a:lnTo>
                  <a:pt x="0" y="2769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B194220E-62D0-E743-A656-16EF303E2C9A}"/>
              </a:ext>
            </a:extLst>
          </p:cNvPr>
          <p:cNvSpPr txBox="1">
            <a:spLocks/>
          </p:cNvSpPr>
          <p:nvPr/>
        </p:nvSpPr>
        <p:spPr>
          <a:xfrm>
            <a:off x="742950" y="2649089"/>
            <a:ext cx="3806190" cy="12187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r"/>
            <a:r>
              <a:rPr lang="ru-RU" sz="4400" dirty="0">
                <a:solidFill>
                  <a:srgbClr val="000000"/>
                </a:solidFill>
              </a:rPr>
              <a:t>Выпускник будет знать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="" xmlns:a16="http://schemas.microsoft.com/office/drawing/2014/main" id="{5B7091F8-A8A0-6142-9941-8AD9B0802886}"/>
              </a:ext>
            </a:extLst>
          </p:cNvPr>
          <p:cNvSpPr/>
          <p:nvPr/>
        </p:nvSpPr>
        <p:spPr>
          <a:xfrm>
            <a:off x="257578" y="1152906"/>
            <a:ext cx="2306946" cy="1123755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>
                  <a:alpha val="85000"/>
                </a:schemeClr>
              </a:gs>
              <a:gs pos="99000">
                <a:schemeClr val="accent2">
                  <a:alpha val="88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47BE776-C277-C148-846D-9340D968C358}"/>
              </a:ext>
            </a:extLst>
          </p:cNvPr>
          <p:cNvCxnSpPr>
            <a:cxnSpLocks/>
          </p:cNvCxnSpPr>
          <p:nvPr/>
        </p:nvCxnSpPr>
        <p:spPr>
          <a:xfrm flipH="1">
            <a:off x="0" y="2640149"/>
            <a:ext cx="891806" cy="12372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75E0922-5977-684B-A1AF-6F3868B82A87}"/>
              </a:ext>
            </a:extLst>
          </p:cNvPr>
          <p:cNvSpPr txBox="1">
            <a:spLocks/>
          </p:cNvSpPr>
          <p:nvPr/>
        </p:nvSpPr>
        <p:spPr>
          <a:xfrm>
            <a:off x="7097381" y="393396"/>
            <a:ext cx="465919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Разнообразные</a:t>
            </a:r>
            <a:r>
              <a:rPr lang="en-US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 </a:t>
            </a: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приемы</a:t>
            </a:r>
            <a:r>
              <a:rPr lang="ru-RU" sz="1800" dirty="0">
                <a:solidFill>
                  <a:srgbClr val="FFFFFF"/>
                </a:solidFill>
                <a:latin typeface="Segoe UI Light" panose="020B0502040204020203" pitchFamily="34" charset="0"/>
              </a:rPr>
              <a:t>, методы и средства обучения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CD3C9DA6-82E4-1847-BC3A-32D3E1DAD17F}"/>
              </a:ext>
            </a:extLst>
          </p:cNvPr>
          <p:cNvSpPr txBox="1">
            <a:spLocks/>
          </p:cNvSpPr>
          <p:nvPr/>
        </p:nvSpPr>
        <p:spPr>
          <a:xfrm>
            <a:off x="5110191" y="3933897"/>
            <a:ext cx="6200134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Методику </a:t>
            </a:r>
            <a:r>
              <a:rPr lang="ru-RU" sz="1800" dirty="0">
                <a:solidFill>
                  <a:srgbClr val="FFFFFF"/>
                </a:solidFill>
                <a:latin typeface="Segoe UI Light" panose="020B0502040204020203" pitchFamily="34" charset="0"/>
              </a:rPr>
              <a:t>использования компьютера и другого </a:t>
            </a: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инструментария для решения профессиональных задач</a:t>
            </a:r>
            <a:endParaRPr lang="ru-RU" sz="1800" dirty="0">
              <a:solidFill>
                <a:srgbClr val="FFFFFF"/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E52D3C5-4425-634F-BC2D-036A48A237DA}"/>
              </a:ext>
            </a:extLst>
          </p:cNvPr>
          <p:cNvGrpSpPr/>
          <p:nvPr/>
        </p:nvGrpSpPr>
        <p:grpSpPr>
          <a:xfrm>
            <a:off x="1177510" y="1475628"/>
            <a:ext cx="467082" cy="478310"/>
            <a:chOff x="2695576" y="2901950"/>
            <a:chExt cx="330200" cy="338138"/>
          </a:xfrm>
        </p:grpSpPr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553EE38B-CD2B-134A-9978-245B4DA20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2981325"/>
              <a:ext cx="206375" cy="258763"/>
            </a:xfrm>
            <a:custGeom>
              <a:avLst/>
              <a:gdLst>
                <a:gd name="T0" fmla="*/ 20 w 55"/>
                <a:gd name="T1" fmla="*/ 6 h 68"/>
                <a:gd name="T2" fmla="*/ 26 w 55"/>
                <a:gd name="T3" fmla="*/ 0 h 68"/>
                <a:gd name="T4" fmla="*/ 32 w 55"/>
                <a:gd name="T5" fmla="*/ 6 h 68"/>
                <a:gd name="T6" fmla="*/ 32 w 55"/>
                <a:gd name="T7" fmla="*/ 30 h 68"/>
                <a:gd name="T8" fmla="*/ 50 w 55"/>
                <a:gd name="T9" fmla="*/ 36 h 68"/>
                <a:gd name="T10" fmla="*/ 54 w 55"/>
                <a:gd name="T11" fmla="*/ 46 h 68"/>
                <a:gd name="T12" fmla="*/ 50 w 55"/>
                <a:gd name="T13" fmla="*/ 68 h 68"/>
                <a:gd name="T14" fmla="*/ 18 w 55"/>
                <a:gd name="T15" fmla="*/ 68 h 68"/>
                <a:gd name="T16" fmla="*/ 2 w 55"/>
                <a:gd name="T17" fmla="*/ 44 h 68"/>
                <a:gd name="T18" fmla="*/ 4 w 55"/>
                <a:gd name="T19" fmla="*/ 36 h 68"/>
                <a:gd name="T20" fmla="*/ 20 w 55"/>
                <a:gd name="T21" fmla="*/ 50 h 68"/>
                <a:gd name="T22" fmla="*/ 20 w 55"/>
                <a:gd name="T23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68">
                  <a:moveTo>
                    <a:pt x="20" y="6"/>
                  </a:moveTo>
                  <a:cubicBezTo>
                    <a:pt x="20" y="3"/>
                    <a:pt x="23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4" y="37"/>
                    <a:pt x="55" y="42"/>
                    <a:pt x="54" y="4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1"/>
                    <a:pt x="0" y="36"/>
                    <a:pt x="4" y="36"/>
                  </a:cubicBezTo>
                  <a:cubicBezTo>
                    <a:pt x="8" y="36"/>
                    <a:pt x="12" y="38"/>
                    <a:pt x="20" y="50"/>
                  </a:cubicBezTo>
                  <a:lnTo>
                    <a:pt x="20" y="6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51A5DB10-F2B7-5444-B5C6-95F9E220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576" y="2901950"/>
              <a:ext cx="104775" cy="106363"/>
            </a:xfrm>
            <a:custGeom>
              <a:avLst/>
              <a:gdLst>
                <a:gd name="T0" fmla="*/ 66 w 66"/>
                <a:gd name="T1" fmla="*/ 0 h 67"/>
                <a:gd name="T2" fmla="*/ 19 w 66"/>
                <a:gd name="T3" fmla="*/ 67 h 67"/>
                <a:gd name="T4" fmla="*/ 0 w 66"/>
                <a:gd name="T5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lnTo>
                    <a:pt x="19" y="67"/>
                  </a:lnTo>
                  <a:lnTo>
                    <a:pt x="0" y="48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Line 7">
              <a:extLst>
                <a:ext uri="{FF2B5EF4-FFF2-40B4-BE49-F238E27FC236}">
                  <a16:creationId xmlns="" xmlns:a16="http://schemas.microsoft.com/office/drawing/2014/main" id="{A1316F2E-F4C2-CB4B-9141-69B018478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1" y="2901950"/>
              <a:ext cx="104775" cy="10636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Line 8">
              <a:extLst>
                <a:ext uri="{FF2B5EF4-FFF2-40B4-BE49-F238E27FC236}">
                  <a16:creationId xmlns="" xmlns:a16="http://schemas.microsoft.com/office/drawing/2014/main" id="{5172A1B0-3048-7843-8F6B-6DB2E2528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1001" y="2901950"/>
              <a:ext cx="104775" cy="10636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CD2F71D-8EC5-8741-B2BA-3A845F277B2E}"/>
              </a:ext>
            </a:extLst>
          </p:cNvPr>
          <p:cNvCxnSpPr>
            <a:cxnSpLocks/>
          </p:cNvCxnSpPr>
          <p:nvPr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275E0922-5977-684B-A1AF-6F3868B82A87}"/>
              </a:ext>
            </a:extLst>
          </p:cNvPr>
          <p:cNvSpPr txBox="1">
            <a:spLocks/>
          </p:cNvSpPr>
          <p:nvPr/>
        </p:nvSpPr>
        <p:spPr>
          <a:xfrm>
            <a:off x="6854934" y="1151356"/>
            <a:ext cx="5337066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Технологии планирования</a:t>
            </a:r>
            <a:r>
              <a:rPr lang="en-US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 </a:t>
            </a: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 </a:t>
            </a:r>
            <a:r>
              <a:rPr lang="ru-RU" sz="1800" dirty="0">
                <a:solidFill>
                  <a:srgbClr val="FFFFFF"/>
                </a:solidFill>
                <a:latin typeface="Segoe UI Light" panose="020B0502040204020203" pitchFamily="34" charset="0"/>
              </a:rPr>
              <a:t>и </a:t>
            </a: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проведения </a:t>
            </a:r>
            <a:r>
              <a:rPr lang="ru-RU" sz="1800" dirty="0">
                <a:solidFill>
                  <a:srgbClr val="FFFFFF"/>
                </a:solidFill>
                <a:latin typeface="Segoe UI Light" panose="020B0502040204020203" pitchFamily="34" charset="0"/>
              </a:rPr>
              <a:t>учебных занятий по </a:t>
            </a: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математике и информатике</a:t>
            </a:r>
            <a:endParaRPr lang="ru-RU" sz="1800" dirty="0">
              <a:solidFill>
                <a:srgbClr val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275E0922-5977-684B-A1AF-6F3868B82A87}"/>
              </a:ext>
            </a:extLst>
          </p:cNvPr>
          <p:cNvSpPr txBox="1">
            <a:spLocks/>
          </p:cNvSpPr>
          <p:nvPr/>
        </p:nvSpPr>
        <p:spPr>
          <a:xfrm>
            <a:off x="6539848" y="1909316"/>
            <a:ext cx="4770477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>
                <a:solidFill>
                  <a:srgbClr val="FFFFFF"/>
                </a:solidFill>
                <a:latin typeface="Segoe UI Light" panose="020B0502040204020203" pitchFamily="34" charset="0"/>
              </a:rPr>
              <a:t>Нормативные правовые акты в области </a:t>
            </a: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образования</a:t>
            </a:r>
            <a:endParaRPr lang="ru-RU" sz="1800" dirty="0">
              <a:solidFill>
                <a:srgbClr val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275E0922-5977-684B-A1AF-6F3868B82A87}"/>
              </a:ext>
            </a:extLst>
          </p:cNvPr>
          <p:cNvSpPr txBox="1">
            <a:spLocks/>
          </p:cNvSpPr>
          <p:nvPr/>
        </p:nvSpPr>
        <p:spPr>
          <a:xfrm>
            <a:off x="6012883" y="2667276"/>
            <a:ext cx="5824405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Различные программные и аппаратные средства, применяемые в образовании </a:t>
            </a:r>
            <a:endParaRPr lang="ru-RU" sz="1800" dirty="0">
              <a:solidFill>
                <a:srgbClr val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CD3C9DA6-82E4-1847-BC3A-32D3E1DAD17F}"/>
              </a:ext>
            </a:extLst>
          </p:cNvPr>
          <p:cNvSpPr txBox="1">
            <a:spLocks/>
          </p:cNvSpPr>
          <p:nvPr/>
        </p:nvSpPr>
        <p:spPr>
          <a:xfrm>
            <a:off x="4442557" y="4775299"/>
            <a:ext cx="6282270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Возможности математических методов </a:t>
            </a:r>
            <a:r>
              <a:rPr lang="ru-RU" sz="1800" dirty="0">
                <a:solidFill>
                  <a:srgbClr val="FFFFFF"/>
                </a:solidFill>
                <a:latin typeface="Segoe UI Light" panose="020B0502040204020203" pitchFamily="34" charset="0"/>
              </a:rPr>
              <a:t>для анализа данных, решения инженерных и экономических задач, проведения статистических исследований и оптимизации процессов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CD3C9DA6-82E4-1847-BC3A-32D3E1DAD17F}"/>
              </a:ext>
            </a:extLst>
          </p:cNvPr>
          <p:cNvSpPr txBox="1">
            <a:spLocks/>
          </p:cNvSpPr>
          <p:nvPr/>
        </p:nvSpPr>
        <p:spPr>
          <a:xfrm>
            <a:off x="3739374" y="5958477"/>
            <a:ext cx="5901722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 smtClean="0">
                <a:solidFill>
                  <a:srgbClr val="FFFFFF"/>
                </a:solidFill>
                <a:latin typeface="Segoe UI Light" panose="020B0502040204020203" pitchFamily="34" charset="0"/>
              </a:rPr>
              <a:t>Современные </a:t>
            </a:r>
            <a:r>
              <a:rPr lang="ru-RU" sz="1800" dirty="0">
                <a:solidFill>
                  <a:srgbClr val="FFFFFF"/>
                </a:solidFill>
                <a:latin typeface="Segoe UI Light" panose="020B0502040204020203" pitchFamily="34" charset="0"/>
              </a:rPr>
              <a:t>методы математического моделирования</a:t>
            </a:r>
          </a:p>
        </p:txBody>
      </p:sp>
      <p:pic>
        <p:nvPicPr>
          <p:cNvPr id="33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80866" y="5051062"/>
            <a:ext cx="1520538" cy="1520538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A424E126-5F9F-4157-A5B0-56A9DA32C708}"/>
              </a:ext>
            </a:extLst>
          </p:cNvPr>
          <p:cNvSpPr txBox="1">
            <a:spLocks/>
          </p:cNvSpPr>
          <p:nvPr/>
        </p:nvSpPr>
        <p:spPr>
          <a:xfrm>
            <a:off x="5643354" y="3425236"/>
            <a:ext cx="5901722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800" dirty="0">
                <a:solidFill>
                  <a:srgbClr val="FFFFFF"/>
                </a:solidFill>
                <a:latin typeface="Segoe UI Light" panose="020B0502040204020203" pitchFamily="34" charset="0"/>
              </a:rPr>
              <a:t>Языки и современные технологии программирования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26125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B913816B-53D1-7C4A-BC38-9233F0719E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9685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0" name="think-cell Slide" r:id="rId6" imgW="7761960" imgH="10047960" progId="">
                  <p:embed/>
                </p:oleObj>
              </mc:Choice>
              <mc:Fallback>
                <p:oleObj name="think-cell Slide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89A95A02-3D17-904C-B6C7-C98DE33813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9D9BB960-19B0-4D4A-B178-37221977F7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020" r="1759"/>
          <a:stretch/>
        </p:blipFill>
        <p:spPr>
          <a:xfrm>
            <a:off x="533400" y="1524000"/>
            <a:ext cx="42672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644D0-0B2D-2041-B82E-6EFA87E3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solidFill>
                  <a:srgbClr val="403E3E"/>
                </a:solidFill>
              </a:rPr>
              <a:t>Преподавательский состав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B46874-6648-8D49-9029-DCEF553C184D}"/>
              </a:ext>
            </a:extLst>
          </p:cNvPr>
          <p:cNvSpPr/>
          <p:nvPr/>
        </p:nvSpPr>
        <p:spPr>
          <a:xfrm>
            <a:off x="533400" y="1524000"/>
            <a:ext cx="4267200" cy="5334000"/>
          </a:xfrm>
          <a:prstGeom prst="rect">
            <a:avLst/>
          </a:prstGeom>
          <a:gradFill>
            <a:gsLst>
              <a:gs pos="0">
                <a:schemeClr val="accent1">
                  <a:alpha val="82000"/>
                </a:schemeClr>
              </a:gs>
              <a:gs pos="100000">
                <a:schemeClr val="accent2">
                  <a:alpha val="73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A89C8C5-F5A1-B54A-B21D-64C144164F07}"/>
              </a:ext>
            </a:extLst>
          </p:cNvPr>
          <p:cNvSpPr/>
          <p:nvPr/>
        </p:nvSpPr>
        <p:spPr>
          <a:xfrm>
            <a:off x="80010" y="1524001"/>
            <a:ext cx="2415052" cy="26869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4D36BA67-BCE3-384F-B60A-59E00C5FC816}"/>
              </a:ext>
            </a:extLst>
          </p:cNvPr>
          <p:cNvSpPr/>
          <p:nvPr/>
        </p:nvSpPr>
        <p:spPr>
          <a:xfrm>
            <a:off x="2495062" y="1524001"/>
            <a:ext cx="2305538" cy="2350769"/>
          </a:xfrm>
          <a:prstGeom prst="rect">
            <a:avLst/>
          </a:prstGeom>
          <a:gradFill>
            <a:gsLst>
              <a:gs pos="0">
                <a:schemeClr val="accent1">
                  <a:alpha val="82000"/>
                </a:schemeClr>
              </a:gs>
              <a:gs pos="100000">
                <a:schemeClr val="accent2">
                  <a:alpha val="73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75CBF2-6486-4F41-A649-D41C3D54901A}"/>
              </a:ext>
            </a:extLst>
          </p:cNvPr>
          <p:cNvSpPr txBox="1">
            <a:spLocks/>
          </p:cNvSpPr>
          <p:nvPr/>
        </p:nvSpPr>
        <p:spPr>
          <a:xfrm>
            <a:off x="2557322" y="2332117"/>
            <a:ext cx="2243278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000" spc="-40" dirty="0">
                <a:solidFill>
                  <a:schemeClr val="bg1"/>
                </a:solidFill>
              </a:rPr>
              <a:t>Руководитель </a:t>
            </a:r>
            <a:r>
              <a:rPr lang="ru-RU" sz="2000" spc="-40" dirty="0" smtClean="0">
                <a:solidFill>
                  <a:schemeClr val="bg1"/>
                </a:solidFill>
              </a:rPr>
              <a:t>образовательной </a:t>
            </a:r>
            <a:r>
              <a:rPr lang="ru-RU" sz="2000" spc="-40" dirty="0">
                <a:solidFill>
                  <a:schemeClr val="bg1"/>
                </a:solidFill>
              </a:rPr>
              <a:t>программы </a:t>
            </a:r>
          </a:p>
        </p:txBody>
      </p:sp>
      <p:grpSp>
        <p:nvGrpSpPr>
          <p:cNvPr id="57" name="Group 21">
            <a:extLst>
              <a:ext uri="{FF2B5EF4-FFF2-40B4-BE49-F238E27FC236}">
                <a16:creationId xmlns="" xmlns:a16="http://schemas.microsoft.com/office/drawing/2014/main" id="{5439F118-E837-4E28-BA09-E53BDFE05036}"/>
              </a:ext>
            </a:extLst>
          </p:cNvPr>
          <p:cNvGrpSpPr/>
          <p:nvPr/>
        </p:nvGrpSpPr>
        <p:grpSpPr>
          <a:xfrm>
            <a:off x="849275" y="4682489"/>
            <a:ext cx="2813796" cy="1508786"/>
            <a:chOff x="383578" y="3806661"/>
            <a:chExt cx="2921946" cy="955671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60044047-B0B0-4290-8E62-A82290629F0C}"/>
                </a:ext>
              </a:extLst>
            </p:cNvPr>
            <p:cNvSpPr txBox="1"/>
            <p:nvPr/>
          </p:nvSpPr>
          <p:spPr>
            <a:xfrm>
              <a:off x="383578" y="3806661"/>
              <a:ext cx="2353326" cy="5148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ru-RU" sz="20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ПАНКРАТОВА </a:t>
              </a:r>
              <a:r>
                <a:rPr lang="ru-RU" sz="2000" b="1" dirty="0" smtClean="0">
                  <a:solidFill>
                    <a:schemeClr val="bg1"/>
                  </a:solidFill>
                  <a:latin typeface="Raleway" panose="020B0503030101060003" pitchFamily="34" charset="0"/>
                </a:rPr>
                <a:t/>
              </a:r>
              <a:br>
                <a:rPr lang="ru-RU" sz="2000" b="1" dirty="0" smtClean="0">
                  <a:solidFill>
                    <a:schemeClr val="bg1"/>
                  </a:solidFill>
                  <a:latin typeface="Raleway" panose="020B0503030101060003" pitchFamily="34" charset="0"/>
                </a:rPr>
              </a:br>
              <a:r>
                <a:rPr lang="ru-RU" sz="2000" b="1" dirty="0" smtClean="0">
                  <a:solidFill>
                    <a:schemeClr val="bg1"/>
                  </a:solidFill>
                  <a:latin typeface="Raleway" panose="020B0503030101060003" pitchFamily="34" charset="0"/>
                </a:rPr>
                <a:t>Ольга </a:t>
              </a:r>
              <a:r>
                <a:rPr lang="ru-RU" sz="20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Петровна</a:t>
              </a:r>
              <a:endParaRPr lang="en-IN" sz="20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2DA6874-85B9-49C3-B1FD-4916F8E33030}"/>
                </a:ext>
              </a:extLst>
            </p:cNvPr>
            <p:cNvSpPr txBox="1"/>
            <p:nvPr/>
          </p:nvSpPr>
          <p:spPr>
            <a:xfrm>
              <a:off x="383578" y="4401959"/>
              <a:ext cx="2921946" cy="3603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заведующий </a:t>
              </a:r>
              <a:r>
                <a:rPr lang="ru-RU" sz="1400" dirty="0" smtClean="0">
                  <a:solidFill>
                    <a:schemeClr val="bg1"/>
                  </a:solidFill>
                </a:rPr>
                <a:t>кафедрой информатики, </a:t>
              </a:r>
              <a:r>
                <a:rPr lang="ru-RU" sz="1400" dirty="0">
                  <a:solidFill>
                    <a:schemeClr val="bg1"/>
                  </a:solidFill>
                </a:rPr>
                <a:t>кандидат педагогических наук, </a:t>
              </a:r>
              <a:r>
                <a:rPr lang="ru-RU" sz="1400" dirty="0" smtClean="0">
                  <a:solidFill>
                    <a:schemeClr val="bg1"/>
                  </a:solidFill>
                </a:rPr>
                <a:t>доцент 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Скругленный прямоугольник 63"/>
          <p:cNvSpPr/>
          <p:nvPr/>
        </p:nvSpPr>
        <p:spPr>
          <a:xfrm>
            <a:off x="199123" y="1583694"/>
            <a:ext cx="2188383" cy="2533454"/>
          </a:xfrm>
          <a:prstGeom prst="round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075C94-7515-1848-AFFE-F3CE5414B237}"/>
              </a:ext>
            </a:extLst>
          </p:cNvPr>
          <p:cNvSpPr/>
          <p:nvPr/>
        </p:nvSpPr>
        <p:spPr>
          <a:xfrm>
            <a:off x="4800600" y="1524000"/>
            <a:ext cx="7391400" cy="235077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F48841F-8BEF-FC4D-A1FD-C80538BBC254}"/>
              </a:ext>
            </a:extLst>
          </p:cNvPr>
          <p:cNvSpPr/>
          <p:nvPr/>
        </p:nvSpPr>
        <p:spPr>
          <a:xfrm>
            <a:off x="5193254" y="3048000"/>
            <a:ext cx="1936377" cy="320039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F270169-2BD8-6D4F-AE8C-A6FEAA0E199F}"/>
              </a:ext>
            </a:extLst>
          </p:cNvPr>
          <p:cNvSpPr/>
          <p:nvPr/>
        </p:nvSpPr>
        <p:spPr>
          <a:xfrm>
            <a:off x="7478358" y="3048000"/>
            <a:ext cx="1936377" cy="320039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Скругленный прямоугольник 64"/>
          <p:cNvSpPr>
            <a:spLocks noChangeAspect="1"/>
          </p:cNvSpPr>
          <p:nvPr/>
        </p:nvSpPr>
        <p:spPr>
          <a:xfrm>
            <a:off x="5186584" y="1581149"/>
            <a:ext cx="1944000" cy="2250536"/>
          </a:xfrm>
          <a:prstGeom prst="round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>
            <a:spLocks noChangeAspect="1"/>
          </p:cNvSpPr>
          <p:nvPr/>
        </p:nvSpPr>
        <p:spPr>
          <a:xfrm>
            <a:off x="7478358" y="1581149"/>
            <a:ext cx="1944000" cy="2250537"/>
          </a:xfrm>
          <a:prstGeom prst="round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Group 22">
            <a:extLst>
              <a:ext uri="{FF2B5EF4-FFF2-40B4-BE49-F238E27FC236}">
                <a16:creationId xmlns="" xmlns:a16="http://schemas.microsoft.com/office/drawing/2014/main" id="{BA7018D1-33F0-4D36-8A42-7306D8A3E4C5}"/>
              </a:ext>
            </a:extLst>
          </p:cNvPr>
          <p:cNvGrpSpPr/>
          <p:nvPr/>
        </p:nvGrpSpPr>
        <p:grpSpPr>
          <a:xfrm>
            <a:off x="5304011" y="4030083"/>
            <a:ext cx="1787782" cy="1814747"/>
            <a:chOff x="662319" y="3932809"/>
            <a:chExt cx="2659169" cy="1159246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8A244BA-94C4-49D3-9DED-914DF43F590E}"/>
                </a:ext>
              </a:extLst>
            </p:cNvPr>
            <p:cNvSpPr txBox="1"/>
            <p:nvPr/>
          </p:nvSpPr>
          <p:spPr>
            <a:xfrm>
              <a:off x="662319" y="3932809"/>
              <a:ext cx="2532437" cy="4718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ШЕВЧЕНКО </a:t>
              </a:r>
            </a:p>
            <a:p>
              <a:pPr algn="ctr"/>
              <a:r>
                <a: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Галина </a:t>
              </a:r>
              <a:endParaRPr lang="en-US" sz="1600" b="1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  <a:p>
              <a:pPr algn="ctr"/>
              <a:r>
                <a: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Ивановна</a:t>
              </a:r>
              <a:endParaRPr lang="en-IN" sz="1600" b="1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E6DB834B-2E77-4646-A4D9-60B1ABCB42E1}"/>
                </a:ext>
              </a:extLst>
            </p:cNvPr>
            <p:cNvSpPr txBox="1"/>
            <p:nvPr/>
          </p:nvSpPr>
          <p:spPr>
            <a:xfrm>
              <a:off x="789052" y="4541561"/>
              <a:ext cx="2532436" cy="5504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профессор кафедры, кандидат педагогических наук, доцент</a:t>
              </a:r>
            </a:p>
          </p:txBody>
        </p:sp>
      </p:grpSp>
      <p:grpSp>
        <p:nvGrpSpPr>
          <p:cNvPr id="74" name="Group 22">
            <a:extLst>
              <a:ext uri="{FF2B5EF4-FFF2-40B4-BE49-F238E27FC236}">
                <a16:creationId xmlns="" xmlns:a16="http://schemas.microsoft.com/office/drawing/2014/main" id="{BA7018D1-33F0-4D36-8A42-7306D8A3E4C5}"/>
              </a:ext>
            </a:extLst>
          </p:cNvPr>
          <p:cNvGrpSpPr/>
          <p:nvPr/>
        </p:nvGrpSpPr>
        <p:grpSpPr>
          <a:xfrm>
            <a:off x="7592909" y="4030084"/>
            <a:ext cx="1676821" cy="1813813"/>
            <a:chOff x="635488" y="3814106"/>
            <a:chExt cx="2532437" cy="1339803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08A244BA-94C4-49D3-9DED-914DF43F590E}"/>
                </a:ext>
              </a:extLst>
            </p:cNvPr>
            <p:cNvSpPr txBox="1"/>
            <p:nvPr/>
          </p:nvSpPr>
          <p:spPr>
            <a:xfrm>
              <a:off x="635488" y="3814106"/>
              <a:ext cx="2532437" cy="5456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ПОДДУБНАЯ </a:t>
              </a:r>
            </a:p>
            <a:p>
              <a:pPr algn="ctr"/>
              <a:r>
                <a: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Наталья </a:t>
              </a:r>
              <a:endParaRPr lang="en-US" sz="1600" b="1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  <a:p>
              <a:pPr algn="ctr"/>
              <a:r>
                <a: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Александровна</a:t>
              </a:r>
              <a:endParaRPr lang="en-IN" sz="1600" b="1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E6DB834B-2E77-4646-A4D9-60B1ABCB42E1}"/>
                </a:ext>
              </a:extLst>
            </p:cNvPr>
            <p:cNvSpPr txBox="1"/>
            <p:nvPr/>
          </p:nvSpPr>
          <p:spPr>
            <a:xfrm>
              <a:off x="635488" y="4507578"/>
              <a:ext cx="253243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доцент кафедры, кандидат физико-математических наук, доцент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9834441" y="1570828"/>
            <a:ext cx="1945476" cy="4692746"/>
            <a:chOff x="585790" y="1555652"/>
            <a:chExt cx="1945476" cy="4692746"/>
          </a:xfrm>
        </p:grpSpPr>
        <p:sp>
          <p:nvSpPr>
            <p:cNvPr id="31" name="Rectangle 7">
              <a:extLst>
                <a:ext uri="{FF2B5EF4-FFF2-40B4-BE49-F238E27FC236}">
                  <a16:creationId xmlns="" xmlns:a16="http://schemas.microsoft.com/office/drawing/2014/main" id="{AF48841F-8BEF-FC4D-A1FD-C80538BBC254}"/>
                </a:ext>
              </a:extLst>
            </p:cNvPr>
            <p:cNvSpPr/>
            <p:nvPr/>
          </p:nvSpPr>
          <p:spPr>
            <a:xfrm>
              <a:off x="585790" y="3047999"/>
              <a:ext cx="1936377" cy="320039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Скругленный прямоугольник 31"/>
            <p:cNvSpPr>
              <a:spLocks noChangeAspect="1"/>
            </p:cNvSpPr>
            <p:nvPr/>
          </p:nvSpPr>
          <p:spPr>
            <a:xfrm>
              <a:off x="587266" y="1555652"/>
              <a:ext cx="1944000" cy="2250537"/>
            </a:xfrm>
            <a:prstGeom prst="round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Group 22">
              <a:extLst>
                <a:ext uri="{FF2B5EF4-FFF2-40B4-BE49-F238E27FC236}">
                  <a16:creationId xmlns="" xmlns:a16="http://schemas.microsoft.com/office/drawing/2014/main" id="{BA7018D1-33F0-4D36-8A42-7306D8A3E4C5}"/>
                </a:ext>
              </a:extLst>
            </p:cNvPr>
            <p:cNvGrpSpPr/>
            <p:nvPr/>
          </p:nvGrpSpPr>
          <p:grpSpPr>
            <a:xfrm>
              <a:off x="672235" y="4029275"/>
              <a:ext cx="1774061" cy="1800381"/>
              <a:chOff x="678716" y="4449392"/>
              <a:chExt cx="2240279" cy="834948"/>
            </a:xfrm>
          </p:grpSpPr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08A244BA-94C4-49D3-9DED-914DF43F590E}"/>
                  </a:ext>
                </a:extLst>
              </p:cNvPr>
              <p:cNvSpPr txBox="1"/>
              <p:nvPr/>
            </p:nvSpPr>
            <p:spPr>
              <a:xfrm>
                <a:off x="678716" y="4449392"/>
                <a:ext cx="2240279" cy="342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/>
                <a: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КУЛИКОВА </a:t>
                </a:r>
              </a:p>
              <a:p>
                <a:pPr lvl="0" algn="ctr"/>
                <a: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Татьяна Анатольевна </a:t>
                </a:r>
                <a:endParaRPr lang="en-IN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6DB834B-2E77-4646-A4D9-60B1ABCB42E1}"/>
                  </a:ext>
                </a:extLst>
              </p:cNvPr>
              <p:cNvSpPr txBox="1"/>
              <p:nvPr/>
            </p:nvSpPr>
            <p:spPr>
              <a:xfrm>
                <a:off x="678716" y="4884682"/>
                <a:ext cx="2240279" cy="399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доцент кафедры, кандидат педагогических 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/>
                </a:r>
                <a:br>
                  <a:rPr lang="ru-RU" sz="140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ru-RU" sz="140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наук</a:t>
                </a:r>
                <a:r>
                  <a:rPr lang="ru-RU" sz="1400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доцент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32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4300" y="3870254"/>
            <a:ext cx="11938217" cy="2197291"/>
            <a:chOff x="275230" y="2330355"/>
            <a:chExt cx="11641540" cy="2197291"/>
          </a:xfrm>
        </p:grpSpPr>
        <p:pic>
          <p:nvPicPr>
            <p:cNvPr id="87" name="Picture 59">
              <a:extLst>
                <a:ext uri="{FF2B5EF4-FFF2-40B4-BE49-F238E27FC236}">
                  <a16:creationId xmlns="" xmlns:a16="http://schemas.microsoft.com/office/drawing/2014/main" id="{B6D27086-E3BF-48EA-8C15-D0B8DED23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226" y="2330355"/>
              <a:ext cx="11603548" cy="2197291"/>
            </a:xfrm>
            <a:custGeom>
              <a:avLst/>
              <a:gdLst>
                <a:gd name="connsiteX0" fmla="*/ 549323 w 11641540"/>
                <a:gd name="connsiteY0" fmla="*/ 0 h 2197291"/>
                <a:gd name="connsiteX1" fmla="*/ 11641540 w 11641540"/>
                <a:gd name="connsiteY1" fmla="*/ 0 h 2197291"/>
                <a:gd name="connsiteX2" fmla="*/ 11092217 w 11641540"/>
                <a:gd name="connsiteY2" fmla="*/ 2197291 h 2197291"/>
                <a:gd name="connsiteX3" fmla="*/ 0 w 11641540"/>
                <a:gd name="connsiteY3" fmla="*/ 2197291 h 21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1540" h="2197291">
                  <a:moveTo>
                    <a:pt x="549323" y="0"/>
                  </a:moveTo>
                  <a:lnTo>
                    <a:pt x="11641540" y="0"/>
                  </a:lnTo>
                  <a:lnTo>
                    <a:pt x="11092217" y="2197291"/>
                  </a:lnTo>
                  <a:lnTo>
                    <a:pt x="0" y="2197291"/>
                  </a:lnTo>
                  <a:close/>
                </a:path>
              </a:pathLst>
            </a:custGeom>
          </p:spPr>
        </p:pic>
        <p:sp>
          <p:nvSpPr>
            <p:cNvPr id="88" name="Parallelogram 3">
              <a:extLst>
                <a:ext uri="{FF2B5EF4-FFF2-40B4-BE49-F238E27FC236}">
                  <a16:creationId xmlns="" xmlns:a16="http://schemas.microsoft.com/office/drawing/2014/main" id="{C0D8FF78-A117-4D22-A943-5F7D0516E416}"/>
                </a:ext>
              </a:extLst>
            </p:cNvPr>
            <p:cNvSpPr/>
            <p:nvPr/>
          </p:nvSpPr>
          <p:spPr>
            <a:xfrm>
              <a:off x="275230" y="2330355"/>
              <a:ext cx="11641540" cy="2197291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75000"/>
                    <a:lumOff val="25000"/>
                    <a:alpha val="80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B913816B-53D1-7C4A-BC38-9233F0719E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5922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4" name="think-cell Slide" r:id="rId7" imgW="7761960" imgH="10047960" progId="">
                  <p:embed/>
                </p:oleObj>
              </mc:Choice>
              <mc:Fallback>
                <p:oleObj name="think-cell Slide" r:id="rId7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89A95A02-3D17-904C-B6C7-C98DE33813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644D0-0B2D-2041-B82E-6EFA87E3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solidFill>
                  <a:srgbClr val="403E3E"/>
                </a:solidFill>
              </a:rPr>
              <a:t>Преподавательский состав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4D36BA67-BCE3-384F-B60A-59E00C5FC816}"/>
              </a:ext>
            </a:extLst>
          </p:cNvPr>
          <p:cNvSpPr/>
          <p:nvPr/>
        </p:nvSpPr>
        <p:spPr>
          <a:xfrm>
            <a:off x="533400" y="1524001"/>
            <a:ext cx="4267200" cy="2350769"/>
          </a:xfrm>
          <a:prstGeom prst="rect">
            <a:avLst/>
          </a:prstGeom>
          <a:gradFill>
            <a:gsLst>
              <a:gs pos="0">
                <a:schemeClr val="accent1">
                  <a:alpha val="82000"/>
                </a:schemeClr>
              </a:gs>
              <a:gs pos="100000">
                <a:schemeClr val="accent2">
                  <a:alpha val="73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075C94-7515-1848-AFFE-F3CE5414B237}"/>
              </a:ext>
            </a:extLst>
          </p:cNvPr>
          <p:cNvSpPr/>
          <p:nvPr/>
        </p:nvSpPr>
        <p:spPr>
          <a:xfrm>
            <a:off x="0" y="1524000"/>
            <a:ext cx="12192000" cy="235077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Группа 6"/>
          <p:cNvGrpSpPr/>
          <p:nvPr/>
        </p:nvGrpSpPr>
        <p:grpSpPr>
          <a:xfrm>
            <a:off x="2767430" y="1555652"/>
            <a:ext cx="1946331" cy="4692747"/>
            <a:chOff x="2855390" y="1555652"/>
            <a:chExt cx="1946331" cy="4692747"/>
          </a:xfrm>
        </p:grpSpPr>
        <p:sp>
          <p:nvSpPr>
            <p:cNvPr id="35" name="Rectangle 7">
              <a:extLst>
                <a:ext uri="{FF2B5EF4-FFF2-40B4-BE49-F238E27FC236}">
                  <a16:creationId xmlns="" xmlns:a16="http://schemas.microsoft.com/office/drawing/2014/main" id="{AF48841F-8BEF-FC4D-A1FD-C80538BBC254}"/>
                </a:ext>
              </a:extLst>
            </p:cNvPr>
            <p:cNvSpPr/>
            <p:nvPr/>
          </p:nvSpPr>
          <p:spPr>
            <a:xfrm>
              <a:off x="2865344" y="3048000"/>
              <a:ext cx="1936377" cy="320039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7" name="Group 22">
              <a:extLst>
                <a:ext uri="{FF2B5EF4-FFF2-40B4-BE49-F238E27FC236}">
                  <a16:creationId xmlns="" xmlns:a16="http://schemas.microsoft.com/office/drawing/2014/main" id="{BA7018D1-33F0-4D36-8A42-7306D8A3E4C5}"/>
                </a:ext>
              </a:extLst>
            </p:cNvPr>
            <p:cNvGrpSpPr/>
            <p:nvPr/>
          </p:nvGrpSpPr>
          <p:grpSpPr>
            <a:xfrm>
              <a:off x="2976101" y="4030085"/>
              <a:ext cx="1702579" cy="1600922"/>
              <a:chOff x="662319" y="3932809"/>
              <a:chExt cx="2532437" cy="10226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8A244BA-94C4-49D3-9DED-914DF43F590E}"/>
                  </a:ext>
                </a:extLst>
              </p:cNvPr>
              <p:cNvSpPr txBox="1"/>
              <p:nvPr/>
            </p:nvSpPr>
            <p:spPr>
              <a:xfrm>
                <a:off x="662319" y="3932809"/>
                <a:ext cx="2532437" cy="471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АРДЕЕВ </a:t>
                </a:r>
                <a:b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</a:br>
                <a: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Александр </a:t>
                </a:r>
                <a:r>
                  <a:rPr lang="ru-RU" sz="1600" b="1" dirty="0" err="1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Халилович</a:t>
                </a:r>
                <a:endPara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E6DB834B-2E77-4646-A4D9-60B1ABCB42E1}"/>
                  </a:ext>
                </a:extLst>
              </p:cNvPr>
              <p:cNvSpPr txBox="1"/>
              <p:nvPr/>
            </p:nvSpPr>
            <p:spPr>
              <a:xfrm>
                <a:off x="662320" y="4542594"/>
                <a:ext cx="2532436" cy="412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доцент кафедры, кандидат педагогических 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наук</a:t>
                </a:r>
                <a:endParaRPr lang="ru-RU" sz="1400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1" name="Скругленный прямоугольник 40"/>
            <p:cNvSpPr>
              <a:spLocks noChangeAspect="1"/>
            </p:cNvSpPr>
            <p:nvPr/>
          </p:nvSpPr>
          <p:spPr>
            <a:xfrm>
              <a:off x="2855390" y="1555652"/>
              <a:ext cx="1944000" cy="2250537"/>
            </a:xfrm>
            <a:prstGeom prst="round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134692" y="1555652"/>
            <a:ext cx="1945476" cy="4692747"/>
            <a:chOff x="5193254" y="1555652"/>
            <a:chExt cx="1945476" cy="469274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F48841F-8BEF-FC4D-A1FD-C80538BBC254}"/>
                </a:ext>
              </a:extLst>
            </p:cNvPr>
            <p:cNvSpPr/>
            <p:nvPr/>
          </p:nvSpPr>
          <p:spPr>
            <a:xfrm>
              <a:off x="5193254" y="3048000"/>
              <a:ext cx="1936377" cy="320039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8" name="Group 22">
              <a:extLst>
                <a:ext uri="{FF2B5EF4-FFF2-40B4-BE49-F238E27FC236}">
                  <a16:creationId xmlns="" xmlns:a16="http://schemas.microsoft.com/office/drawing/2014/main" id="{BA7018D1-33F0-4D36-8A42-7306D8A3E4C5}"/>
                </a:ext>
              </a:extLst>
            </p:cNvPr>
            <p:cNvGrpSpPr/>
            <p:nvPr/>
          </p:nvGrpSpPr>
          <p:grpSpPr>
            <a:xfrm>
              <a:off x="5304011" y="4030084"/>
              <a:ext cx="1702579" cy="1800588"/>
              <a:chOff x="662319" y="3932809"/>
              <a:chExt cx="2532437" cy="1150201"/>
            </a:xfrm>
          </p:grpSpPr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08A244BA-94C4-49D3-9DED-914DF43F590E}"/>
                  </a:ext>
                </a:extLst>
              </p:cNvPr>
              <p:cNvSpPr txBox="1"/>
              <p:nvPr/>
            </p:nvSpPr>
            <p:spPr>
              <a:xfrm>
                <a:off x="662319" y="3932809"/>
                <a:ext cx="2532437" cy="471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БАГДАСАРЯН </a:t>
                </a:r>
                <a:b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</a:br>
                <a:r>
                  <a:rPr lang="ru-RU" sz="1600" b="1" dirty="0" err="1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Лусине</a:t>
                </a:r>
                <a: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Шагеновна</a:t>
                </a:r>
                <a:endPara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E6DB834B-2E77-4646-A4D9-60B1ABCB42E1}"/>
                  </a:ext>
                </a:extLst>
              </p:cNvPr>
              <p:cNvSpPr txBox="1"/>
              <p:nvPr/>
            </p:nvSpPr>
            <p:spPr>
              <a:xfrm>
                <a:off x="662320" y="4532516"/>
                <a:ext cx="2532436" cy="550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доцент кафедры, кандидат философских наук, доцент </a:t>
                </a:r>
              </a:p>
            </p:txBody>
          </p:sp>
        </p:grpSp>
        <p:sp>
          <p:nvSpPr>
            <p:cNvPr id="42" name="Скругленный прямоугольник 41"/>
            <p:cNvSpPr>
              <a:spLocks noChangeAspect="1"/>
            </p:cNvSpPr>
            <p:nvPr/>
          </p:nvSpPr>
          <p:spPr>
            <a:xfrm>
              <a:off x="5194730" y="1555652"/>
              <a:ext cx="1944000" cy="2250537"/>
            </a:xfrm>
            <a:prstGeom prst="round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482046" y="1555652"/>
            <a:ext cx="1944000" cy="4692747"/>
            <a:chOff x="7455498" y="1555652"/>
            <a:chExt cx="1944000" cy="4692747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4F270169-2BD8-6D4F-AE8C-A6FEAA0E199F}"/>
                </a:ext>
              </a:extLst>
            </p:cNvPr>
            <p:cNvSpPr/>
            <p:nvPr/>
          </p:nvSpPr>
          <p:spPr>
            <a:xfrm>
              <a:off x="7455498" y="3048000"/>
              <a:ext cx="1936377" cy="320039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4" name="Group 22">
              <a:extLst>
                <a:ext uri="{FF2B5EF4-FFF2-40B4-BE49-F238E27FC236}">
                  <a16:creationId xmlns="" xmlns:a16="http://schemas.microsoft.com/office/drawing/2014/main" id="{BA7018D1-33F0-4D36-8A42-7306D8A3E4C5}"/>
                </a:ext>
              </a:extLst>
            </p:cNvPr>
            <p:cNvGrpSpPr/>
            <p:nvPr/>
          </p:nvGrpSpPr>
          <p:grpSpPr>
            <a:xfrm>
              <a:off x="7570048" y="4030084"/>
              <a:ext cx="1829450" cy="1585147"/>
              <a:chOff x="635488" y="3814106"/>
              <a:chExt cx="2751432" cy="11708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08A244BA-94C4-49D3-9DED-914DF43F590E}"/>
                  </a:ext>
                </a:extLst>
              </p:cNvPr>
              <p:cNvSpPr txBox="1"/>
              <p:nvPr/>
            </p:nvSpPr>
            <p:spPr>
              <a:xfrm>
                <a:off x="635488" y="3814106"/>
                <a:ext cx="2532437" cy="545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РЫБАКОВА Александра Александровна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E6DB834B-2E77-4646-A4D9-60B1ABCB42E1}"/>
                  </a:ext>
                </a:extLst>
              </p:cNvPr>
              <p:cNvSpPr txBox="1"/>
              <p:nvPr/>
            </p:nvSpPr>
            <p:spPr>
              <a:xfrm>
                <a:off x="635488" y="4507578"/>
                <a:ext cx="2751432" cy="4774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доцент кафедры, кандидат педагогических наук</a:t>
                </a:r>
              </a:p>
            </p:txBody>
          </p:sp>
        </p:grpSp>
        <p:sp>
          <p:nvSpPr>
            <p:cNvPr id="43" name="Скругленный прямоугольник 42"/>
            <p:cNvSpPr>
              <a:spLocks noChangeAspect="1"/>
            </p:cNvSpPr>
            <p:nvPr/>
          </p:nvSpPr>
          <p:spPr>
            <a:xfrm>
              <a:off x="7455498" y="1555652"/>
              <a:ext cx="1944000" cy="2250537"/>
            </a:xfrm>
            <a:prstGeom prst="roundRect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837023" y="1555652"/>
            <a:ext cx="1944000" cy="4692747"/>
            <a:chOff x="9714600" y="1555652"/>
            <a:chExt cx="1944000" cy="4692747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8B51AFD-C523-2D4A-9E5C-0C4B686592B6}"/>
                </a:ext>
              </a:extLst>
            </p:cNvPr>
            <p:cNvSpPr/>
            <p:nvPr/>
          </p:nvSpPr>
          <p:spPr>
            <a:xfrm>
              <a:off x="9722223" y="3048000"/>
              <a:ext cx="1936377" cy="320039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1" name="Group 22">
              <a:extLst>
                <a:ext uri="{FF2B5EF4-FFF2-40B4-BE49-F238E27FC236}">
                  <a16:creationId xmlns="" xmlns:a16="http://schemas.microsoft.com/office/drawing/2014/main" id="{BA7018D1-33F0-4D36-8A42-7306D8A3E4C5}"/>
                </a:ext>
              </a:extLst>
            </p:cNvPr>
            <p:cNvGrpSpPr/>
            <p:nvPr/>
          </p:nvGrpSpPr>
          <p:grpSpPr>
            <a:xfrm>
              <a:off x="9847724" y="4030082"/>
              <a:ext cx="1765156" cy="1816366"/>
              <a:chOff x="523065" y="3909516"/>
              <a:chExt cx="3003261" cy="964350"/>
            </a:xfrm>
          </p:grpSpPr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08A244BA-94C4-49D3-9DED-914DF43F590E}"/>
                  </a:ext>
                </a:extLst>
              </p:cNvPr>
              <p:cNvSpPr txBox="1"/>
              <p:nvPr/>
            </p:nvSpPr>
            <p:spPr>
              <a:xfrm>
                <a:off x="523065" y="3909516"/>
                <a:ext cx="3003261" cy="392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АНДРАМОНОВА Виктория Васильевна</a:t>
                </a:r>
                <a:endParaRPr lang="en-IN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E6DB834B-2E77-4646-A4D9-60B1ABCB42E1}"/>
                  </a:ext>
                </a:extLst>
              </p:cNvPr>
              <p:cNvSpPr txBox="1"/>
              <p:nvPr/>
            </p:nvSpPr>
            <p:spPr>
              <a:xfrm>
                <a:off x="560173" y="4416331"/>
                <a:ext cx="2458075" cy="457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представитель работодателя, директор </a:t>
                </a:r>
                <a:br>
                  <a:rPr lang="ru-RU" sz="140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</a:br>
                <a:r>
                  <a:rPr lang="ru-RU" sz="140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МБОУ СОШ № 27</a:t>
                </a:r>
                <a:endParaRPr lang="ru-RU" sz="1400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4" name="Скругленный прямоугольник 43"/>
            <p:cNvSpPr>
              <a:spLocks noChangeAspect="1"/>
            </p:cNvSpPr>
            <p:nvPr/>
          </p:nvSpPr>
          <p:spPr>
            <a:xfrm>
              <a:off x="9714600" y="1555652"/>
              <a:ext cx="1944000" cy="2250537"/>
            </a:xfrm>
            <a:prstGeom prst="round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Group 22">
            <a:extLst>
              <a:ext uri="{FF2B5EF4-FFF2-40B4-BE49-F238E27FC236}">
                <a16:creationId xmlns="" xmlns:a16="http://schemas.microsoft.com/office/drawing/2014/main" id="{BA7018D1-33F0-4D36-8A42-7306D8A3E4C5}"/>
              </a:ext>
            </a:extLst>
          </p:cNvPr>
          <p:cNvGrpSpPr/>
          <p:nvPr/>
        </p:nvGrpSpPr>
        <p:grpSpPr>
          <a:xfrm>
            <a:off x="6493272" y="1394486"/>
            <a:ext cx="2240279" cy="870484"/>
            <a:chOff x="678716" y="4449392"/>
            <a:chExt cx="2240279" cy="607017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8A244BA-94C4-49D3-9DED-914DF43F590E}"/>
                </a:ext>
              </a:extLst>
            </p:cNvPr>
            <p:cNvSpPr txBox="1"/>
            <p:nvPr/>
          </p:nvSpPr>
          <p:spPr>
            <a:xfrm>
              <a:off x="678716" y="4449392"/>
              <a:ext cx="2240279" cy="171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endParaRPr lang="en-I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E6DB834B-2E77-4646-A4D9-60B1ABCB42E1}"/>
                </a:ext>
              </a:extLst>
            </p:cNvPr>
            <p:cNvSpPr txBox="1"/>
            <p:nvPr/>
          </p:nvSpPr>
          <p:spPr>
            <a:xfrm>
              <a:off x="678716" y="4906173"/>
              <a:ext cx="2240279" cy="150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8" name="Rectangle 11">
            <a:extLst>
              <a:ext uri="{FF2B5EF4-FFF2-40B4-BE49-F238E27FC236}">
                <a16:creationId xmlns="" xmlns:a16="http://schemas.microsoft.com/office/drawing/2014/main" id="{88B51AFD-C523-2D4A-9E5C-0C4B686592B6}"/>
              </a:ext>
            </a:extLst>
          </p:cNvPr>
          <p:cNvSpPr/>
          <p:nvPr/>
        </p:nvSpPr>
        <p:spPr>
          <a:xfrm>
            <a:off x="305977" y="3007997"/>
            <a:ext cx="1936377" cy="320039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Скругленный прямоугольник 48"/>
          <p:cNvSpPr>
            <a:spLocks noChangeAspect="1"/>
          </p:cNvSpPr>
          <p:nvPr/>
        </p:nvSpPr>
        <p:spPr>
          <a:xfrm>
            <a:off x="305977" y="1541146"/>
            <a:ext cx="1944000" cy="2250536"/>
          </a:xfrm>
          <a:prstGeom prst="round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Group 22">
            <a:extLst>
              <a:ext uri="{FF2B5EF4-FFF2-40B4-BE49-F238E27FC236}">
                <a16:creationId xmlns="" xmlns:a16="http://schemas.microsoft.com/office/drawing/2014/main" id="{BA7018D1-33F0-4D36-8A42-7306D8A3E4C5}"/>
              </a:ext>
            </a:extLst>
          </p:cNvPr>
          <p:cNvGrpSpPr/>
          <p:nvPr/>
        </p:nvGrpSpPr>
        <p:grpSpPr>
          <a:xfrm>
            <a:off x="477198" y="3990081"/>
            <a:ext cx="1605588" cy="1832297"/>
            <a:chOff x="523065" y="3909516"/>
            <a:chExt cx="2731770" cy="972808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8A244BA-94C4-49D3-9DED-914DF43F590E}"/>
                </a:ext>
              </a:extLst>
            </p:cNvPr>
            <p:cNvSpPr txBox="1"/>
            <p:nvPr/>
          </p:nvSpPr>
          <p:spPr>
            <a:xfrm>
              <a:off x="523065" y="3909516"/>
              <a:ext cx="2731770" cy="392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КОНОПКО </a:t>
              </a:r>
            </a:p>
            <a:p>
              <a:pPr algn="ctr"/>
              <a:r>
                <a:rPr lang="ru-RU" sz="1600" b="1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Екатерина </a:t>
              </a:r>
              <a:endParaRPr lang="en-US" sz="1600" b="1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Александровна</a:t>
              </a:r>
              <a:endParaRPr lang="en-IN" sz="1600" b="1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6DB834B-2E77-4646-A4D9-60B1ABCB42E1}"/>
                </a:ext>
              </a:extLst>
            </p:cNvPr>
            <p:cNvSpPr txBox="1"/>
            <p:nvPr/>
          </p:nvSpPr>
          <p:spPr>
            <a:xfrm>
              <a:off x="523065" y="4424789"/>
              <a:ext cx="2458076" cy="4575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solidFill>
                    <a:schemeClr val="accent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доцент кафедры, кандидат педагогических наук, доцент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8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0ps.UB5gx63fzRFdD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SOX6z6TmiJrtpEZPUn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8Ke_bBdwbDcySV3NOK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oGnvVz38fyDwzX9uomS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OC6JjGHxclOcC9mpfu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_96fGnV7maXJXeezgN0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lMmChe9DXzjBbC6Ns.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cfXOqYtZIwjn.KCVDk5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BOC9BprqMdNtcYEXKFU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FArVL.DeOOXVc5P4RA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cfXOqYtZIwjn.KCVDk5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K5ABAoYQ7P94TI78Qoh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0ps.UB5gx63fzRFdDj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SOX6z6TmiJrtpEZPUn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8Ke_bBdwbDcySV3NOK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oGnvVz38fyDwzX9uom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OC6JjGHxclOcC9mpfuo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_96fGnV7maXJXeezgN0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lMmChe9DXzjBbC6Ns.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vm0dhyRqs3VEGABnmus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BOC9BprqMdNtcYEXKF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EO3qHg5SkoqlYoj5Krv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EO3qHg5SkoqlYoj5Krv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UOc2yttxvDG4y9WA1Nj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HeYnCVs4vJLBKGU3zPQ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_IrRGh.A.LtrlDBWxzj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FArVL.DeOOXVc5P4RA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K5ABAoYQ7P94TI78Qohw"/>
</p:tagLst>
</file>

<file path=ppt/theme/theme1.xml><?xml version="1.0" encoding="utf-8"?>
<a:theme xmlns:a="http://schemas.openxmlformats.org/drawingml/2006/main" name="Office Theme">
  <a:themeElements>
    <a:clrScheme name="Custom 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A40"/>
      </a:accent1>
      <a:accent2>
        <a:srgbClr val="48CAD9"/>
      </a:accent2>
      <a:accent3>
        <a:srgbClr val="F2F2F2"/>
      </a:accent3>
      <a:accent4>
        <a:srgbClr val="D9B166"/>
      </a:accent4>
      <a:accent5>
        <a:srgbClr val="BF863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0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A40"/>
      </a:accent1>
      <a:accent2>
        <a:srgbClr val="48CAD9"/>
      </a:accent2>
      <a:accent3>
        <a:srgbClr val="F2F2F2"/>
      </a:accent3>
      <a:accent4>
        <a:srgbClr val="D9B166"/>
      </a:accent4>
      <a:accent5>
        <a:srgbClr val="BF863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0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819</Words>
  <Application>Microsoft Office PowerPoint</Application>
  <PresentationFormat>Широкоэкранный</PresentationFormat>
  <Paragraphs>225</Paragraphs>
  <Slides>19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Arial</vt:lpstr>
      <vt:lpstr>Arial Narrow</vt:lpstr>
      <vt:lpstr>Calibri</vt:lpstr>
      <vt:lpstr>Georgia</vt:lpstr>
      <vt:lpstr>Lato Light</vt:lpstr>
      <vt:lpstr>Lato Regular</vt:lpstr>
      <vt:lpstr>Open Sans Light</vt:lpstr>
      <vt:lpstr>Play</vt:lpstr>
      <vt:lpstr>Raleway</vt:lpstr>
      <vt:lpstr>Segoe UI</vt:lpstr>
      <vt:lpstr>Segoe UI Bold</vt:lpstr>
      <vt:lpstr>Segoe UI Light</vt:lpstr>
      <vt:lpstr>Office Theme</vt:lpstr>
      <vt:lpstr>2_Office Theme</vt:lpstr>
      <vt:lpstr>think-cell Slide</vt:lpstr>
      <vt:lpstr>Презентация PowerPoint</vt:lpstr>
      <vt:lpstr>Информатика и Математика</vt:lpstr>
      <vt:lpstr>Вступительные испытания  и минимальные баллы на 2026 год</vt:lpstr>
      <vt:lpstr>Карьера выпускника</vt:lpstr>
      <vt:lpstr>Презентация PowerPoint</vt:lpstr>
      <vt:lpstr>Презентация PowerPoint</vt:lpstr>
      <vt:lpstr>Презентация PowerPoint</vt:lpstr>
      <vt:lpstr>Преподавательский состав</vt:lpstr>
      <vt:lpstr>Преподавательский состав</vt:lpstr>
      <vt:lpstr>Учебные и научные лаборатории, центры</vt:lpstr>
      <vt:lpstr>Основные дисциплины профессионального блока</vt:lpstr>
      <vt:lpstr>Педагогическая и летняя практики</vt:lpstr>
      <vt:lpstr>Педагогическая и летняя практики</vt:lpstr>
      <vt:lpstr>Возможность продолжить образование</vt:lpstr>
      <vt:lpstr>Презентация PowerPoint</vt:lpstr>
      <vt:lpstr>Взаимодействие с зарубежными вузами</vt:lpstr>
      <vt:lpstr>Наши выпускники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erybagas</dc:creator>
  <cp:lastModifiedBy>Панкратова Ольга Петровна</cp:lastModifiedBy>
  <cp:revision>392</cp:revision>
  <dcterms:created xsi:type="dcterms:W3CDTF">2019-08-16T12:08:31Z</dcterms:created>
  <dcterms:modified xsi:type="dcterms:W3CDTF">2026-03-26T09:34:50Z</dcterms:modified>
</cp:coreProperties>
</file>