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1" r:id="rId3"/>
    <p:sldId id="263" r:id="rId4"/>
    <p:sldId id="268" r:id="rId5"/>
    <p:sldId id="264" r:id="rId6"/>
    <p:sldId id="266" r:id="rId7"/>
    <p:sldId id="265" r:id="rId8"/>
    <p:sldId id="267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741"/>
    <a:srgbClr val="001736"/>
    <a:srgbClr val="003374"/>
    <a:srgbClr val="173A8D"/>
    <a:srgbClr val="C9A093"/>
    <a:srgbClr val="F1F1F1"/>
    <a:srgbClr val="385592"/>
    <a:srgbClr val="3A5896"/>
    <a:srgbClr val="1D3C7A"/>
    <a:srgbClr val="213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103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265119395469377"/>
          <c:y val="0.12569460405690508"/>
          <c:w val="0.84932056636289233"/>
          <c:h val="0.4586678702296434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Содержать себя</c:v>
                </c:pt>
                <c:pt idx="1">
                  <c:v>Самореализация </c:v>
                </c:pt>
                <c:pt idx="2">
                  <c:v>Общение</c:v>
                </c:pt>
                <c:pt idx="3">
                  <c:v>Содержать других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82</c:v>
                </c:pt>
                <c:pt idx="1">
                  <c:v>66</c:v>
                </c:pt>
                <c:pt idx="2">
                  <c:v>17</c:v>
                </c:pt>
                <c:pt idx="3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1175680"/>
        <c:axId val="81177216"/>
        <c:axId val="0"/>
      </c:bar3DChart>
      <c:catAx>
        <c:axId val="81175680"/>
        <c:scaling>
          <c:orientation val="minMax"/>
        </c:scaling>
        <c:delete val="0"/>
        <c:axPos val="b"/>
        <c:majorTickMark val="out"/>
        <c:minorTickMark val="none"/>
        <c:tickLblPos val="nextTo"/>
        <c:crossAx val="81177216"/>
        <c:crosses val="autoZero"/>
        <c:auto val="1"/>
        <c:lblAlgn val="ctr"/>
        <c:lblOffset val="100"/>
        <c:noMultiLvlLbl val="0"/>
      </c:catAx>
      <c:valAx>
        <c:axId val="81177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11756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3833454845922037"/>
          <c:y val="0.11177238771550368"/>
          <c:w val="0.52443557402546903"/>
          <c:h val="0.782661429266029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/>
          </c:spPr>
          <c:invertIfNegative val="0"/>
          <c:cat>
            <c:strRef>
              <c:f>Лист1!$A$2:$A$8</c:f>
              <c:strCache>
                <c:ptCount val="7"/>
                <c:pt idx="0">
                  <c:v>Другое</c:v>
                </c:pt>
                <c:pt idx="1">
                  <c:v>Возможность работать не полный рабчий день </c:v>
                </c:pt>
                <c:pt idx="2">
                  <c:v>Возможность работать на дому </c:v>
                </c:pt>
                <c:pt idx="3">
                  <c:v>Возможность работать на адаптированном рабочем месте </c:v>
                </c:pt>
                <c:pt idx="4">
                  <c:v>Транспортная доступность </c:v>
                </c:pt>
                <c:pt idx="5">
                  <c:v>Соответствие специальности, полученной в вузе </c:v>
                </c:pt>
                <c:pt idx="6">
                  <c:v>Высокая заработная плата 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</c:v>
                </c:pt>
                <c:pt idx="1">
                  <c:v>13</c:v>
                </c:pt>
                <c:pt idx="2">
                  <c:v>15</c:v>
                </c:pt>
                <c:pt idx="3">
                  <c:v>17</c:v>
                </c:pt>
                <c:pt idx="4">
                  <c:v>24</c:v>
                </c:pt>
                <c:pt idx="5">
                  <c:v>50</c:v>
                </c:pt>
                <c:pt idx="6">
                  <c:v>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3975296"/>
        <c:axId val="53981184"/>
      </c:barChart>
      <c:catAx>
        <c:axId val="53975296"/>
        <c:scaling>
          <c:orientation val="minMax"/>
        </c:scaling>
        <c:delete val="0"/>
        <c:axPos val="l"/>
        <c:majorTickMark val="out"/>
        <c:minorTickMark val="none"/>
        <c:tickLblPos val="nextTo"/>
        <c:crossAx val="53981184"/>
        <c:crosses val="autoZero"/>
        <c:auto val="1"/>
        <c:lblAlgn val="ctr"/>
        <c:lblOffset val="100"/>
        <c:noMultiLvlLbl val="0"/>
      </c:catAx>
      <c:valAx>
        <c:axId val="5398118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53975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Обращение в службу занятости</c:v>
                </c:pt>
                <c:pt idx="1">
                  <c:v>Целевая контрактная подготовка</c:v>
                </c:pt>
                <c:pt idx="2">
                  <c:v>Использование сети Интернет</c:v>
                </c:pt>
                <c:pt idx="3">
                  <c:v>Обращение к работодателю</c:v>
                </c:pt>
                <c:pt idx="4">
                  <c:v>Просмотр объявлений о вакансиях</c:v>
                </c:pt>
                <c:pt idx="5">
                  <c:v>Обращение к друзьям, родственникам</c:v>
                </c:pt>
                <c:pt idx="6">
                  <c:v>Помощь образовательной организации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</c:v>
                </c:pt>
                <c:pt idx="1">
                  <c:v>5</c:v>
                </c:pt>
                <c:pt idx="2">
                  <c:v>13</c:v>
                </c:pt>
                <c:pt idx="3">
                  <c:v>13</c:v>
                </c:pt>
                <c:pt idx="4">
                  <c:v>22</c:v>
                </c:pt>
                <c:pt idx="5">
                  <c:v>26</c:v>
                </c:pt>
                <c:pt idx="6">
                  <c:v>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281152"/>
        <c:axId val="97282688"/>
      </c:barChart>
      <c:catAx>
        <c:axId val="97281152"/>
        <c:scaling>
          <c:orientation val="minMax"/>
        </c:scaling>
        <c:delete val="0"/>
        <c:axPos val="l"/>
        <c:majorTickMark val="out"/>
        <c:minorTickMark val="none"/>
        <c:tickLblPos val="nextTo"/>
        <c:crossAx val="97282688"/>
        <c:crosses val="autoZero"/>
        <c:auto val="1"/>
        <c:lblAlgn val="ctr"/>
        <c:lblOffset val="100"/>
        <c:noMultiLvlLbl val="0"/>
      </c:catAx>
      <c:valAx>
        <c:axId val="9728268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97281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0711844405615381"/>
          <c:y val="0.12191451226099705"/>
          <c:w val="0.46983602372038852"/>
          <c:h val="0.7731661196929383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Отношение окружающих </c:v>
                </c:pt>
                <c:pt idx="1">
                  <c:v>Состояние здоровья</c:v>
                </c:pt>
                <c:pt idx="2">
                  <c:v>Уровень зарабатной платы</c:v>
                </c:pt>
                <c:pt idx="3">
                  <c:v>Условия труда</c:v>
                </c:pt>
                <c:pt idx="4">
                  <c:v>Отсутствие необходимой квалификации</c:v>
                </c:pt>
                <c:pt idx="5">
                  <c:v>Отсутствие связей</c:v>
                </c:pt>
                <c:pt idx="6">
                  <c:v>Отсутствие вакансий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11</c:v>
                </c:pt>
                <c:pt idx="1">
                  <c:v>14</c:v>
                </c:pt>
                <c:pt idx="2">
                  <c:v>26</c:v>
                </c:pt>
                <c:pt idx="3">
                  <c:v>21</c:v>
                </c:pt>
                <c:pt idx="4">
                  <c:v>16</c:v>
                </c:pt>
                <c:pt idx="5">
                  <c:v>28</c:v>
                </c:pt>
                <c:pt idx="6">
                  <c:v>44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Отношение окружающих </c:v>
                </c:pt>
                <c:pt idx="1">
                  <c:v>Состояние здоровья</c:v>
                </c:pt>
                <c:pt idx="2">
                  <c:v>Уровень зарабатной платы</c:v>
                </c:pt>
                <c:pt idx="3">
                  <c:v>Условия труда</c:v>
                </c:pt>
                <c:pt idx="4">
                  <c:v>Отсутствие необходимой квалификации</c:v>
                </c:pt>
                <c:pt idx="5">
                  <c:v>Отсутствие связей</c:v>
                </c:pt>
                <c:pt idx="6">
                  <c:v>Отсутствие вакансий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00640"/>
        <c:axId val="6002176"/>
      </c:barChart>
      <c:catAx>
        <c:axId val="6000640"/>
        <c:scaling>
          <c:orientation val="minMax"/>
        </c:scaling>
        <c:delete val="0"/>
        <c:axPos val="l"/>
        <c:majorTickMark val="out"/>
        <c:minorTickMark val="none"/>
        <c:tickLblPos val="nextTo"/>
        <c:crossAx val="6002176"/>
        <c:crosses val="autoZero"/>
        <c:auto val="1"/>
        <c:lblAlgn val="ctr"/>
        <c:lblOffset val="100"/>
        <c:noMultiLvlLbl val="0"/>
      </c:catAx>
      <c:valAx>
        <c:axId val="600217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6000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381FA-5B41-42A4-A700-CE6FAAD2AA66}" type="datetimeFigureOut">
              <a:rPr lang="ru-RU" smtClean="0"/>
              <a:t>19.12.2017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AC5F4-9D2F-43F2-BB29-8EE71C298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385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14225588" y="-11796713"/>
            <a:ext cx="16651288" cy="12490451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altLang="ru-RU" smtClean="0">
                <a:latin typeface="Times New Roman" pitchFamily="18" charset="0"/>
              </a:rPr>
              <a:t>У</a:t>
            </a:r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3640322-217E-4EB9-B1BA-1DD64BCC9FF0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906" y="1"/>
            <a:ext cx="7839635" cy="1337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923" y="1887415"/>
            <a:ext cx="8182708" cy="2332893"/>
          </a:xfrm>
        </p:spPr>
        <p:txBody>
          <a:bodyPr>
            <a:noAutofit/>
          </a:bodyPr>
          <a:lstStyle/>
          <a:p>
            <a:pPr fontAlgn="base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трудоустройства выпускников с инвалидностью в условиях современного рынка труда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98985" y="4767498"/>
            <a:ext cx="515815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Халяпина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Людмила Владимировна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кафедрой педагогики и образовательных технологий,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директора РУМЦ по экспертно-аналитической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работе</a:t>
            </a: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algn="ctr"/>
            <a:r>
              <a:rPr lang="ru-RU" alt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Сеть </a:t>
            </a:r>
            <a:r>
              <a:rPr lang="en-US" alt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РУМЦ в СКФО</a:t>
            </a:r>
            <a:endParaRPr lang="ru-RU" alt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1" name="Oval 9"/>
          <p:cNvSpPr>
            <a:spLocks noChangeArrowheads="1"/>
          </p:cNvSpPr>
          <p:nvPr/>
        </p:nvSpPr>
        <p:spPr bwMode="auto">
          <a:xfrm>
            <a:off x="2268538" y="1412875"/>
            <a:ext cx="1368425" cy="12239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b="1"/>
              <a:t>ДГПУ</a:t>
            </a:r>
          </a:p>
        </p:txBody>
      </p:sp>
      <p:sp>
        <p:nvSpPr>
          <p:cNvPr id="27652" name="Oval 12"/>
          <p:cNvSpPr>
            <a:spLocks noChangeArrowheads="1"/>
          </p:cNvSpPr>
          <p:nvPr/>
        </p:nvSpPr>
        <p:spPr bwMode="auto">
          <a:xfrm>
            <a:off x="3851275" y="1268413"/>
            <a:ext cx="1368425" cy="1223962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b="1"/>
              <a:t>ДГУ</a:t>
            </a:r>
          </a:p>
        </p:txBody>
      </p:sp>
      <p:sp>
        <p:nvSpPr>
          <p:cNvPr id="27653" name="Oval 13"/>
          <p:cNvSpPr>
            <a:spLocks noChangeArrowheads="1"/>
          </p:cNvSpPr>
          <p:nvPr/>
        </p:nvSpPr>
        <p:spPr bwMode="auto">
          <a:xfrm>
            <a:off x="5508625" y="1485900"/>
            <a:ext cx="1368425" cy="12239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b="1"/>
              <a:t>ИнгГУ</a:t>
            </a:r>
          </a:p>
        </p:txBody>
      </p:sp>
      <p:sp>
        <p:nvSpPr>
          <p:cNvPr id="27654" name="Oval 14"/>
          <p:cNvSpPr>
            <a:spLocks noChangeArrowheads="1"/>
          </p:cNvSpPr>
          <p:nvPr/>
        </p:nvSpPr>
        <p:spPr bwMode="auto">
          <a:xfrm>
            <a:off x="1116013" y="2420938"/>
            <a:ext cx="1368425" cy="1223962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b="1"/>
              <a:t>ПГУ</a:t>
            </a:r>
          </a:p>
        </p:txBody>
      </p:sp>
      <p:sp>
        <p:nvSpPr>
          <p:cNvPr id="27655" name="Oval 15"/>
          <p:cNvSpPr>
            <a:spLocks noChangeArrowheads="1"/>
          </p:cNvSpPr>
          <p:nvPr/>
        </p:nvSpPr>
        <p:spPr bwMode="auto">
          <a:xfrm>
            <a:off x="6443663" y="2735263"/>
            <a:ext cx="1368425" cy="1223962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b="1"/>
              <a:t>КБГУ</a:t>
            </a:r>
          </a:p>
        </p:txBody>
      </p:sp>
      <p:sp>
        <p:nvSpPr>
          <p:cNvPr id="27656" name="Oval 17"/>
          <p:cNvSpPr>
            <a:spLocks noChangeArrowheads="1"/>
          </p:cNvSpPr>
          <p:nvPr/>
        </p:nvSpPr>
        <p:spPr bwMode="auto">
          <a:xfrm>
            <a:off x="1116013" y="3933825"/>
            <a:ext cx="1368425" cy="12239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b="1"/>
              <a:t>ЧГУ</a:t>
            </a:r>
          </a:p>
        </p:txBody>
      </p:sp>
      <p:sp>
        <p:nvSpPr>
          <p:cNvPr id="27657" name="Oval 18"/>
          <p:cNvSpPr>
            <a:spLocks noChangeArrowheads="1"/>
          </p:cNvSpPr>
          <p:nvPr/>
        </p:nvSpPr>
        <p:spPr bwMode="auto">
          <a:xfrm>
            <a:off x="2274888" y="4956175"/>
            <a:ext cx="1368425" cy="12239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b="1"/>
              <a:t>ЧГПУ</a:t>
            </a:r>
          </a:p>
        </p:txBody>
      </p:sp>
      <p:sp>
        <p:nvSpPr>
          <p:cNvPr id="27658" name="Oval 19"/>
          <p:cNvSpPr>
            <a:spLocks noChangeArrowheads="1"/>
          </p:cNvSpPr>
          <p:nvPr/>
        </p:nvSpPr>
        <p:spPr bwMode="auto">
          <a:xfrm>
            <a:off x="6372225" y="4292600"/>
            <a:ext cx="1368425" cy="12239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b="1"/>
              <a:t>КЧГУ</a:t>
            </a:r>
          </a:p>
        </p:txBody>
      </p:sp>
      <p:sp>
        <p:nvSpPr>
          <p:cNvPr id="27659" name="Oval 20"/>
          <p:cNvSpPr>
            <a:spLocks noChangeArrowheads="1"/>
          </p:cNvSpPr>
          <p:nvPr/>
        </p:nvSpPr>
        <p:spPr bwMode="auto">
          <a:xfrm>
            <a:off x="3797300" y="5237163"/>
            <a:ext cx="1368425" cy="1223962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b="1"/>
              <a:t>СОГУ</a:t>
            </a:r>
          </a:p>
        </p:txBody>
      </p:sp>
      <p:sp>
        <p:nvSpPr>
          <p:cNvPr id="27660" name="Oval 21"/>
          <p:cNvSpPr>
            <a:spLocks noChangeArrowheads="1"/>
          </p:cNvSpPr>
          <p:nvPr/>
        </p:nvSpPr>
        <p:spPr bwMode="auto">
          <a:xfrm>
            <a:off x="5292725" y="5157788"/>
            <a:ext cx="1368425" cy="1223962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b="1"/>
              <a:t>СевКавГГТА</a:t>
            </a:r>
          </a:p>
        </p:txBody>
      </p:sp>
      <p:sp>
        <p:nvSpPr>
          <p:cNvPr id="27662" name="AutoShape 25"/>
          <p:cNvSpPr>
            <a:spLocks noChangeArrowheads="1"/>
          </p:cNvSpPr>
          <p:nvPr/>
        </p:nvSpPr>
        <p:spPr bwMode="auto">
          <a:xfrm>
            <a:off x="3059113" y="2565400"/>
            <a:ext cx="2881312" cy="2519363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400 w 21600"/>
              <a:gd name="T13" fmla="*/ 5400 h 21600"/>
              <a:gd name="T14" fmla="*/ 162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5400"/>
                </a:moveTo>
                <a:lnTo>
                  <a:pt x="9450" y="5400"/>
                </a:lnTo>
                <a:lnTo>
                  <a:pt x="9450" y="2700"/>
                </a:lnTo>
                <a:lnTo>
                  <a:pt x="8100" y="2700"/>
                </a:lnTo>
                <a:lnTo>
                  <a:pt x="10800" y="0"/>
                </a:lnTo>
                <a:lnTo>
                  <a:pt x="13500" y="2700"/>
                </a:lnTo>
                <a:lnTo>
                  <a:pt x="12150" y="2700"/>
                </a:lnTo>
                <a:lnTo>
                  <a:pt x="12150" y="5400"/>
                </a:lnTo>
                <a:lnTo>
                  <a:pt x="16200" y="5400"/>
                </a:lnTo>
                <a:lnTo>
                  <a:pt x="16200" y="9450"/>
                </a:lnTo>
                <a:lnTo>
                  <a:pt x="18900" y="9450"/>
                </a:lnTo>
                <a:lnTo>
                  <a:pt x="18900" y="8100"/>
                </a:lnTo>
                <a:lnTo>
                  <a:pt x="21600" y="10800"/>
                </a:lnTo>
                <a:lnTo>
                  <a:pt x="18900" y="13500"/>
                </a:lnTo>
                <a:lnTo>
                  <a:pt x="18900" y="12150"/>
                </a:lnTo>
                <a:lnTo>
                  <a:pt x="16200" y="12150"/>
                </a:lnTo>
                <a:lnTo>
                  <a:pt x="16200" y="16200"/>
                </a:lnTo>
                <a:lnTo>
                  <a:pt x="12150" y="16200"/>
                </a:lnTo>
                <a:lnTo>
                  <a:pt x="12150" y="18900"/>
                </a:lnTo>
                <a:lnTo>
                  <a:pt x="13500" y="18900"/>
                </a:lnTo>
                <a:lnTo>
                  <a:pt x="10800" y="21600"/>
                </a:lnTo>
                <a:lnTo>
                  <a:pt x="8100" y="18900"/>
                </a:lnTo>
                <a:lnTo>
                  <a:pt x="9450" y="18900"/>
                </a:lnTo>
                <a:lnTo>
                  <a:pt x="9450" y="16200"/>
                </a:lnTo>
                <a:lnTo>
                  <a:pt x="5400" y="16200"/>
                </a:lnTo>
                <a:lnTo>
                  <a:pt x="5400" y="12150"/>
                </a:lnTo>
                <a:lnTo>
                  <a:pt x="2700" y="12150"/>
                </a:lnTo>
                <a:lnTo>
                  <a:pt x="2700" y="13500"/>
                </a:lnTo>
                <a:lnTo>
                  <a:pt x="0" y="10800"/>
                </a:lnTo>
                <a:lnTo>
                  <a:pt x="2700" y="8100"/>
                </a:lnTo>
                <a:lnTo>
                  <a:pt x="2700" y="9450"/>
                </a:lnTo>
                <a:lnTo>
                  <a:pt x="5400" y="9450"/>
                </a:lnTo>
                <a:lnTo>
                  <a:pt x="540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ru-RU" sz="2400" b="1"/>
              <a:t>РУМЦ</a:t>
            </a:r>
            <a:endParaRPr lang="ru-RU" altLang="ru-RU" sz="2400" b="1"/>
          </a:p>
        </p:txBody>
      </p:sp>
    </p:spTree>
    <p:extLst>
      <p:ext uri="{BB962C8B-B14F-4D97-AF65-F5344CB8AC3E}">
        <p14:creationId xmlns:p14="http://schemas.microsoft.com/office/powerpoint/2010/main" val="370037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7" descr="Картинки по запросу работа инвалидов в коллективе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569" y="0"/>
            <a:ext cx="3831919" cy="18874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323" y="410307"/>
            <a:ext cx="6281154" cy="1348155"/>
          </a:xfrm>
        </p:spPr>
        <p:txBody>
          <a:bodyPr>
            <a:normAutofit fontScale="90000"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мотивы трудоустройства выпускников с ОВЗ</a:t>
            </a: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4159040097"/>
              </p:ext>
            </p:extLst>
          </p:nvPr>
        </p:nvGraphicFramePr>
        <p:xfrm>
          <a:off x="609600" y="2051538"/>
          <a:ext cx="7748954" cy="430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826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7" descr="Картинки по запросу работа инвалидов в коллективе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569" y="0"/>
            <a:ext cx="3831919" cy="18874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323" y="410307"/>
            <a:ext cx="6281154" cy="1348155"/>
          </a:xfrm>
        </p:spPr>
        <p:txBody>
          <a:bodyPr>
            <a:normAutofit fontScale="90000"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мотивы трудоустройства выпускников с ОВЗ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348889822"/>
              </p:ext>
            </p:extLst>
          </p:nvPr>
        </p:nvGraphicFramePr>
        <p:xfrm>
          <a:off x="574430" y="1817077"/>
          <a:ext cx="8229600" cy="5040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5011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7" descr="Картинки по запросу работа инвалидов в коллективе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569" y="0"/>
            <a:ext cx="3831919" cy="18874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323" y="410307"/>
            <a:ext cx="6281154" cy="1348155"/>
          </a:xfrm>
        </p:spPr>
        <p:txBody>
          <a:bodyPr>
            <a:normAutofit fontScale="90000"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работы после окончания  образовательного учреждения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157802975"/>
              </p:ext>
            </p:extLst>
          </p:nvPr>
        </p:nvGraphicFramePr>
        <p:xfrm>
          <a:off x="187569" y="1828799"/>
          <a:ext cx="8335108" cy="4829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2416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7" descr="Картинки по запросу работа инвалидов в коллективе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569" y="0"/>
            <a:ext cx="3831919" cy="18874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323" y="410307"/>
            <a:ext cx="6281154" cy="1348155"/>
          </a:xfrm>
        </p:spPr>
        <p:txBody>
          <a:bodyPr>
            <a:normAutofit fontScale="90000"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трудоустройства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515242418"/>
              </p:ext>
            </p:extLst>
          </p:nvPr>
        </p:nvGraphicFramePr>
        <p:xfrm>
          <a:off x="316522" y="1512277"/>
          <a:ext cx="8382001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141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7" descr="Картинки по запросу работа инвалидов в коллективе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569" y="0"/>
            <a:ext cx="3831919" cy="18874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323" y="410307"/>
            <a:ext cx="6281154" cy="1348155"/>
          </a:xfrm>
        </p:spPr>
        <p:txBody>
          <a:bodyPr>
            <a:normAutofit fontScale="90000"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трудоустройства </a:t>
            </a:r>
            <a:b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 специальности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6492" y="2413338"/>
            <a:ext cx="7854461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заработной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другой сфере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мест по полученной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специальности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908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7" descr="Картинки по запросу работа инвалидов в коллективе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569" y="0"/>
            <a:ext cx="3831919" cy="18874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323" y="410307"/>
            <a:ext cx="6281154" cy="1348155"/>
          </a:xfrm>
        </p:spPr>
        <p:txBody>
          <a:bodyPr>
            <a:normAutofit fontScale="90000"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ифы о трудоустройстве лиц с инвалидностью и ОВЗ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1353" y="2189257"/>
            <a:ext cx="86164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Низкая производительность труда;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Значительные затраты при создании рабочего места;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инвалидностью могут злоупотреблять больничным отпуском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74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7" descr="Картинки по запросу работа инвалидов в коллективе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569" y="0"/>
            <a:ext cx="3831919" cy="18874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323" y="410307"/>
            <a:ext cx="6281154" cy="1348155"/>
          </a:xfrm>
        </p:spPr>
        <p:txBody>
          <a:bodyPr>
            <a:normAutofit fontScale="90000"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1353" y="2552673"/>
            <a:ext cx="861646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</a:p>
          <a:p>
            <a:pPr algn="ctr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88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1152</TotalTime>
  <Words>87</Words>
  <Application>Microsoft Office PowerPoint</Application>
  <PresentationFormat>Экран (4:3)</PresentationFormat>
  <Paragraphs>39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Проблемы трудоустройства выпускников с инвалидностью в условиях современного рынка труда</vt:lpstr>
      <vt:lpstr>Сеть РУМЦ в СКФО</vt:lpstr>
      <vt:lpstr>  Основные мотивы трудоустройства выпускников с ОВЗ</vt:lpstr>
      <vt:lpstr>  Основные мотивы трудоустройства выпускников с ОВЗ</vt:lpstr>
      <vt:lpstr>  Поиск работы после окончания  образовательного учреждения</vt:lpstr>
      <vt:lpstr>  Трудности трудоустройства</vt:lpstr>
      <vt:lpstr>  Причины трудоустройства  не по специальности</vt:lpstr>
      <vt:lpstr>  Мифы о трудоустройстве лиц с инвалидностью и ОВЗ</vt:lpstr>
      <vt:lpstr>  </vt:lpstr>
    </vt:vector>
  </TitlesOfParts>
  <Company>PJSC "New Engineering Technologies"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Халяпина Людмила Владимировна</cp:lastModifiedBy>
  <cp:revision>90</cp:revision>
  <dcterms:created xsi:type="dcterms:W3CDTF">2016-11-18T14:12:19Z</dcterms:created>
  <dcterms:modified xsi:type="dcterms:W3CDTF">2017-12-19T07:29:40Z</dcterms:modified>
</cp:coreProperties>
</file>