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81" r:id="rId4"/>
    <p:sldId id="283" r:id="rId5"/>
    <p:sldId id="293" r:id="rId6"/>
    <p:sldId id="257" r:id="rId7"/>
    <p:sldId id="294" r:id="rId8"/>
    <p:sldId id="284" r:id="rId9"/>
    <p:sldId id="285" r:id="rId10"/>
    <p:sldId id="282" r:id="rId11"/>
    <p:sldId id="290" r:id="rId12"/>
    <p:sldId id="288" r:id="rId13"/>
    <p:sldId id="289" r:id="rId14"/>
    <p:sldId id="296" r:id="rId15"/>
    <p:sldId id="295" r:id="rId16"/>
    <p:sldId id="287" r:id="rId17"/>
    <p:sldId id="280" r:id="rId18"/>
    <p:sldId id="291" r:id="rId19"/>
    <p:sldId id="27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A501-5EDA-4780-B908-3A88094CA7D4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8BA0904-38B2-416C-B57E-6B88C8138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11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A501-5EDA-4780-B908-3A88094CA7D4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BA0904-38B2-416C-B57E-6B88C8138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99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A501-5EDA-4780-B908-3A88094CA7D4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BA0904-38B2-416C-B57E-6B88C8138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2612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A501-5EDA-4780-B908-3A88094CA7D4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BA0904-38B2-416C-B57E-6B88C8138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868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A501-5EDA-4780-B908-3A88094CA7D4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BA0904-38B2-416C-B57E-6B88C8138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8908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A501-5EDA-4780-B908-3A88094CA7D4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BA0904-38B2-416C-B57E-6B88C8138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6254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A501-5EDA-4780-B908-3A88094CA7D4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0904-38B2-416C-B57E-6B88C8138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684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A501-5EDA-4780-B908-3A88094CA7D4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0904-38B2-416C-B57E-6B88C8138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3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A501-5EDA-4780-B908-3A88094CA7D4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0904-38B2-416C-B57E-6B88C8138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42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A501-5EDA-4780-B908-3A88094CA7D4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BA0904-38B2-416C-B57E-6B88C8138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28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A501-5EDA-4780-B908-3A88094CA7D4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BA0904-38B2-416C-B57E-6B88C8138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566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A501-5EDA-4780-B908-3A88094CA7D4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BA0904-38B2-416C-B57E-6B88C8138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94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A501-5EDA-4780-B908-3A88094CA7D4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0904-38B2-416C-B57E-6B88C8138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823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A501-5EDA-4780-B908-3A88094CA7D4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0904-38B2-416C-B57E-6B88C8138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08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A501-5EDA-4780-B908-3A88094CA7D4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0904-38B2-416C-B57E-6B88C8138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414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A501-5EDA-4780-B908-3A88094CA7D4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BA0904-38B2-416C-B57E-6B88C8138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15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BA501-5EDA-4780-B908-3A88094CA7D4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8BA0904-38B2-416C-B57E-6B88C8138B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35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\&#1056;&#1072;&#1073;&#1086;&#1095;&#1080;&#1081;%20&#1089;&#1090;&#1086;&#1083;\&#1050;&#1041;&#1043;&#1059;\&#1044;&#1072;&#1074;&#1080;&#1076;%20&#1069;&#1083;&#1080;&#1085;.wmv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500" y="634689"/>
            <a:ext cx="8779167" cy="2135015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Из опыта трудоустройства инвалидов в Израиле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2400" b="1" dirty="0" smtClean="0"/>
              <a:t>К.ПСИХОЛ.Н., ДОЦЕНТ</a:t>
            </a:r>
          </a:p>
          <a:p>
            <a:pPr algn="r"/>
            <a:r>
              <a:rPr lang="ru-RU" sz="2400" b="1" dirty="0" smtClean="0"/>
              <a:t> Г.Ю. КОЗЛОВСКАЯ</a:t>
            </a: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961" y="3137411"/>
            <a:ext cx="5529014" cy="3445899"/>
          </a:xfrm>
          <a:prstGeom prst="rect">
            <a:avLst/>
          </a:prstGeom>
        </p:spPr>
      </p:pic>
      <p:sp>
        <p:nvSpPr>
          <p:cNvPr id="16386" name="AutoShape 2" descr="ÐÐ°ÑÑÐ¸Ð½ÐºÐ¸ Ð¿Ð¾ Ð·Ð°Ð¿ÑÐ¾ÑÑ ÑÐ¾ÑÑÐ¸Ñ Ð¸Ð·ÑÐ°Ð¸Ð»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ÐÐ°ÑÑÐ¸Ð½ÐºÐ¸ Ð¿Ð¾ Ð·Ð°Ð¿ÑÐ¾ÑÑ ÑÐ¾ÑÑÐ¸Ñ Ð¸Ð·ÑÐ°Ð¸Ð»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ÐÐ°ÑÑÐ¸Ð½ÐºÐ¸ Ð¿Ð¾ Ð·Ð°Ð¿ÑÐ¾ÑÑ ÑÐ¾ÑÑÐ¸Ñ Ð¸Ð·ÑÐ°Ð¸Ð»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1" name="Picture 7" descr="E:\Documents\Рабочий стол\foto1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0"/>
            <a:ext cx="2438400" cy="1566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907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K800_IMG_5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11205" y="2468449"/>
            <a:ext cx="4551300" cy="280321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6173" y="461472"/>
            <a:ext cx="7012548" cy="640221"/>
          </a:xfrm>
        </p:spPr>
        <p:txBody>
          <a:bodyPr/>
          <a:lstStyle/>
          <a:p>
            <a:r>
              <a:rPr lang="ru-RU" b="1" dirty="0" smtClean="0"/>
              <a:t>Организация «Шекель»</a:t>
            </a:r>
            <a:endParaRPr lang="ru-RU" b="1" dirty="0"/>
          </a:p>
        </p:txBody>
      </p:sp>
      <p:pic>
        <p:nvPicPr>
          <p:cNvPr id="55302" name="Picture 6" descr="שק''ל - שירותים קהילתיים לאנשים עם צרכים מיוחדי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55304" name="Picture 8" descr="שק''ל - שירותים קהילתיים לאנשים עם צרכים מיוחדי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55306" name="Picture 10" descr="שק''ל - שירותים קהילתיים לאנשים עם צרכים מיוחדי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11827" y="1136591"/>
            <a:ext cx="868017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SHEKEL-Community</a:t>
            </a:r>
            <a:r>
              <a:rPr lang="ru-RU" dirty="0" smtClean="0"/>
              <a:t> </a:t>
            </a:r>
            <a:r>
              <a:rPr lang="ru-RU" dirty="0" err="1" smtClean="0"/>
              <a:t>Services</a:t>
            </a:r>
            <a:r>
              <a:rPr lang="ru-RU" dirty="0" smtClean="0"/>
              <a:t> для людей с особыми потребностями является ведущей организацией Израиля для интеграции людей с особыми потребностями в сообщество. Для достижения этой цели SHEKEL создал широкий спектр программ и систем поддержки, предлагающих множество услуг и равных возможностей для людей с особыми потребностями.</a:t>
            </a:r>
          </a:p>
          <a:p>
            <a:endParaRPr lang="ru-RU" dirty="0" smtClean="0"/>
          </a:p>
          <a:p>
            <a:r>
              <a:rPr lang="ru-RU" dirty="0" smtClean="0"/>
              <a:t>SHEKEL была основана в 1979 году Министерством труда и социального обеспечения Израиля, Объединенным Израилем и муниципалитетом Иерусалима. Сегодня 550 сотрудников и 700 добровольцев помогают 8 000 человек с особыми потребностями из всех секторов израильского общества: евреев, арабов, христиан, религиозных и светских.</a:t>
            </a:r>
          </a:p>
          <a:p>
            <a:endParaRPr lang="ru-RU" dirty="0" smtClean="0"/>
          </a:p>
          <a:p>
            <a:r>
              <a:rPr lang="ru-RU" dirty="0" smtClean="0"/>
              <a:t>Видение SHEKEL заключается в развитии общественных услуг для каждого человека с инвалидностью, чтобы обеспечить самостоятельное функционирование дома, работы, а также во время досуга и социальной активности. Услуги предоставляются на самом высоком профессиональном уровне с учетом потребностей и интересов человека и обеспечения жизни уважения, самореализации, участия и участия в общем обществе как людей с равными правами.</a:t>
            </a:r>
          </a:p>
          <a:p>
            <a:endParaRPr lang="ru-RU" dirty="0" smtClean="0"/>
          </a:p>
        </p:txBody>
      </p:sp>
      <p:sp>
        <p:nvSpPr>
          <p:cNvPr id="55308" name="AutoShape 12" descr="Картинки по запросу SHEKEL-Community Services for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10" descr="Картинки по запросу SHEKEL-Community Services for Peop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5191" y="1"/>
            <a:ext cx="3556809" cy="1153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346" y="769121"/>
            <a:ext cx="8957965" cy="62384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Израильский центр доступности SHEKEL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61835" y="3780234"/>
            <a:ext cx="1098134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2000" dirty="0" smtClean="0"/>
          </a:p>
          <a:p>
            <a:r>
              <a:rPr lang="ru-RU" sz="2000" dirty="0" smtClean="0"/>
              <a:t> SHEKEL предоставляет консалтинговые услуги и решения для доступности для всех видов инвалидности. К ним относятся физическая, когнитивная и сенсорная доступность: зданий (включая </a:t>
            </a:r>
            <a:r>
              <a:rPr lang="ru-RU" sz="2000" dirty="0" err="1" smtClean="0"/>
              <a:t>кнессет</a:t>
            </a:r>
            <a:r>
              <a:rPr lang="ru-RU" sz="2000" dirty="0" smtClean="0"/>
              <a:t> Израиля), систем общественного транспорта и городских пространств, а также сенсорной и познавательной доступности как физической среды, так и услуг для людей с нарушениями зрения, слуха или интеллекта. Помимо предоставления архитектурных и инженерных решений, Центр предоставляет инструкции и рекомендации для государственных и частных организаций.  </a:t>
            </a:r>
          </a:p>
        </p:txBody>
      </p:sp>
      <p:pic>
        <p:nvPicPr>
          <p:cNvPr id="5" name="Picture 10" descr="Картинки по запросу SHEKEL-Community Services for Peo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5191" y="1"/>
            <a:ext cx="3556809" cy="786212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75" y="1414256"/>
            <a:ext cx="1141012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שק''ל - שירותים קהילתיים לאנשים עם צרכים מיוחדי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61444" name="Picture 4" descr="שק''ל - שירותים קהילתיים לאנשים עם צרכים מיוחדי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61446" name="Picture 6" descr="Shek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96000" y="880672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SHEKEL предоставляет услуги людям из разных секторов с различными потребностями и ограниченными возможностями. Его диверсифицированная структура позволяет индивидуализировать для каждой группы населения, в том числе:</a:t>
            </a:r>
          </a:p>
          <a:p>
            <a:endParaRPr lang="ru-RU" dirty="0" smtClean="0"/>
          </a:p>
          <a:p>
            <a:r>
              <a:rPr lang="ru-RU" dirty="0" smtClean="0"/>
              <a:t>· Трудности с обучением</a:t>
            </a:r>
          </a:p>
          <a:p>
            <a:r>
              <a:rPr lang="ru-RU" dirty="0" smtClean="0"/>
              <a:t>· ограниченными интеллектуальными возможностями</a:t>
            </a:r>
          </a:p>
          <a:p>
            <a:r>
              <a:rPr lang="ru-RU" dirty="0" smtClean="0"/>
              <a:t>· PDD</a:t>
            </a:r>
          </a:p>
          <a:p>
            <a:r>
              <a:rPr lang="ru-RU" dirty="0" smtClean="0"/>
              <a:t>· Синдром </a:t>
            </a:r>
            <a:r>
              <a:rPr lang="ru-RU" dirty="0" err="1" smtClean="0"/>
              <a:t>Аспергера</a:t>
            </a:r>
            <a:endParaRPr lang="ru-RU" dirty="0" smtClean="0"/>
          </a:p>
          <a:p>
            <a:r>
              <a:rPr lang="ru-RU" dirty="0" smtClean="0"/>
              <a:t>· Физические недостатки</a:t>
            </a:r>
          </a:p>
          <a:p>
            <a:r>
              <a:rPr lang="ru-RU" dirty="0" smtClean="0"/>
              <a:t>· Сенсорное нарушение</a:t>
            </a:r>
          </a:p>
          <a:p>
            <a:endParaRPr lang="ru-RU" dirty="0" smtClean="0"/>
          </a:p>
          <a:p>
            <a:r>
              <a:rPr lang="ru-RU" dirty="0" smtClean="0"/>
              <a:t>· Люди, нуждающиеся в сестринском обслуживании</a:t>
            </a:r>
            <a:endParaRPr lang="ru-RU" dirty="0"/>
          </a:p>
        </p:txBody>
      </p:sp>
      <p:sp>
        <p:nvSpPr>
          <p:cNvPr id="61448" name="AutoShape 8" descr="Картинки по запросу SHEKEL-Community Services for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10" descr="Картинки по запросу SHEKEL-Community Services for Peo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5191" y="0"/>
            <a:ext cx="3556809" cy="927651"/>
          </a:xfrm>
          <a:prstGeom prst="rect">
            <a:avLst/>
          </a:prstGeom>
          <a:noFill/>
        </p:spPr>
      </p:pic>
      <p:pic>
        <p:nvPicPr>
          <p:cNvPr id="7172" name="Picture 4" descr="https://www.shekel.org.il/images/events/Beers/Beers_Campaign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4076">
            <a:off x="358670" y="185530"/>
            <a:ext cx="2701202" cy="3598656"/>
          </a:xfrm>
          <a:prstGeom prst="rect">
            <a:avLst/>
          </a:prstGeom>
          <a:noFill/>
        </p:spPr>
      </p:pic>
      <p:pic>
        <p:nvPicPr>
          <p:cNvPr id="7174" name="Picture 6" descr="https://www.shekel.org.il/images/events/Beers/Beers_Campaign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93631">
            <a:off x="3079336" y="301777"/>
            <a:ext cx="2698612" cy="3485322"/>
          </a:xfrm>
          <a:prstGeom prst="rect">
            <a:avLst/>
          </a:prstGeom>
          <a:noFill/>
        </p:spPr>
      </p:pic>
      <p:sp>
        <p:nvSpPr>
          <p:cNvPr id="12" name="Горизонтальный свиток 11"/>
          <p:cNvSpPr/>
          <p:nvPr/>
        </p:nvSpPr>
        <p:spPr>
          <a:xfrm>
            <a:off x="556591" y="3869635"/>
            <a:ext cx="5357191" cy="298836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  <a:latin typeface="Arial Narrow" pitchFamily="34" charset="0"/>
              </a:rPr>
              <a:t>Пивоварня </a:t>
            </a:r>
            <a:r>
              <a:rPr lang="ru-RU" sz="2000" dirty="0" err="1" smtClean="0">
                <a:solidFill>
                  <a:srgbClr val="C00000"/>
                </a:solidFill>
                <a:latin typeface="Arial Narrow" pitchFamily="34" charset="0"/>
              </a:rPr>
              <a:t>Shrine</a:t>
            </a:r>
            <a:r>
              <a:rPr lang="ru-RU" sz="2000" dirty="0" smtClean="0">
                <a:solidFill>
                  <a:srgbClr val="C00000"/>
                </a:solidFill>
                <a:latin typeface="Arial Narrow" pitchFamily="34" charset="0"/>
              </a:rPr>
              <a:t> и Ассоциация Шекель предлагают вам праздничный и хорошо продуманный бутик-пакет, который откроет ваш год со вкусом, в специальном выпуске - все это поможет интегрировать людей с ограниченными возможностями в сообщество.</a:t>
            </a:r>
            <a:endParaRPr lang="ru-RU" sz="20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9130" y="769493"/>
            <a:ext cx="968857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Программа SHEKEL «</a:t>
            </a:r>
            <a:r>
              <a:rPr lang="ru-RU" sz="2000" dirty="0" err="1" smtClean="0"/>
              <a:t>Living</a:t>
            </a:r>
            <a:r>
              <a:rPr lang="ru-RU" sz="2000" dirty="0" smtClean="0"/>
              <a:t> </a:t>
            </a:r>
            <a:r>
              <a:rPr lang="ru-RU" sz="2000" dirty="0" err="1" smtClean="0"/>
              <a:t>in</a:t>
            </a:r>
            <a:r>
              <a:rPr lang="ru-RU" sz="2000" dirty="0" smtClean="0"/>
              <a:t> </a:t>
            </a:r>
            <a:r>
              <a:rPr lang="ru-RU" sz="2000" dirty="0" err="1" smtClean="0"/>
              <a:t>the</a:t>
            </a:r>
            <a:r>
              <a:rPr lang="ru-RU" sz="2000" dirty="0" smtClean="0"/>
              <a:t> </a:t>
            </a:r>
            <a:r>
              <a:rPr lang="ru-RU" sz="2000" dirty="0" err="1" smtClean="0"/>
              <a:t>Community</a:t>
            </a:r>
            <a:r>
              <a:rPr lang="ru-RU" sz="2000" dirty="0" smtClean="0"/>
              <a:t>» является крупнейшей независимой общинной программой для людей с особыми потребностями. Ее цель обучение и осуществление независимого проживания  людей с особыми потребностями.</a:t>
            </a:r>
          </a:p>
          <a:p>
            <a:endParaRPr lang="ru-RU" sz="2000" dirty="0" smtClean="0"/>
          </a:p>
          <a:p>
            <a:r>
              <a:rPr lang="ru-RU" sz="2000" dirty="0" smtClean="0"/>
              <a:t>Квартиры ухожены и расположены в центре кварталов Иерусалима, а также в арабских секторах и кибуцах. SHEKEL подчеркивает связь с сообществом, соседями и окрестностями. Квартиры арендуются, обеспечивая высокое качество жизни и индивидуальное пространство для каждого жителя. Большинство квартир - это групповые апартаменты, а также апартаменты для пар и отдельных лиц.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Программа </a:t>
            </a:r>
            <a:r>
              <a:rPr lang="ru-RU" sz="2000" dirty="0" smtClean="0">
                <a:solidFill>
                  <a:srgbClr val="002060"/>
                </a:solidFill>
              </a:rPr>
              <a:t>SHEKEL «</a:t>
            </a:r>
            <a:r>
              <a:rPr lang="ru-RU" sz="2000" dirty="0" err="1" smtClean="0">
                <a:solidFill>
                  <a:srgbClr val="002060"/>
                </a:solidFill>
              </a:rPr>
              <a:t>Living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in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the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Community</a:t>
            </a:r>
            <a:r>
              <a:rPr lang="ru-RU" sz="2000" dirty="0" smtClean="0">
                <a:solidFill>
                  <a:srgbClr val="002060"/>
                </a:solidFill>
              </a:rPr>
              <a:t>»  основана на прочной идеологии интеграции сообщества, в то же время обещая качество жизни для своих арендаторов. Он стремится обеспечить не только защищенную жизнь для людей с особыми потребностями, но и обеспечить теплый дом и предоставить им оптимальные условия для индивидуального развития во всех сферах жизни. Родители арендаторов являются полноправными участниками индивидуальной программы лечения арендаторов и являются частью семьи SHEKEL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85390" y="154091"/>
            <a:ext cx="8664321" cy="84576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Программа SHEKEL «</a:t>
            </a:r>
            <a:r>
              <a:rPr lang="ru-RU" sz="3200" b="1" dirty="0" err="1" smtClean="0"/>
              <a:t>Living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in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the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Community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6146" name="AutoShape 2" descr="ÐÐ°ÑÑÐ¸Ð½ÐºÐ¸ Ð¿Ð¾ Ð·Ð°Ð¿ÑÐ¾ÑÑ SHEKEL-Community Serv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ÐÐ°ÑÑÐ¸Ð½ÐºÐ¸ Ð¿Ð¾ Ð·Ð°Ð¿ÑÐ¾ÑÑ SHEKEL-Community Serv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ÐÐ°ÑÑÐ¸Ð½ÐºÐ¸ Ð¿Ð¾ Ð·Ð°Ð¿ÑÐ¾ÑÑ SHEKEL-Community Servi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835" y="0"/>
            <a:ext cx="2105025" cy="217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g 0336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5084">
            <a:off x="702988" y="373144"/>
            <a:ext cx="4151313" cy="2769705"/>
          </a:xfrm>
          <a:prstGeom prst="rect">
            <a:avLst/>
          </a:prstGeom>
          <a:noFill/>
        </p:spPr>
      </p:pic>
      <p:pic>
        <p:nvPicPr>
          <p:cNvPr id="34822" name="Picture 6" descr="ÐÐ°ÑÑÐ¸Ð½ÐºÐ¸ Ð¿Ð¾ Ð·Ð°Ð¿ÑÐ¾ÑÑ SHEKEL-Community Servi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7060">
            <a:off x="8035700" y="363172"/>
            <a:ext cx="3928355" cy="2690191"/>
          </a:xfrm>
          <a:prstGeom prst="rect">
            <a:avLst/>
          </a:prstGeom>
          <a:noFill/>
        </p:spPr>
      </p:pic>
      <p:pic>
        <p:nvPicPr>
          <p:cNvPr id="34824" name="Picture 8" descr="ÐÐ°ÑÑÐ¸Ð½ÐºÐ¸ Ð¿Ð¾ Ð·Ð°Ð¿ÑÐ¾ÑÑ SHEKEL-Community Servi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0453" y="1683152"/>
            <a:ext cx="4275184" cy="2781835"/>
          </a:xfrm>
          <a:prstGeom prst="rect">
            <a:avLst/>
          </a:prstGeom>
          <a:noFill/>
        </p:spPr>
      </p:pic>
      <p:pic>
        <p:nvPicPr>
          <p:cNvPr id="34826" name="Picture 10" descr="ÐÐ°ÑÑÐ¸Ð½ÐºÐ¸ Ð¿Ð¾ Ð·Ð°Ð¿ÑÐ¾ÑÑ SHEKEL-Community Servic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338" y="3798700"/>
            <a:ext cx="4310655" cy="2873770"/>
          </a:xfrm>
          <a:prstGeom prst="rect">
            <a:avLst/>
          </a:prstGeom>
          <a:noFill/>
        </p:spPr>
      </p:pic>
      <p:pic>
        <p:nvPicPr>
          <p:cNvPr id="34830" name="Picture 14" descr="ÐÐ°ÑÑÐ¸Ð½ÐºÐ¸ Ð¿Ð¾ Ð·Ð°Ð¿ÑÐ¾ÑÑ SHEKEL-Community Servic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0720" y="3856254"/>
            <a:ext cx="4959488" cy="2789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8016" y="464984"/>
            <a:ext cx="751398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Израильский центр доступности SHEKEL специализируется на следующих областях:</a:t>
            </a:r>
          </a:p>
          <a:p>
            <a:r>
              <a:rPr lang="ru-RU" b="1" dirty="0" err="1" smtClean="0"/>
              <a:t>Мастер-планы</a:t>
            </a:r>
            <a:r>
              <a:rPr lang="ru-RU" dirty="0" smtClean="0"/>
              <a:t>: подготовка и реализация генеральных планов национальной и местной доступности для государственных органов, местных органов власти, организаций, крупных предприятий, систем образования и т. Д. </a:t>
            </a:r>
          </a:p>
          <a:p>
            <a:r>
              <a:rPr lang="ru-RU" b="1" dirty="0" smtClean="0"/>
              <a:t>Системы общественного транспорта</a:t>
            </a:r>
            <a:r>
              <a:rPr lang="ru-RU" dirty="0" smtClean="0"/>
              <a:t>: Центр установил новые международные стандарты как физической, так и когнитивной доступности в легкой железнодорожной транспортной системе Иерусалима. В настоящее время он расширяет доступность всей системы общественного транспорта Израиля.</a:t>
            </a:r>
          </a:p>
          <a:p>
            <a:r>
              <a:rPr lang="ru-RU" b="1" dirty="0" smtClean="0"/>
              <a:t>Доступность услуг</a:t>
            </a:r>
            <a:r>
              <a:rPr lang="ru-RU" dirty="0" smtClean="0"/>
              <a:t>: Центр предоставляет программы  обучения для государственных и частных организаций, чтобы сделать услуги доступными для людей с сенсорными и когнитивными нарушениями.</a:t>
            </a:r>
          </a:p>
          <a:p>
            <a:r>
              <a:rPr lang="ru-RU" b="1" dirty="0" smtClean="0"/>
              <a:t>Доступность информация и знания</a:t>
            </a:r>
            <a:r>
              <a:rPr lang="ru-RU" dirty="0" smtClean="0"/>
              <a:t>: Центр инициирует проекты и вступает в партнерские отношения для разработки доступных технологий, а также проводит семинары и курсы.</a:t>
            </a:r>
          </a:p>
          <a:p>
            <a:r>
              <a:rPr lang="ru-RU" b="1" dirty="0" smtClean="0"/>
              <a:t>Центр слуха</a:t>
            </a:r>
            <a:r>
              <a:rPr lang="ru-RU" dirty="0" smtClean="0"/>
              <a:t>: Центр, обслуживающий 1500 человек с нарушениями слуха в Хайфе, включая малообеспеченные слои населения и пожилых людей.</a:t>
            </a:r>
            <a:endParaRPr lang="ru-RU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133" y="344142"/>
            <a:ext cx="4253120" cy="218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97" y="2566334"/>
            <a:ext cx="4496833" cy="429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3624" y="521293"/>
            <a:ext cx="8911687" cy="10504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Открытие дверей академии и курсов по подготовке к достойному трудоустройству людей с особенными возможностями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5496" y="1538243"/>
            <a:ext cx="10972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Развитие, подготовка и трудоустройство ассистентов воспитателей с особенными возможностями в детских садах на ставку второго ассистента.</a:t>
            </a:r>
          </a:p>
          <a:p>
            <a:r>
              <a:rPr lang="ru-RU" sz="1600" dirty="0" smtClean="0"/>
              <a:t>Включение ассистентов с особенными возможностями в качестве вторых ассистентов в детских садах создаёт среду для встреч между взрослым с особенными возможностями и дошкольником. Такие каждодневные встречи влияют на отношение детей к другим людям, непохожим на них, и запоминаются на всю жизнь. В этой нормативной среде люди с особенными возможностями живут и действуют как </a:t>
            </a:r>
            <a:r>
              <a:rPr lang="ru-RU" sz="1600" dirty="0" err="1" smtClean="0"/>
              <a:t>неотьемлемая</a:t>
            </a:r>
            <a:r>
              <a:rPr lang="ru-RU" sz="1600" dirty="0" smtClean="0"/>
              <a:t> часть окружающего мира дошкольников. Для людей с особенными возможностями такие встречи открывают новые горизонты на рынке работы в качестве уважаемых профессионалов.</a:t>
            </a:r>
          </a:p>
          <a:p>
            <a:r>
              <a:rPr lang="ru-RU" sz="1600" dirty="0" smtClean="0"/>
              <a:t>	В течение 2016-2017 учебного года были обучены 11 человек с особенными возможностями. Они начали работать как вторые ассистенты воспитателей в детских садах Иерусалима. Процесс подготовки включил в себя теоретическую часть и тренинги по подготовке мероприятий в детских садах. Часть обучения проходила в виде самостоятельных заданий, а часть в рамках курсов по подготовке специалистов по работе с детьми дошкольного возраста. Практическая работа в детских садах поддерживалась опытными воспитателями, а также специалистами персонального сопровождения на тренингах по </a:t>
            </a:r>
            <a:r>
              <a:rPr lang="ru-RU" sz="1600" dirty="0" err="1" smtClean="0"/>
              <a:t>самоосознанию</a:t>
            </a:r>
            <a:r>
              <a:rPr lang="ru-RU" sz="1600" dirty="0" smtClean="0"/>
              <a:t>. Министерство Образования и муниципалитет Иерусалима поддержали проект от стадии идеи и до воплощения на практике.</a:t>
            </a:r>
          </a:p>
          <a:p>
            <a:r>
              <a:rPr lang="ru-RU" sz="1600" dirty="0" smtClean="0"/>
              <a:t>	"На протяжении учёбы я чувствовала, что окружающие верят в мои способности и в мой успех. Так и я поняла, что как ассистент в детском саду я должна верить в способности и успех детей. Понимание этого привело меня к изменению подхода к некоторым детям и помогло мне сдружиться с ними" (</a:t>
            </a:r>
            <a:r>
              <a:rPr lang="ru-RU" sz="1600" dirty="0" err="1" smtClean="0"/>
              <a:t>Яара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900" y="0"/>
            <a:ext cx="4229100" cy="70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88723" y="726393"/>
            <a:ext cx="8911687" cy="73422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dirty="0" err="1" smtClean="0"/>
              <a:t>Самоосознанные</a:t>
            </a:r>
            <a:r>
              <a:rPr lang="ru-RU" sz="2800" b="1" dirty="0" smtClean="0"/>
              <a:t> ассистенты воспитателей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3" name="Давид Элин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441353" y="1654205"/>
            <a:ext cx="8134350" cy="4514850"/>
          </a:xfrm>
          <a:prstGeom prst="rect">
            <a:avLst/>
          </a:prstGeom>
        </p:spPr>
      </p:pic>
      <p:pic>
        <p:nvPicPr>
          <p:cNvPr id="14" name="Picture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1152" y="0"/>
            <a:ext cx="4229100" cy="1143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64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92924" y="624110"/>
            <a:ext cx="7670575" cy="1280890"/>
          </a:xfrm>
        </p:spPr>
        <p:txBody>
          <a:bodyPr/>
          <a:lstStyle/>
          <a:p>
            <a:r>
              <a:rPr lang="ru-RU" b="1" dirty="0" smtClean="0"/>
              <a:t>Университет в </a:t>
            </a:r>
            <a:r>
              <a:rPr lang="ru-RU" b="1" dirty="0" err="1" smtClean="0"/>
              <a:t>Ариэле</a:t>
            </a:r>
            <a:endParaRPr lang="ru-RU" b="1" dirty="0"/>
          </a:p>
        </p:txBody>
      </p:sp>
      <p:pic>
        <p:nvPicPr>
          <p:cNvPr id="64514" name="Picture 2" descr="Ariel 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8263" y="1113093"/>
            <a:ext cx="3223737" cy="21428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84119" y="1370463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 smtClean="0"/>
              <a:t>Ариэ́льский университет</a:t>
            </a:r>
            <a:r>
              <a:rPr lang="vi-VN" dirty="0" smtClean="0"/>
              <a:t> </a:t>
            </a:r>
            <a:r>
              <a:rPr lang="he-IL" dirty="0" smtClean="0">
                <a:latin typeface="Century" pitchFamily="18" charset="0"/>
              </a:rPr>
              <a:t>‏‎</a:t>
            </a:r>
            <a:r>
              <a:rPr lang="ru-RU" dirty="0" err="1" smtClean="0">
                <a:latin typeface="Century" pitchFamily="18" charset="0"/>
              </a:rPr>
              <a:t>р</a:t>
            </a:r>
            <a:r>
              <a:rPr lang="vi-VN" dirty="0" smtClean="0"/>
              <a:t>асположен в </a:t>
            </a:r>
            <a:r>
              <a:rPr lang="vi-VN" dirty="0" smtClean="0">
                <a:latin typeface="+mj-lt"/>
              </a:rPr>
              <a:t>городе 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Ариэль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 Западном берегу реки Иордан.</a:t>
            </a:r>
            <a:r>
              <a:rPr lang="vi-VN" dirty="0" smtClean="0">
                <a:latin typeface="+mj-lt"/>
              </a:rPr>
              <a:t> Основанное в</a:t>
            </a:r>
            <a:r>
              <a:rPr lang="ru-RU" dirty="0" smtClean="0">
                <a:latin typeface="+mj-lt"/>
              </a:rPr>
              <a:t> 1982  году </a:t>
            </a:r>
            <a:r>
              <a:rPr lang="vi-VN" dirty="0" smtClean="0">
                <a:latin typeface="+mj-lt"/>
              </a:rPr>
              <a:t>учебное </a:t>
            </a:r>
            <a:r>
              <a:rPr lang="vi-VN" dirty="0" smtClean="0"/>
              <a:t>заведение проделало путь от небольшого колледжа к университету, в котором в 2014 году обучалось и было занято научными исследованиями 14 тысяч студентов и работало около 100 штатных профессоров-преподавателей. Кампус университета объединяет все слои израильского общества — евреев и арабов, светских и религиозных, уроженцев страны и репатриантов</a:t>
            </a:r>
            <a:endParaRPr lang="ru-RU" dirty="0"/>
          </a:p>
        </p:txBody>
      </p:sp>
      <p:pic>
        <p:nvPicPr>
          <p:cNvPr id="64516" name="Picture 4" descr="https://upload.wikimedia.org/wikipedia/commons/thumb/5/51/%D7%AA%D7%9E%D7%95%D7%A0%D7%94_%D7%9E%D7%99%D7%9B%D7%90%D7%9C1.JPG/120px-%D7%AA%D7%9E%D7%95%D7%A0%D7%94_%D7%9E%D7%99%D7%9B%D7%90%D7%9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7445" y="4535888"/>
            <a:ext cx="1143000" cy="1724025"/>
          </a:xfrm>
          <a:prstGeom prst="rect">
            <a:avLst/>
          </a:prstGeom>
          <a:noFill/>
        </p:spPr>
      </p:pic>
      <p:pic>
        <p:nvPicPr>
          <p:cNvPr id="64518" name="Picture 6" descr="https://upload.wikimedia.org/wikipedia/commons/thumb/a/a9/Ariel_University_-_Milken_campus.JPG/1280px-Ariel_University_-_Milken_camp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4718" y="2716391"/>
            <a:ext cx="3075386" cy="2306540"/>
          </a:xfrm>
          <a:prstGeom prst="rect">
            <a:avLst/>
          </a:prstGeom>
          <a:noFill/>
        </p:spPr>
      </p:pic>
      <p:pic>
        <p:nvPicPr>
          <p:cNvPr id="64520" name="Picture 8" descr="https://upload.wikimedia.org/wikipedia/commons/f/f7/%D7%94%D7%A1%D7%A4%D7%A8%D7%99%D7%94_%D7%94%D7%90%D7%A7%D7%93%D7%9E%D7%99%D7%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3414" y="4424499"/>
            <a:ext cx="3227857" cy="2433501"/>
          </a:xfrm>
          <a:prstGeom prst="rect">
            <a:avLst/>
          </a:prstGeom>
          <a:noFill/>
        </p:spPr>
      </p:pic>
      <p:pic>
        <p:nvPicPr>
          <p:cNvPr id="64522" name="Picture 10" descr="Ariel university.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02168" y="0"/>
            <a:ext cx="3389832" cy="113108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343397" y="6273225"/>
            <a:ext cx="2400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Профессор Михаил </a:t>
            </a:r>
          </a:p>
          <a:p>
            <a:r>
              <a:rPr lang="ru-RU" sz="1600" dirty="0" err="1" smtClean="0"/>
              <a:t>Зиниград</a:t>
            </a:r>
            <a:r>
              <a:rPr lang="ru-RU" sz="1600" dirty="0" smtClean="0"/>
              <a:t>, ректор</a:t>
            </a:r>
            <a:endParaRPr lang="ru-RU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6500" y="2184400"/>
            <a:ext cx="795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СПАСИБО ЗА ВНИМАНИЕ!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45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6372" y="731484"/>
            <a:ext cx="93612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	Цель стажировки- </a:t>
            </a:r>
            <a:r>
              <a:rPr lang="ru-RU" sz="2400" dirty="0" smtClean="0"/>
              <a:t>ознакомление с накопленными в Израиле теорией и практикой  в области интеграции  студентов с особыми нуждами  в нормативную среду; формирование  социальной  системы их поддержки;</a:t>
            </a:r>
          </a:p>
          <a:p>
            <a:r>
              <a:rPr lang="ru-RU" sz="2400" dirty="0" smtClean="0"/>
              <a:t>создание подходящих  для них рабочих мест и их трудоустройство.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	Организатор стажировки </a:t>
            </a:r>
            <a:r>
              <a:rPr lang="ru-RU" sz="2400" dirty="0" smtClean="0"/>
              <a:t>– Центр Международного Сотрудничества и Развития</a:t>
            </a:r>
            <a:r>
              <a:rPr lang="en-US" sz="2400" dirty="0" smtClean="0"/>
              <a:t> MASHAV (CCA Center for Cooperation &amp; Advancement)</a:t>
            </a:r>
            <a:endParaRPr lang="ru-RU" sz="2400" dirty="0"/>
          </a:p>
        </p:txBody>
      </p:sp>
      <p:pic>
        <p:nvPicPr>
          <p:cNvPr id="19458" name="Picture 2" descr="http://ambit.uz/wp-content/uploads/2017/08/razmeshhenie-MASHAV-Integratsiya-detey-s-osobyimi-nuzhdami-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9703" y="4842333"/>
            <a:ext cx="8265814" cy="1839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64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ages.webydo.com/12/124886/3958/download_(1)_817be15d-cf8c-409a-af8e-ec9498f2f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6967" y="5844208"/>
            <a:ext cx="2784093" cy="10137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37252" y="173265"/>
            <a:ext cx="1048246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i="1" dirty="0" smtClean="0"/>
              <a:t> </a:t>
            </a:r>
            <a:r>
              <a:rPr lang="ru-RU" sz="2000" i="1" dirty="0" smtClean="0"/>
              <a:t>Израиль считает интеграцию лиц с особыми нуждами в обществе одной из своих основных задач в области образования и воспитания. В стране развита целостная система профессионального обслуживания детей с отклонениями в развитии и интеграции их в нормативную среду. Сегодня Израиль - одна из ведущих стран мира в области обслуживании групп населения со специальными нуждами.  Израиль с гордостью демонстрирует свои успехи в интеграции детей с  особыми нуждами в нормативную среду.</a:t>
            </a:r>
            <a:br>
              <a:rPr lang="ru-RU" sz="2000" i="1" dirty="0" smtClean="0"/>
            </a:br>
            <a:r>
              <a:rPr lang="ru-RU" sz="2000" i="1" dirty="0" smtClean="0"/>
              <a:t>    </a:t>
            </a:r>
            <a:br>
              <a:rPr lang="ru-RU" sz="2000" i="1" dirty="0" smtClean="0"/>
            </a:br>
            <a:r>
              <a:rPr lang="ru-RU" sz="2000" i="1" dirty="0" smtClean="0"/>
              <a:t>	Израильский системный многопрофильный и </a:t>
            </a:r>
            <a:r>
              <a:rPr lang="ru-RU" sz="2000" i="1" dirty="0" err="1" smtClean="0"/>
              <a:t>межпрофессиональный</a:t>
            </a:r>
            <a:r>
              <a:rPr lang="ru-RU" sz="2000" i="1" dirty="0" smtClean="0"/>
              <a:t> </a:t>
            </a:r>
            <a:r>
              <a:rPr lang="ru-RU" sz="2000" i="1" dirty="0" smtClean="0"/>
              <a:t>подход объединяет образование, воспитание, здравоохранение и </a:t>
            </a:r>
            <a:r>
              <a:rPr lang="ru-RU" sz="2000" i="1" dirty="0" err="1" smtClean="0"/>
              <a:t>абилитационные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и</a:t>
            </a:r>
            <a:r>
              <a:rPr lang="ru-RU" sz="2000" i="1" dirty="0" smtClean="0"/>
              <a:t> реабилитационные мероприятия. Основываясь на соглашениях с международными организациями, израильский опыт в этой области  передаётся другим странам. </a:t>
            </a:r>
          </a:p>
          <a:p>
            <a:pPr fontAlgn="base"/>
            <a:endParaRPr lang="ru-RU" sz="2000" dirty="0" smtClean="0"/>
          </a:p>
          <a:p>
            <a:pPr fontAlgn="base"/>
            <a:r>
              <a:rPr lang="ru-RU" sz="2000" dirty="0" smtClean="0"/>
              <a:t>	Центр Сотрудничества и Развития  создан </a:t>
            </a:r>
            <a:r>
              <a:rPr lang="ru-RU" sz="2000" i="1" dirty="0" smtClean="0"/>
              <a:t>в 2003 году. Мероприятия проводятся на русском языке, в сотрудничестве с правительственными и неправительственными международными организациями. </a:t>
            </a:r>
          </a:p>
          <a:p>
            <a:pPr fontAlgn="base"/>
            <a:r>
              <a:rPr lang="ru-RU" sz="2000" i="1" dirty="0" smtClean="0"/>
              <a:t>Программа "Интеграция детей-инвалидов в системе образования" </a:t>
            </a:r>
            <a:r>
              <a:rPr lang="ru-RU" sz="2000" i="1" dirty="0" err="1" smtClean="0"/>
              <a:t>раелизуется</a:t>
            </a:r>
            <a:r>
              <a:rPr lang="ru-RU" sz="2000" i="1" dirty="0" smtClean="0"/>
              <a:t> совместно с Россией и странами СНГ  более  10 лет</a:t>
            </a:r>
          </a:p>
          <a:p>
            <a:pPr indent="355600"/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upload.wikimedia.org/wikipedia/commons/c/cf/Bezalel.jpg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/>
          <a:stretch>
            <a:fillRect/>
          </a:stretch>
        </p:blipFill>
        <p:spPr bwMode="auto">
          <a:xfrm>
            <a:off x="6442367" y="2789870"/>
            <a:ext cx="5365072" cy="305117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6848" y="487212"/>
            <a:ext cx="9472474" cy="82884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/>
              <a:t>Еврейский университет в Иерусалиме</a:t>
            </a:r>
            <a:endParaRPr lang="ru-RU" sz="3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64924" y="14225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Крупнейший научный и учебный центр Израиля. </a:t>
            </a:r>
          </a:p>
          <a:p>
            <a:r>
              <a:rPr lang="ru-RU" dirty="0" smtClean="0"/>
              <a:t>Основан в 1918 г . Входит в первую сотню лучших университетов мира </a:t>
            </a:r>
            <a:endParaRPr lang="ru-RU" dirty="0"/>
          </a:p>
        </p:txBody>
      </p:sp>
      <p:pic>
        <p:nvPicPr>
          <p:cNvPr id="5" name="Picture 2" descr="Hebrew University Logo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77996" y="124288"/>
            <a:ext cx="1645328" cy="1793408"/>
          </a:xfrm>
          <a:prstGeom prst="rect">
            <a:avLst/>
          </a:prstGeom>
          <a:noFill/>
        </p:spPr>
      </p:pic>
      <p:pic>
        <p:nvPicPr>
          <p:cNvPr id="56324" name="Picture 4" descr="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487" y="0"/>
            <a:ext cx="3790950" cy="552451"/>
          </a:xfrm>
          <a:prstGeom prst="rect">
            <a:avLst/>
          </a:prstGeom>
          <a:noFill/>
        </p:spPr>
      </p:pic>
      <p:pic>
        <p:nvPicPr>
          <p:cNvPr id="9" name="Picture 5" descr="H:\Рабочий стол\Израиль\20171221_122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942" y="2768837"/>
            <a:ext cx="4918658" cy="3073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Рабочий стол\Израиль\20171221_100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560449" y="512747"/>
            <a:ext cx="7873966" cy="5547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ebrew University Logo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2781" y="163498"/>
            <a:ext cx="1561032" cy="170152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39341" y="487110"/>
            <a:ext cx="8734982" cy="9998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Обучающий центр для слепых в Еврейском  университете в Иерусалиме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93913" y="1660370"/>
            <a:ext cx="107342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Учебный центр для слепых был создан в 1996 году. Его создание продвигалось и финансировалось «Але» - Ассоциацией по продвижению слепых студентов в Израиле.</a:t>
            </a:r>
          </a:p>
          <a:p>
            <a:r>
              <a:rPr lang="ru-RU" sz="2400" dirty="0" smtClean="0"/>
              <a:t>Его основная цель - помочь учащимся, слепым и слабовидящим, которые учатся в Еврейском университете. Центр предоставляет услуги примерно 150 студентам университета и подготовительным курсам. Учебный центр для слепых расположен в кампусе </a:t>
            </a:r>
            <a:r>
              <a:rPr lang="ru-RU" sz="2400" dirty="0" err="1" smtClean="0"/>
              <a:t>Маунт-Скопус</a:t>
            </a:r>
            <a:r>
              <a:rPr lang="ru-RU" sz="2400" dirty="0" smtClean="0"/>
              <a:t> и служит слепым и слабовидящим ученикам, которые учатся на факультетах в университетском городке. </a:t>
            </a:r>
          </a:p>
          <a:p>
            <a:endParaRPr lang="ru-RU" sz="2400" dirty="0" smtClean="0"/>
          </a:p>
          <a:p>
            <a:r>
              <a:rPr lang="ru-RU" sz="2400" dirty="0" smtClean="0"/>
              <a:t>Целевая аудитория:</a:t>
            </a:r>
          </a:p>
          <a:p>
            <a:r>
              <a:rPr lang="ru-RU" sz="2400" dirty="0" smtClean="0"/>
              <a:t>Студенты с «Слепым сертификатом» (выдан Министерством социальных дел для слепых) и инвалидами с нарушениями зрения, признанными Институтом национального страхования.</a:t>
            </a:r>
            <a:endParaRPr lang="ru-RU" sz="2400" dirty="0"/>
          </a:p>
        </p:txBody>
      </p:sp>
      <p:pic>
        <p:nvPicPr>
          <p:cNvPr id="7" name="Picture 4" descr="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87" y="0"/>
            <a:ext cx="3790950" cy="552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404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0504" y="798210"/>
            <a:ext cx="997888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/>
              <a:t>Поиск вакансий для выпускников.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Занятия по содействию занятости для студентов после окончания учебы, такие как: «Слепые ученики, обучающиеся с слепыми детьми».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Репетиторство для студентов подготовительных курсов.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Мероприятия для студентов терапевтических специальностей: «Информационные и консультационные станции в 20 офтальмологических клиниках в больницах для пациентов, которые недавно потеряли зрение».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Редактирование и производство радиопрограммы на радиостанции </a:t>
            </a:r>
            <a:r>
              <a:rPr lang="ru-RU" sz="2200" dirty="0" err="1" smtClean="0"/>
              <a:t>Mount</a:t>
            </a:r>
            <a:r>
              <a:rPr lang="ru-RU" sz="2200" dirty="0" smtClean="0"/>
              <a:t> </a:t>
            </a:r>
            <a:r>
              <a:rPr lang="ru-RU" sz="2200" dirty="0" err="1" smtClean="0"/>
              <a:t>Scopus</a:t>
            </a:r>
            <a:r>
              <a:rPr lang="ru-RU" sz="22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Производство информационного бюллетеня Учебного центра для слепых.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Получение опыта в координации различных мероприятий в Центре, таких как: координация обучения и курсов, координация программы «</a:t>
            </a:r>
            <a:r>
              <a:rPr lang="ru-RU" sz="2200" dirty="0" err="1" smtClean="0"/>
              <a:t>Алума</a:t>
            </a:r>
            <a:r>
              <a:rPr lang="ru-RU" sz="2200" dirty="0" smtClean="0"/>
              <a:t>» - национальной службы слепых и слабовидящих, обучение и преподавание.</a:t>
            </a:r>
            <a:endParaRPr lang="ru-RU" sz="2200" dirty="0"/>
          </a:p>
        </p:txBody>
      </p:sp>
      <p:pic>
        <p:nvPicPr>
          <p:cNvPr id="4" name="Picture 2" descr="Hebrew University Logo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3025" y="0"/>
            <a:ext cx="1561032" cy="170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080" y="222458"/>
            <a:ext cx="8911687" cy="5979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Услуги для студентов Учебного центра для слепых: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23286" y="1225689"/>
            <a:ext cx="105048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14 персональных кабинетов и 3 компьютеризированных класса, оснащенных лучшими аксессуарами и инструментами для слепых и слабовидящих. В случае необходимости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это оборудование также устанавливается в обычных классах и на других компьютерах в университете.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Академическая библиотека с аудиокнигами, книги Брайля и расширенные тексты, названные в честь доктора </a:t>
            </a:r>
            <a:r>
              <a:rPr lang="ru-RU" sz="2000" dirty="0" err="1" smtClean="0"/>
              <a:t>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Минц-Брашо</a:t>
            </a:r>
            <a:r>
              <a:rPr lang="ru-RU" sz="2000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Чтение вслух учебного материала и обучения - корректировка производится в соответствии с потребностями ученика и пересматривается каждый семестр.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Академические и личные консультации и помощь в контакте с различными общественными службами, помогающие в общении с университетскими сообществами (академическими и административными).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Университетские экзамены с помощью личного чтеца, писца или компьютера.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Аренда компьютерного вспомогательного оборудования для использования учеником дома.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Учебные курсы  по использованию вспомогательного оборудования,  помощи в ориентации и мобильности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pic>
        <p:nvPicPr>
          <p:cNvPr id="4" name="Picture 2" descr="Hebrew University Logo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5151" y="-172277"/>
            <a:ext cx="1526849" cy="1510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778" y="196554"/>
            <a:ext cx="10111647" cy="17597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Отдел оценки и поддержки студентов с нарушениями обучения и синдромом дефицита внимания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1870" y="1225689"/>
            <a:ext cx="1039168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Служба поддержки студентов с нарушениями обучения и синдромом дефицита внимания предоставляет услуги по оценке, консультированию, оказанию помощи и поддержке учащимся с нарушениями обучения и синдромом дефицита внимания во время их академических исследований.</a:t>
            </a:r>
          </a:p>
          <a:p>
            <a:r>
              <a:rPr lang="ru-RU" dirty="0" smtClean="0"/>
              <a:t>Этот отдел предлагает благоприятную и гостеприимную среду для студентов с нарушениями, связанными с обучением и дефицитом внимания, и действует на основе концепции, что  при поддержке, обучении и профессиональном руководстве учащиеся с инвалидностью могут стать независимыми и успешными учащимися.</a:t>
            </a:r>
          </a:p>
          <a:p>
            <a:r>
              <a:rPr lang="ru-RU" dirty="0" smtClean="0"/>
              <a:t>Это подразделение предоставляет широкий спектр услуг, таких как: </a:t>
            </a:r>
          </a:p>
          <a:p>
            <a:r>
              <a:rPr lang="ru-RU" dirty="0" smtClean="0"/>
              <a:t>оценка недостатков в обучении и синдрома дефицита внимания (включая клинику ADD и предоставление лекарств в случае необходимости),</a:t>
            </a:r>
          </a:p>
          <a:p>
            <a:r>
              <a:rPr lang="ru-RU" dirty="0" smtClean="0"/>
              <a:t> рекомендации по корректировкам с использованием специализированных тестов и изучение их эффективности, консультирование, обучение.</a:t>
            </a:r>
          </a:p>
          <a:p>
            <a:r>
              <a:rPr lang="ru-RU" dirty="0" smtClean="0"/>
              <a:t>Кроме того, подразделение поддерживает контакты с университетскими исследователями и приглашает студентов для участия в исследованиях в области образования, психологии и медицины и предлагает им возможность использовать различные технологии, например компьютерное программное обеспечение, предназначенное для улучшения внимания и концентрации и других терапевтических программ.</a:t>
            </a:r>
            <a:endParaRPr lang="ru-RU" dirty="0"/>
          </a:p>
        </p:txBody>
      </p:sp>
      <p:pic>
        <p:nvPicPr>
          <p:cNvPr id="4" name="Picture 2" descr="Hebrew University Logo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5150" y="163498"/>
            <a:ext cx="1526849" cy="1664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306</TotalTime>
  <Words>1313</Words>
  <Application>Microsoft Office PowerPoint</Application>
  <PresentationFormat>Произвольный</PresentationFormat>
  <Paragraphs>86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Легкий дым</vt:lpstr>
      <vt:lpstr>Из опыта трудоустройства инвалидов в Израиле</vt:lpstr>
      <vt:lpstr>Слайд 2</vt:lpstr>
      <vt:lpstr>Слайд 3</vt:lpstr>
      <vt:lpstr>Еврейский университет в Иерусалиме</vt:lpstr>
      <vt:lpstr>Слайд 5</vt:lpstr>
      <vt:lpstr>Обучающий центр для слепых в Еврейском  университете в Иерусалиме</vt:lpstr>
      <vt:lpstr>Слайд 7</vt:lpstr>
      <vt:lpstr>Услуги для студентов Учебного центра для слепых: </vt:lpstr>
      <vt:lpstr>Отдел оценки и поддержки студентов с нарушениями обучения и синдромом дефицита внимания </vt:lpstr>
      <vt:lpstr>Организация «Шекель»</vt:lpstr>
      <vt:lpstr>Израильский центр доступности SHEKEL </vt:lpstr>
      <vt:lpstr>Слайд 12</vt:lpstr>
      <vt:lpstr>Программа SHEKEL «Living in the Community»</vt:lpstr>
      <vt:lpstr>Слайд 14</vt:lpstr>
      <vt:lpstr>Слайд 15</vt:lpstr>
      <vt:lpstr>Открытие дверей академии и курсов по подготовке к достойному трудоустройству людей с особенными возможностями</vt:lpstr>
      <vt:lpstr> Самоосознанные ассистенты воспитателей </vt:lpstr>
      <vt:lpstr>Университет в Ариэле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ПРОБЛЕМЫ ИНКЛЮЗИВНОГО ОБРАЗОВАНИЯ В ВУЗЕ</dc:title>
  <dc:creator>Galya-N</dc:creator>
  <cp:lastModifiedBy>Galya</cp:lastModifiedBy>
  <cp:revision>34</cp:revision>
  <dcterms:created xsi:type="dcterms:W3CDTF">2014-10-07T04:15:34Z</dcterms:created>
  <dcterms:modified xsi:type="dcterms:W3CDTF">2019-09-12T22:20:16Z</dcterms:modified>
</cp:coreProperties>
</file>