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2" r:id="rId4"/>
    <p:sldId id="269" r:id="rId5"/>
    <p:sldId id="273" r:id="rId6"/>
    <p:sldId id="26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B4E"/>
    <a:srgbClr val="F6BF50"/>
    <a:srgbClr val="F1D355"/>
    <a:srgbClr val="FFE38B"/>
    <a:srgbClr val="66FF66"/>
    <a:srgbClr val="FB4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427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AC42-1364-486A-9D52-DD6BB890745F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7EF39-3ABC-4001-BC46-90EA1695C8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011E-C5B0-43D7-B970-3846B6618392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4E25-312D-4212-8686-852C4007B7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0E33-8CE0-407F-ADAF-E91F8F2DB667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01D1D-6D70-4431-9A28-813A892C82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972C-2D4F-4286-BC5C-461A9F09E258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DA79-E041-4A56-8C95-1F941D5F6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424E-05C0-49C5-AEAA-7C002F878B77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A2B11-E9AF-452C-8771-A74E2FD13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73F8-8BF9-40DE-8F6E-BF901C3DD467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0316-E37C-43E5-BF4A-D134EEF240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8B2D-9C34-4870-9C52-ECAE01FAA2D0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2E8DA-BFB3-46DB-AA84-8CA09458DC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1B4D-0727-4D0B-9721-8B37F032EEFA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DD292-E19A-447C-889B-412C155634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3F28-D9A8-4538-A5E5-713A5C92CAAC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CFE07-6190-4DA8-984A-7766D51DAA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6794-2AD1-463F-8294-9F2B4882A018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C2305-977E-4FC3-8D67-FA8BD275B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17F3-E880-4F51-BC98-3E4F67D75841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96461-CB9C-44CB-94F3-D8B4BB155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23F92A-7712-4ABB-B658-FC058C0333EB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38BA23E-83E9-4B0C-87A2-2EEC23AD4A6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813303"/>
            <a:ext cx="9820867" cy="427634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Международный опыт профессионального образования и трудоустройства лиц с инвалидностью и ОВЗ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(на примере Германии)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24" y="281348"/>
            <a:ext cx="1224367" cy="1051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профессиональной подготовки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Аннедоре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Лебер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Annedore-Leber-Berufsbildungswerk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Berlin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5"/>
            <a:ext cx="10151391" cy="501370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Центр </a:t>
            </a:r>
            <a:r>
              <a:rPr lang="ru-RU" sz="1600" dirty="0">
                <a:solidFill>
                  <a:srgbClr val="C00000"/>
                </a:solidFill>
              </a:rPr>
              <a:t>профессиональной подготовки </a:t>
            </a:r>
            <a:r>
              <a:rPr lang="ru-RU" sz="1600" dirty="0" err="1">
                <a:solidFill>
                  <a:srgbClr val="C00000"/>
                </a:solidFill>
              </a:rPr>
              <a:t>Annedore-Leber-Berufsbildungswerk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Berlin</a:t>
            </a:r>
            <a:r>
              <a:rPr lang="ru-RU" sz="1600" dirty="0">
                <a:solidFill>
                  <a:schemeClr val="tx1"/>
                </a:solidFill>
              </a:rPr>
              <a:t> (ALBBW) с 1979 года занимается обучением молодых людей с ограниченными возможностями и особыми потребностями, которые находятся в начале своей профессиональной жизни. К ним относятся молодые люди с физическими, сенсорными и умственными недостатками, а также психическими </a:t>
            </a:r>
            <a:r>
              <a:rPr lang="ru-RU" sz="1600" dirty="0" smtClean="0">
                <a:solidFill>
                  <a:schemeClr val="tx1"/>
                </a:solidFill>
              </a:rPr>
              <a:t>заболеваниями. Цель </a:t>
            </a:r>
            <a:r>
              <a:rPr lang="ru-RU" sz="1600" dirty="0">
                <a:solidFill>
                  <a:schemeClr val="tx1"/>
                </a:solidFill>
              </a:rPr>
              <a:t>состоит в том, чтобы проложить путь для молодых людей на первый рынок труда и обеспечить их возможность участия в профессиональной и общественной </a:t>
            </a:r>
            <a:r>
              <a:rPr lang="ru-RU" sz="1600" dirty="0" smtClean="0">
                <a:solidFill>
                  <a:schemeClr val="tx1"/>
                </a:solidFill>
              </a:rPr>
              <a:t>жизни.</a:t>
            </a:r>
            <a:r>
              <a:rPr lang="ru-RU" sz="1600" i="1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В настоящее время в ALBBW предлагается более 30 учебных профессий по следующим </a:t>
            </a:r>
            <a:r>
              <a:rPr lang="ru-RU" sz="1600" dirty="0" smtClean="0">
                <a:solidFill>
                  <a:schemeClr val="tx1"/>
                </a:solidFill>
              </a:rPr>
              <a:t>направлениям: </a:t>
            </a:r>
            <a:r>
              <a:rPr lang="ru-RU" sz="1600" i="1" dirty="0" smtClean="0">
                <a:solidFill>
                  <a:schemeClr val="tx1"/>
                </a:solidFill>
              </a:rPr>
              <a:t>экономика и управление; </a:t>
            </a:r>
            <a:r>
              <a:rPr lang="ru-RU" sz="1600" i="1" dirty="0" smtClean="0">
                <a:solidFill>
                  <a:srgbClr val="C00000"/>
                </a:solidFill>
              </a:rPr>
              <a:t>торговля/логистика и диалоговый маркетинг; информационные технологии; электротехника; технология металлообработки и технический дизайн продукции; деревообработка; технология покраски и оснащения помещений; текстильные технологии и пошив одежды; гостиничное хозяйство.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экономика и управление,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5071" y="1582341"/>
            <a:ext cx="980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20" name="Рисунок 19" descr="Ð´ÑÐ°Ð»ÑÐ½Ð¾Ðµ Ð¾Ð±ÑÐ°Ð·Ð¾Ð²Ð°Ð½Ð¸Ðµ Ð² Ð³ÐµÑÐ¼Ð°Ð½Ð¸Ð¸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88" y="4269784"/>
            <a:ext cx="3134532" cy="21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www.pole-entrepreneur.net/actualite/wp-content/uploads/2019/01/shutterstock_3204897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71" y="4269784"/>
            <a:ext cx="3029918" cy="21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pbs.twimg.com/media/DjAv7OfXsAAByQs.jpg:lar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42" y="4269784"/>
            <a:ext cx="3138407" cy="2185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1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подготовки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г.Штендаль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Berufsbildungswerk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Stendal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5"/>
            <a:ext cx="10151391" cy="5013703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</a:rPr>
              <a:t>Центр </a:t>
            </a:r>
            <a:r>
              <a:rPr lang="ru-RU" sz="1600" dirty="0">
                <a:solidFill>
                  <a:srgbClr val="C00000"/>
                </a:solidFill>
              </a:rPr>
              <a:t>профессиональной подготовки </a:t>
            </a:r>
            <a:r>
              <a:rPr lang="ru-RU" sz="1600" dirty="0" smtClean="0">
                <a:solidFill>
                  <a:srgbClr val="C00000"/>
                </a:solidFill>
              </a:rPr>
              <a:t>г. </a:t>
            </a:r>
            <a:r>
              <a:rPr lang="ru-RU" sz="1600" dirty="0" err="1" smtClean="0">
                <a:solidFill>
                  <a:srgbClr val="C00000"/>
                </a:solidFill>
              </a:rPr>
              <a:t>Штендаль</a:t>
            </a:r>
            <a:r>
              <a:rPr lang="ru-RU" sz="1600" dirty="0" smtClean="0">
                <a:solidFill>
                  <a:srgbClr val="C00000"/>
                </a:solidFill>
              </a:rPr>
              <a:t> - </a:t>
            </a:r>
            <a:r>
              <a:rPr lang="ru-RU" sz="1600" dirty="0" smtClean="0">
                <a:solidFill>
                  <a:schemeClr val="tx1"/>
                </a:solidFill>
              </a:rPr>
              <a:t>учебно-реабилитационный центр для </a:t>
            </a:r>
            <a:r>
              <a:rPr lang="ru-RU" sz="1600" dirty="0">
                <a:solidFill>
                  <a:schemeClr val="tx1"/>
                </a:solidFill>
              </a:rPr>
              <a:t>молодых людей с особенностями психофизического развития, умственно отсталых, а также инвалидов с физическими недостатками средней </a:t>
            </a:r>
            <a:r>
              <a:rPr lang="ru-RU" sz="1600" dirty="0" smtClean="0">
                <a:solidFill>
                  <a:schemeClr val="tx1"/>
                </a:solidFill>
              </a:rPr>
              <a:t>тяжести. </a:t>
            </a: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дин </a:t>
            </a:r>
            <a:r>
              <a:rPr lang="ru-RU" sz="1600" dirty="0">
                <a:solidFill>
                  <a:schemeClr val="tx1"/>
                </a:solidFill>
              </a:rPr>
              <a:t>из 52 государственно признанных центров профессионального обучения в сети Социального объединения Германии Федерального правительства</a:t>
            </a:r>
            <a:r>
              <a:rPr lang="ru-RU" sz="1600" dirty="0" smtClean="0">
                <a:solidFill>
                  <a:schemeClr val="tx1"/>
                </a:solidFill>
              </a:rPr>
              <a:t>. Позволяет получить молодым людям одну из 24 профессий </a:t>
            </a:r>
            <a:r>
              <a:rPr lang="ru-RU" sz="1600" dirty="0">
                <a:solidFill>
                  <a:schemeClr val="tx1"/>
                </a:solidFill>
              </a:rPr>
              <a:t>по следующим </a:t>
            </a:r>
            <a:r>
              <a:rPr lang="ru-RU" sz="1600" dirty="0" smtClean="0">
                <a:solidFill>
                  <a:schemeClr val="tx1"/>
                </a:solidFill>
              </a:rPr>
              <a:t>направлениям: </a:t>
            </a:r>
            <a:r>
              <a:rPr lang="ru-RU" sz="1600" i="1" dirty="0" smtClean="0">
                <a:solidFill>
                  <a:srgbClr val="C00000"/>
                </a:solidFill>
              </a:rPr>
              <a:t>сельское хозяйство; гостиничное хозяйство, общественное питание и домоводство;</a:t>
            </a:r>
            <a:r>
              <a:rPr lang="ru-RU" sz="1600" i="1" dirty="0">
                <a:solidFill>
                  <a:srgbClr val="C00000"/>
                </a:solidFill>
              </a:rPr>
              <a:t> деревообработка; технология покраски и оснащения </a:t>
            </a:r>
            <a:r>
              <a:rPr lang="ru-RU" sz="1600" i="1" dirty="0" smtClean="0">
                <a:solidFill>
                  <a:srgbClr val="C00000"/>
                </a:solidFill>
              </a:rPr>
              <a:t>помещений, металлообработка, ремонт автомобилей; уход за животными; экономика и администрирование.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экономика и управление,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5071" y="1582341"/>
            <a:ext cx="980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1" name="Рисунок 10" descr="https://im0-tub-ru.yandex.net/i?id=4f7f4d618b0d2a46fdb17d557595700c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71" y="3541363"/>
            <a:ext cx="3285641" cy="230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bs.twimg.com/media/Dp9JzuMXgAA122q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44" y="3541363"/>
            <a:ext cx="3169403" cy="230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chaikovskie.ru/files/n/11040/69ea80d05ef97184216b90a3fdd3af7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25" y="3541362"/>
            <a:ext cx="3107410" cy="230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3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Центр профессиональной подготовки Лейпциг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для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людей с нарушениями слуха 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речи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Berufsbildungswerk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Leipzig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für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Hör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und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Sprachgeschädigte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5"/>
            <a:ext cx="10151391" cy="5013703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</a:rPr>
              <a:t>Центр </a:t>
            </a:r>
            <a:r>
              <a:rPr lang="ru-RU" sz="1600" dirty="0">
                <a:solidFill>
                  <a:srgbClr val="C00000"/>
                </a:solidFill>
              </a:rPr>
              <a:t>профессиональной подготовки </a:t>
            </a:r>
            <a:r>
              <a:rPr lang="ru-RU" sz="1600" dirty="0" smtClean="0">
                <a:solidFill>
                  <a:srgbClr val="C00000"/>
                </a:solidFill>
              </a:rPr>
              <a:t>Лейпциг для людей с нарушениям и  слуха и речи - </a:t>
            </a:r>
            <a:r>
              <a:rPr lang="ru-RU" sz="1600" dirty="0" smtClean="0">
                <a:solidFill>
                  <a:schemeClr val="tx1"/>
                </a:solidFill>
              </a:rPr>
              <a:t>специализируется </a:t>
            </a:r>
            <a:r>
              <a:rPr lang="ru-RU" sz="1600" dirty="0">
                <a:solidFill>
                  <a:schemeClr val="tx1"/>
                </a:solidFill>
              </a:rPr>
              <a:t>на обучении молодых людей с нарушениями слуха, речи и коммуникации. По заказу Федерального агентства занятости в Центре обучается более 400 молодых людей по более чем  30 </a:t>
            </a:r>
            <a:r>
              <a:rPr lang="ru-RU" sz="1600" dirty="0" smtClean="0">
                <a:solidFill>
                  <a:schemeClr val="tx1"/>
                </a:solidFill>
              </a:rPr>
              <a:t>профессиям</a:t>
            </a:r>
            <a:r>
              <a:rPr lang="ru-RU" sz="1600" dirty="0">
                <a:solidFill>
                  <a:schemeClr val="tx1"/>
                </a:solidFill>
              </a:rPr>
              <a:t>, а также осуществляется подготовка к трудоустройству и сопровождение при выходе на </a:t>
            </a:r>
            <a:r>
              <a:rPr lang="ru-RU" sz="1600" dirty="0" smtClean="0">
                <a:solidFill>
                  <a:schemeClr val="tx1"/>
                </a:solidFill>
              </a:rPr>
              <a:t>предприятие.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экономика и управление,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5071" y="1582341"/>
            <a:ext cx="980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5" name="image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5072" y="2967925"/>
            <a:ext cx="3161654" cy="2518475"/>
          </a:xfrm>
          <a:prstGeom prst="rect">
            <a:avLst/>
          </a:prstGeom>
        </p:spPr>
      </p:pic>
      <p:pic>
        <p:nvPicPr>
          <p:cNvPr id="16" name="image9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6949" y="2967925"/>
            <a:ext cx="3208149" cy="2518476"/>
          </a:xfrm>
          <a:prstGeom prst="rect">
            <a:avLst/>
          </a:prstGeom>
        </p:spPr>
      </p:pic>
      <p:pic>
        <p:nvPicPr>
          <p:cNvPr id="17" name="image5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5176" y="2967924"/>
            <a:ext cx="3184309" cy="25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Мастерские для людей с инвалидностью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Диаконии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Тонеберг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Werkstatt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für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behinderte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Menschen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(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WfbM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)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Diakonie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am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Thonberg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)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5"/>
            <a:ext cx="10151391" cy="5013703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</a:rPr>
              <a:t>Мастерские для людей с инвалидностью </a:t>
            </a:r>
            <a:r>
              <a:rPr lang="ru-RU" sz="1600" dirty="0" err="1" smtClean="0">
                <a:solidFill>
                  <a:srgbClr val="C00000"/>
                </a:solidFill>
              </a:rPr>
              <a:t>Диаконии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Тонеберг</a:t>
            </a:r>
            <a:r>
              <a:rPr lang="ru-RU" sz="1600" dirty="0" smtClean="0">
                <a:solidFill>
                  <a:srgbClr val="C00000"/>
                </a:solidFill>
              </a:rPr>
              <a:t> - </a:t>
            </a:r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очти </a:t>
            </a:r>
            <a:r>
              <a:rPr lang="ru-RU" sz="1600" dirty="0">
                <a:solidFill>
                  <a:schemeClr val="tx1"/>
                </a:solidFill>
              </a:rPr>
              <a:t>440 человек с ограниченными возможностями в настоящее время получают поддержку в Мастерских для инвалидов </a:t>
            </a:r>
            <a:r>
              <a:rPr lang="ru-RU" sz="1600" dirty="0" err="1">
                <a:solidFill>
                  <a:schemeClr val="tx1"/>
                </a:solidFill>
              </a:rPr>
              <a:t>Диаконии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Тонеберг</a:t>
            </a:r>
            <a:r>
              <a:rPr lang="ru-RU" sz="1600" dirty="0">
                <a:solidFill>
                  <a:schemeClr val="tx1"/>
                </a:solidFill>
              </a:rPr>
              <a:t>, которая была основана в 1997 году для обучения, поддержки и трудоустройства, а также решения жилищных </a:t>
            </a:r>
            <a:r>
              <a:rPr lang="ru-RU" sz="1600" dirty="0" smtClean="0">
                <a:solidFill>
                  <a:schemeClr val="tx1"/>
                </a:solidFill>
              </a:rPr>
              <a:t>вопросов. В </a:t>
            </a:r>
            <a:r>
              <a:rPr lang="ru-RU" sz="1600" dirty="0">
                <a:solidFill>
                  <a:schemeClr val="tx1"/>
                </a:solidFill>
              </a:rPr>
              <a:t>мастерских обучаются люди как с психическими, так и физическими недостатками, для которых в мастерских созданы два отдельных направления. </a:t>
            </a:r>
            <a:r>
              <a:rPr lang="ru-RU" sz="1600" dirty="0" err="1">
                <a:solidFill>
                  <a:schemeClr val="tx1"/>
                </a:solidFill>
              </a:rPr>
              <a:t>Diakonie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am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Thonberg</a:t>
            </a:r>
            <a:r>
              <a:rPr lang="ru-RU" sz="1600" dirty="0">
                <a:solidFill>
                  <a:schemeClr val="tx1"/>
                </a:solidFill>
              </a:rPr>
              <a:t> действует в рамках закона, который предусматривает гарантию </a:t>
            </a:r>
            <a:r>
              <a:rPr lang="ru-RU" sz="1600" dirty="0" smtClean="0">
                <a:solidFill>
                  <a:schemeClr val="tx1"/>
                </a:solidFill>
              </a:rPr>
              <a:t>получения рабочего места </a:t>
            </a:r>
            <a:r>
              <a:rPr lang="ru-RU" sz="1600" dirty="0">
                <a:solidFill>
                  <a:schemeClr val="tx1"/>
                </a:solidFill>
              </a:rPr>
              <a:t>для каждого человека, который ввиду инвалидности не может быть участником нормального рынка </a:t>
            </a:r>
            <a:r>
              <a:rPr lang="ru-RU" sz="1600" dirty="0" smtClean="0">
                <a:solidFill>
                  <a:schemeClr val="tx1"/>
                </a:solidFill>
              </a:rPr>
              <a:t>труда. Направления работы мастерских: </a:t>
            </a:r>
            <a:r>
              <a:rPr lang="ru-RU" sz="1600" i="1" dirty="0" smtClean="0">
                <a:solidFill>
                  <a:srgbClr val="C00000"/>
                </a:solidFill>
              </a:rPr>
              <a:t>строительные работы; офисные услуги; сборка и упаковка; кладбища домашних животных; прачечная; столярные и интерьерные работы; садоводство; оформительские работы вручную и другие.</a:t>
            </a:r>
            <a:endParaRPr lang="ru-RU" sz="1600" i="1" dirty="0">
              <a:solidFill>
                <a:srgbClr val="C00000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экономика и управление,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5071" y="1582341"/>
            <a:ext cx="980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8" name="image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5072" y="3835831"/>
            <a:ext cx="3037668" cy="2216258"/>
          </a:xfrm>
          <a:prstGeom prst="rect">
            <a:avLst/>
          </a:prstGeom>
        </p:spPr>
      </p:pic>
      <p:pic>
        <p:nvPicPr>
          <p:cNvPr id="9" name="image6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0343" y="3835830"/>
            <a:ext cx="2847813" cy="2216259"/>
          </a:xfrm>
          <a:prstGeom prst="rect">
            <a:avLst/>
          </a:prstGeom>
        </p:spPr>
      </p:pic>
      <p:pic>
        <p:nvPicPr>
          <p:cNvPr id="10" name="Рисунок 9" descr="https://im0-tub-ru.yandex.net/i?id=5bb413e90edaf6d0eb98ce37277336dd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77" y="3835830"/>
            <a:ext cx="3037668" cy="2216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Ц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ентр профессиональной подготовки г.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Хемниц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(BBW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Chemnitz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)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5"/>
            <a:ext cx="10151391" cy="5013703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</a:rPr>
              <a:t>Центр профессиональной подготовки г. </a:t>
            </a:r>
            <a:r>
              <a:rPr lang="ru-RU" sz="1600" dirty="0" err="1" smtClean="0">
                <a:solidFill>
                  <a:srgbClr val="C00000"/>
                </a:solidFill>
              </a:rPr>
              <a:t>Хемниц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  <a:r>
              <a:rPr lang="ru-RU" sz="1600" dirty="0">
                <a:solidFill>
                  <a:schemeClr val="tx1"/>
                </a:solidFill>
              </a:rPr>
              <a:t>специализируется на обучении молодых людей с нарушением зрения </a:t>
            </a:r>
            <a:r>
              <a:rPr lang="ru-RU" sz="1600" dirty="0" smtClean="0">
                <a:solidFill>
                  <a:schemeClr val="tx1"/>
                </a:solidFill>
              </a:rPr>
              <a:t>и/или </a:t>
            </a:r>
            <a:r>
              <a:rPr lang="ru-RU" sz="1600" dirty="0">
                <a:solidFill>
                  <a:schemeClr val="tx1"/>
                </a:solidFill>
              </a:rPr>
              <a:t>умственной отсталостью. Обучение проводится в современных оборудованных аудиториях с использованием новейших </a:t>
            </a:r>
            <a:r>
              <a:rPr lang="ru-RU" sz="1600" dirty="0" smtClean="0">
                <a:solidFill>
                  <a:schemeClr val="tx1"/>
                </a:solidFill>
              </a:rPr>
              <a:t>технологий. BBW </a:t>
            </a:r>
            <a:r>
              <a:rPr lang="ru-RU" sz="1600" dirty="0" err="1">
                <a:solidFill>
                  <a:schemeClr val="tx1"/>
                </a:solidFill>
              </a:rPr>
              <a:t>Chemnitz</a:t>
            </a:r>
            <a:r>
              <a:rPr lang="ru-RU" sz="1600" dirty="0">
                <a:solidFill>
                  <a:schemeClr val="tx1"/>
                </a:solidFill>
              </a:rPr>
              <a:t> является </a:t>
            </a:r>
            <a:r>
              <a:rPr lang="ru-RU" sz="1600" dirty="0" smtClean="0">
                <a:solidFill>
                  <a:schemeClr val="tx1"/>
                </a:solidFill>
              </a:rPr>
              <a:t>утвержденным </a:t>
            </a:r>
            <a:r>
              <a:rPr lang="ru-RU" sz="1600" dirty="0">
                <a:solidFill>
                  <a:schemeClr val="tx1"/>
                </a:solidFill>
              </a:rPr>
              <a:t>государством альтернативным учреждением образования. Будучи партнером учреждений и предприятий, обеспечивающих практическую часть профессиональной подготовки, </a:t>
            </a:r>
            <a:r>
              <a:rPr lang="ru-RU" sz="1600" dirty="0" smtClean="0">
                <a:solidFill>
                  <a:schemeClr val="tx1"/>
                </a:solidFill>
              </a:rPr>
              <a:t>Центр </a:t>
            </a:r>
            <a:r>
              <a:rPr lang="ru-RU" sz="1600" dirty="0">
                <a:solidFill>
                  <a:schemeClr val="tx1"/>
                </a:solidFill>
              </a:rPr>
              <a:t>отвечает за теоретическую часть профессионального </a:t>
            </a:r>
            <a:r>
              <a:rPr lang="ru-RU" sz="1600" dirty="0" smtClean="0">
                <a:solidFill>
                  <a:schemeClr val="tx1"/>
                </a:solidFill>
              </a:rPr>
              <a:t>образования.</a:t>
            </a:r>
            <a:r>
              <a:rPr lang="ru-RU" sz="1600" dirty="0">
                <a:solidFill>
                  <a:schemeClr val="tx1"/>
                </a:solidFill>
              </a:rPr>
              <a:t> Обучение </a:t>
            </a:r>
            <a:r>
              <a:rPr lang="ru-RU" sz="1600" dirty="0" smtClean="0">
                <a:solidFill>
                  <a:schemeClr val="tx1"/>
                </a:solidFill>
              </a:rPr>
              <a:t>заканчивается </a:t>
            </a:r>
            <a:r>
              <a:rPr lang="ru-RU" sz="1600" dirty="0">
                <a:solidFill>
                  <a:schemeClr val="tx1"/>
                </a:solidFill>
              </a:rPr>
              <a:t>сдачей экзамена перед компетентным экзаменационным советом (Ремесленная палата, Торгово-промышленная палата, Саксонское государственное управление по окружающей среде, сельскому хозяйству, </a:t>
            </a:r>
            <a:r>
              <a:rPr lang="ru-RU" sz="1600" dirty="0" smtClean="0">
                <a:solidFill>
                  <a:schemeClr val="tx1"/>
                </a:solidFill>
              </a:rPr>
              <a:t>геологии). Обучение </a:t>
            </a:r>
            <a:r>
              <a:rPr lang="ru-RU" sz="1600" dirty="0">
                <a:solidFill>
                  <a:schemeClr val="tx1"/>
                </a:solidFill>
              </a:rPr>
              <a:t>осуществляется по 16 профессиям технического, коммерческого или медицинского </a:t>
            </a:r>
            <a:r>
              <a:rPr lang="ru-RU" sz="1600" dirty="0" smtClean="0">
                <a:solidFill>
                  <a:schemeClr val="tx1"/>
                </a:solidFill>
              </a:rPr>
              <a:t>профиля.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5071" y="1582341"/>
            <a:ext cx="980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2" name="Рисунок 11" descr="http://sb-lip.ru/images/news/107/img-10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71" y="3797084"/>
            <a:ext cx="3208149" cy="232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loveopium.ru/content/2011/03/d66d370e81fa_C658/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78" y="3797084"/>
            <a:ext cx="3068664" cy="232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0-tub-ru.yandex.net/i?id=e3a632139246ee857f704a60a46c756d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88" y="3797084"/>
            <a:ext cx="3115161" cy="2324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Ц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ентр профессиональной подготовки Берлин При Учреждении профессионального содействия Берлин-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Брандербург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(BTZ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Berlin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5"/>
            <a:ext cx="10151391" cy="5013703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</a:rPr>
              <a:t>Центр профессиональной подготовки Берлин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при </a:t>
            </a:r>
            <a:r>
              <a:rPr lang="ru-RU" sz="1600" dirty="0">
                <a:solidFill>
                  <a:srgbClr val="C00000"/>
                </a:solidFill>
              </a:rPr>
              <a:t>Учреждении профессионального содействия </a:t>
            </a:r>
            <a:r>
              <a:rPr lang="ru-RU" sz="1600" dirty="0" smtClean="0">
                <a:solidFill>
                  <a:srgbClr val="C00000"/>
                </a:solidFill>
              </a:rPr>
              <a:t>Берлин-</a:t>
            </a:r>
            <a:r>
              <a:rPr lang="ru-RU" sz="1600" dirty="0" err="1" smtClean="0">
                <a:solidFill>
                  <a:srgbClr val="C00000"/>
                </a:solidFill>
              </a:rPr>
              <a:t>Брандербург</a:t>
            </a:r>
            <a:r>
              <a:rPr lang="ru-RU" sz="1600" dirty="0" smtClean="0">
                <a:solidFill>
                  <a:srgbClr val="C00000"/>
                </a:solidFill>
              </a:rPr>
              <a:t> - </a:t>
            </a:r>
            <a:r>
              <a:rPr lang="ru-RU" sz="1600" dirty="0">
                <a:solidFill>
                  <a:schemeClr val="tx1"/>
                </a:solidFill>
              </a:rPr>
              <a:t>имеет более чем 15-летний опыт профессиональной реабилитации людей с психическими расстройствами. В настоящее время он имеет 64 места для </a:t>
            </a:r>
            <a:r>
              <a:rPr lang="ru-RU" sz="1600" dirty="0" err="1" smtClean="0">
                <a:solidFill>
                  <a:schemeClr val="tx1"/>
                </a:solidFill>
              </a:rPr>
              <a:t>профориентационного</a:t>
            </a:r>
            <a:r>
              <a:rPr lang="ru-RU" sz="1600" dirty="0" smtClean="0">
                <a:solidFill>
                  <a:schemeClr val="tx1"/>
                </a:solidFill>
              </a:rPr>
              <a:t> тестирования </a:t>
            </a:r>
            <a:r>
              <a:rPr lang="ru-RU" sz="1600" dirty="0">
                <a:solidFill>
                  <a:schemeClr val="tx1"/>
                </a:solidFill>
              </a:rPr>
              <a:t>работы и более 100 учебных </a:t>
            </a:r>
            <a:r>
              <a:rPr lang="ru-RU" sz="1600" dirty="0" smtClean="0">
                <a:solidFill>
                  <a:schemeClr val="tx1"/>
                </a:solidFill>
              </a:rPr>
              <a:t>мест. Направления обучения: </a:t>
            </a:r>
            <a:r>
              <a:rPr lang="ru-RU" sz="1600" i="1" dirty="0" smtClean="0">
                <a:solidFill>
                  <a:srgbClr val="C00000"/>
                </a:solidFill>
              </a:rPr>
              <a:t>коммерция и администрирование, домоводство, СМИ, технологии продаж/гастрономия.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экономика и управление,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5071" y="1582341"/>
            <a:ext cx="980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1" name="Рисунок 10" descr="https://www.educationmanagers.ru/images/cms/content/des-etudes-a-l-emploi-avec-un-handicap-l-action-des-bai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03" y="3347634"/>
            <a:ext cx="3342321" cy="240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0-tub-ru.yandex.net/i?id=e8780079010d5922a52017dec2d3865a&amp;n=13&amp;exp=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11" y="3347634"/>
            <a:ext cx="3078997" cy="243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0-tub-ru.yandex.net/i?id=df8770940ea722681641b714f16aa982&amp;n=13&amp;exp=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86" y="3347634"/>
            <a:ext cx="3084163" cy="2461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7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014" y="433952"/>
            <a:ext cx="8376833" cy="89115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Социальная политика Германии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813303"/>
            <a:ext cx="9820867" cy="4276348"/>
          </a:xfrm>
        </p:spPr>
        <p:txBody>
          <a:bodyPr/>
          <a:lstStyle/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Направление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tx1"/>
                </a:solidFill>
              </a:rPr>
              <a:t>максимальное смягчение неравенства среди слоев населения.</a:t>
            </a:r>
          </a:p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Законодательная база </a:t>
            </a:r>
            <a:r>
              <a:rPr lang="ru-RU" sz="3200" b="1" dirty="0" smtClean="0">
                <a:solidFill>
                  <a:schemeClr val="tx1"/>
                </a:solidFill>
              </a:rPr>
              <a:t>– </a:t>
            </a:r>
            <a:r>
              <a:rPr lang="ru-RU" sz="3200" dirty="0" smtClean="0">
                <a:solidFill>
                  <a:schemeClr val="tx1"/>
                </a:solidFill>
              </a:rPr>
              <a:t>поддержка автономии каждого человека в пределах страны, предоставление человеку возможности самостоятельно </a:t>
            </a:r>
            <a:r>
              <a:rPr lang="ru-RU" sz="3200" dirty="0" smtClean="0">
                <a:solidFill>
                  <a:schemeClr val="tx1"/>
                </a:solidFill>
              </a:rPr>
              <a:t>строит</a:t>
            </a:r>
            <a:r>
              <a:rPr lang="ru-RU" sz="3200" dirty="0">
                <a:solidFill>
                  <a:schemeClr val="tx1"/>
                </a:solidFill>
              </a:rPr>
              <a:t>ь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свою жизнь.</a:t>
            </a:r>
            <a:endParaRPr lang="ru-RU" sz="3200" dirty="0">
              <a:solidFill>
                <a:schemeClr val="tx1"/>
              </a:solidFill>
            </a:endParaRPr>
          </a:p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Основная цель </a:t>
            </a:r>
            <a:r>
              <a:rPr lang="ru-RU" sz="3200" b="1" dirty="0" smtClean="0">
                <a:solidFill>
                  <a:schemeClr val="tx1"/>
                </a:solidFill>
              </a:rPr>
              <a:t>– </a:t>
            </a:r>
            <a:r>
              <a:rPr lang="ru-RU" sz="3200" dirty="0" smtClean="0">
                <a:solidFill>
                  <a:schemeClr val="tx1"/>
                </a:solidFill>
              </a:rPr>
              <a:t>помощь и поддержка человека в его начинаниях и обеспечение ему достижения социального благополучия.</a:t>
            </a:r>
          </a:p>
        </p:txBody>
      </p:sp>
      <p:pic>
        <p:nvPicPr>
          <p:cNvPr id="5" name="Рисунок 4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24" y="281348"/>
            <a:ext cx="1224367" cy="105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2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014" y="433952"/>
            <a:ext cx="9074257" cy="89115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Социальная политика Германии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 отношении лиц с инвалидностью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04075"/>
            <a:ext cx="9820867" cy="51686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Различные виды реабилитации </a:t>
            </a:r>
            <a:r>
              <a:rPr lang="ru-RU" sz="1600" dirty="0" smtClean="0">
                <a:solidFill>
                  <a:schemeClr val="tx1"/>
                </a:solidFill>
              </a:rPr>
              <a:t>(медицинская, социальная, профессиональная) и </a:t>
            </a:r>
            <a:r>
              <a:rPr lang="ru-RU" sz="1600" dirty="0">
                <a:solidFill>
                  <a:schemeClr val="tx1"/>
                </a:solidFill>
              </a:rPr>
              <a:t>последующее трудоустройство </a:t>
            </a:r>
            <a:r>
              <a:rPr lang="ru-RU" sz="1600" dirty="0" smtClean="0">
                <a:solidFill>
                  <a:schemeClr val="tx1"/>
                </a:solidFill>
              </a:rPr>
              <a:t>лиц с инвалидностью экономически </a:t>
            </a:r>
            <a:r>
              <a:rPr lang="ru-RU" sz="1600" dirty="0">
                <a:solidFill>
                  <a:schemeClr val="tx1"/>
                </a:solidFill>
              </a:rPr>
              <a:t>выгоднее, чем постоянное обеспечение их пенсиями и </a:t>
            </a:r>
            <a:r>
              <a:rPr lang="ru-RU" sz="1600" dirty="0" smtClean="0">
                <a:solidFill>
                  <a:schemeClr val="tx1"/>
                </a:solidFill>
              </a:rPr>
              <a:t>пособиями.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Вопросы </a:t>
            </a:r>
            <a:r>
              <a:rPr lang="ru-RU" sz="1600" b="1" i="1" dirty="0">
                <a:solidFill>
                  <a:srgbClr val="C00000"/>
                </a:solidFill>
              </a:rPr>
              <a:t>медицинской, социальной и профессиональной реабилитации решаются комплексно</a:t>
            </a:r>
            <a:r>
              <a:rPr lang="ru-RU" sz="1600" dirty="0">
                <a:solidFill>
                  <a:schemeClr val="tx1"/>
                </a:solidFill>
              </a:rPr>
              <a:t>, в возможно ранние сроки, с последовательным переходом от одних мероприятий к другим, рекомендуемым на более позднем этапе. Четко определены показания для проведения реабилитации лиц с инвалидностью в определенных учреждениях (в том числе образовательных) и клиниках. В процессе реабилитации выражено стремление к тому, чтобы лицо с инвалидностью как можно раньше стало самостоятельным и относительно независимым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C00000"/>
                </a:solidFill>
              </a:rPr>
              <a:t>Общее руководство деятельностью по реабилитации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лиц с инвалидностью в </a:t>
            </a:r>
            <a:r>
              <a:rPr lang="ru-RU" sz="1600" dirty="0">
                <a:solidFill>
                  <a:schemeClr val="tx1"/>
                </a:solidFill>
              </a:rPr>
              <a:t>Германии возложено на Федеральное управление по труду, которое организует </a:t>
            </a:r>
            <a:r>
              <a:rPr lang="ru-RU" sz="1600" dirty="0" smtClean="0">
                <a:solidFill>
                  <a:schemeClr val="tx1"/>
                </a:solidFill>
              </a:rPr>
              <a:t>комплексное обследование, профессиональное </a:t>
            </a:r>
            <a:r>
              <a:rPr lang="ru-RU" sz="1600" dirty="0">
                <a:solidFill>
                  <a:schemeClr val="tx1"/>
                </a:solidFill>
              </a:rPr>
              <a:t>обучение, переобучение, трудоустройство, а также предпринимает меры к сохранению </a:t>
            </a:r>
            <a:r>
              <a:rPr lang="ru-RU" sz="1600" dirty="0" smtClean="0">
                <a:solidFill>
                  <a:schemeClr val="tx1"/>
                </a:solidFill>
              </a:rPr>
              <a:t>рабочего места за сотрудником с инвалидностью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rgbClr val="C00000"/>
                </a:solidFill>
              </a:rPr>
              <a:t>Предприятия</a:t>
            </a:r>
            <a:r>
              <a:rPr lang="ru-RU" sz="1600" b="1" i="1" dirty="0">
                <a:solidFill>
                  <a:srgbClr val="C00000"/>
                </a:solidFill>
              </a:rPr>
              <a:t>, имеющие более 20 рабочих мест, обязаны предоставлять 5% рабочих мест людям с тяжёлыми формами инвалидности</a:t>
            </a:r>
            <a:r>
              <a:rPr lang="ru-RU" sz="1600" dirty="0">
                <a:solidFill>
                  <a:srgbClr val="C00000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Предприятия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не выполняющие данных </a:t>
            </a:r>
            <a:r>
              <a:rPr lang="ru-RU" sz="1600" dirty="0">
                <a:solidFill>
                  <a:schemeClr val="tx1"/>
                </a:solidFill>
              </a:rPr>
              <a:t>обязательств, </a:t>
            </a:r>
            <a:r>
              <a:rPr lang="ru-RU" sz="1600" dirty="0" smtClean="0">
                <a:solidFill>
                  <a:schemeClr val="tx1"/>
                </a:solidFill>
              </a:rPr>
              <a:t>выплачивают </a:t>
            </a:r>
            <a:r>
              <a:rPr lang="ru-RU" sz="1600" dirty="0">
                <a:solidFill>
                  <a:schemeClr val="tx1"/>
                </a:solidFill>
              </a:rPr>
              <a:t> компенсационный сбор за каждое рабочее место, предусмотренное для </a:t>
            </a:r>
            <a:r>
              <a:rPr lang="ru-RU" sz="1600" dirty="0" smtClean="0">
                <a:solidFill>
                  <a:schemeClr val="tx1"/>
                </a:solidFill>
              </a:rPr>
              <a:t>лица с инвалидностью («</a:t>
            </a:r>
            <a:r>
              <a:rPr lang="ru-RU" sz="1600" dirty="0">
                <a:solidFill>
                  <a:schemeClr val="tx1"/>
                </a:solidFill>
              </a:rPr>
              <a:t>финансовый штраф</a:t>
            </a:r>
            <a:r>
              <a:rPr lang="ru-RU" sz="1600" dirty="0" smtClean="0">
                <a:solidFill>
                  <a:schemeClr val="tx1"/>
                </a:solidFill>
              </a:rPr>
              <a:t>»).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C00000"/>
                </a:solidFill>
              </a:rPr>
              <a:t>Материальные фонды на материальное обеспечение</a:t>
            </a:r>
            <a:r>
              <a:rPr lang="ru-RU" sz="1600" dirty="0">
                <a:solidFill>
                  <a:schemeClr val="tx1"/>
                </a:solidFill>
              </a:rPr>
              <a:t>, в том числе и на реабилитацию инвалидов, формируются за счет взносов из заработной платы (составляя 7% зарплаты) и взносов предпринимателей (соответственно 7% заработной платы, а при страховании на случай трудового увечья или профессионального заболевания - 15%).</a:t>
            </a: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60" y="265850"/>
            <a:ext cx="1224367" cy="105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7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014" y="433952"/>
            <a:ext cx="8376833" cy="56568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Нормативно-правовая база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813303"/>
            <a:ext cx="9820867" cy="427634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Конституция Германии - </a:t>
            </a:r>
            <a:r>
              <a:rPr lang="ru-RU" sz="1600" b="1" i="1" dirty="0" smtClean="0">
                <a:solidFill>
                  <a:schemeClr val="tx1"/>
                </a:solidFill>
              </a:rPr>
              <a:t>«…никто </a:t>
            </a:r>
            <a:r>
              <a:rPr lang="ru-RU" sz="1600" b="1" i="1" dirty="0">
                <a:solidFill>
                  <a:schemeClr val="tx1"/>
                </a:solidFill>
              </a:rPr>
              <a:t>не может быть ущемлен в правах по причине своей инвалидности. Все граждане имеют «право на реабилитацию и интеграцию в нормальную </a:t>
            </a:r>
            <a:r>
              <a:rPr lang="ru-RU" sz="1600" b="1" i="1" dirty="0" smtClean="0">
                <a:solidFill>
                  <a:schemeClr val="tx1"/>
                </a:solidFill>
              </a:rPr>
              <a:t>жизнь»». </a:t>
            </a:r>
            <a:r>
              <a:rPr lang="ru-RU" sz="1600" dirty="0" smtClean="0">
                <a:solidFill>
                  <a:schemeClr val="tx1"/>
                </a:solidFill>
              </a:rPr>
              <a:t>Конституция </a:t>
            </a:r>
            <a:r>
              <a:rPr lang="ru-RU" sz="1600" dirty="0">
                <a:solidFill>
                  <a:schemeClr val="tx1"/>
                </a:solidFill>
              </a:rPr>
              <a:t>обязывает законодательную, исполнительную власти, судебные органы и прочие учреждения и организации общественной власти </a:t>
            </a:r>
            <a:r>
              <a:rPr lang="ru-RU" sz="1600" dirty="0" smtClean="0">
                <a:solidFill>
                  <a:schemeClr val="tx1"/>
                </a:solidFill>
              </a:rPr>
              <a:t>использовать </a:t>
            </a:r>
            <a:r>
              <a:rPr lang="ru-RU" sz="1600" dirty="0">
                <a:solidFill>
                  <a:schemeClr val="tx1"/>
                </a:solidFill>
              </a:rPr>
              <a:t>все возможности для введения </a:t>
            </a:r>
            <a:r>
              <a:rPr lang="ru-RU" sz="1600" dirty="0" smtClean="0">
                <a:solidFill>
                  <a:schemeClr val="tx1"/>
                </a:solidFill>
              </a:rPr>
              <a:t>лиц с инвалидностью всех </a:t>
            </a:r>
            <a:r>
              <a:rPr lang="ru-RU" sz="1600" dirty="0">
                <a:solidFill>
                  <a:schemeClr val="tx1"/>
                </a:solidFill>
              </a:rPr>
              <a:t>групп «в нормальную жизнь</a:t>
            </a:r>
            <a:r>
              <a:rPr lang="ru-RU" sz="1600" dirty="0" smtClean="0">
                <a:solidFill>
                  <a:schemeClr val="tx1"/>
                </a:solidFill>
              </a:rPr>
              <a:t>».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Закон  «О труде лиц с пониженной физической способностью» - </a:t>
            </a:r>
            <a:r>
              <a:rPr lang="ru-RU" sz="1600" dirty="0" smtClean="0">
                <a:solidFill>
                  <a:schemeClr val="tx1"/>
                </a:solidFill>
              </a:rPr>
              <a:t>организация квотированных </a:t>
            </a:r>
            <a:r>
              <a:rPr lang="ru-RU" sz="1600" dirty="0">
                <a:solidFill>
                  <a:schemeClr val="tx1"/>
                </a:solidFill>
              </a:rPr>
              <a:t>рабочих мест, </a:t>
            </a:r>
            <a:r>
              <a:rPr lang="ru-RU" sz="1600" dirty="0" smtClean="0">
                <a:solidFill>
                  <a:schemeClr val="tx1"/>
                </a:solidFill>
              </a:rPr>
              <a:t>предоставление особых льгот: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u="sng" dirty="0" smtClean="0">
                <a:solidFill>
                  <a:schemeClr val="tx1"/>
                </a:solidFill>
              </a:rPr>
              <a:t>Для лиц с инвалидностью</a:t>
            </a:r>
            <a:r>
              <a:rPr lang="ru-RU" sz="1600" dirty="0" smtClean="0">
                <a:solidFill>
                  <a:schemeClr val="tx1"/>
                </a:solidFill>
              </a:rPr>
              <a:t> - запрет на необоснованное увольнение, право на дополнительный отпуск, возмещение </a:t>
            </a:r>
            <a:r>
              <a:rPr lang="ru-RU" sz="1600" dirty="0">
                <a:solidFill>
                  <a:schemeClr val="tx1"/>
                </a:solidFill>
              </a:rPr>
              <a:t>расходов на приобретение технических вспомогательных средств для облегчения </a:t>
            </a:r>
            <a:r>
              <a:rPr lang="ru-RU" sz="1600" dirty="0" smtClean="0">
                <a:solidFill>
                  <a:schemeClr val="tx1"/>
                </a:solidFill>
              </a:rPr>
              <a:t>работы, помощь </a:t>
            </a:r>
            <a:r>
              <a:rPr lang="ru-RU" sz="1600" dirty="0">
                <a:solidFill>
                  <a:schemeClr val="tx1"/>
                </a:solidFill>
              </a:rPr>
              <a:t>в сохранении и расширении профессиональных знаний и </a:t>
            </a:r>
            <a:r>
              <a:rPr lang="ru-RU" sz="1600" dirty="0" smtClean="0">
                <a:solidFill>
                  <a:schemeClr val="tx1"/>
                </a:solidFill>
              </a:rPr>
              <a:t>навыков, оплата труда помощника для </a:t>
            </a:r>
            <a:r>
              <a:rPr lang="ru-RU" sz="1600" dirty="0">
                <a:solidFill>
                  <a:schemeClr val="tx1"/>
                </a:solidFill>
              </a:rPr>
              <a:t>необходимой поддержки в трудовой </a:t>
            </a:r>
            <a:r>
              <a:rPr lang="ru-RU" sz="1600" dirty="0" smtClean="0">
                <a:solidFill>
                  <a:schemeClr val="tx1"/>
                </a:solidFill>
              </a:rPr>
              <a:t>деятельности и другие.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u="sng" dirty="0" smtClean="0">
                <a:solidFill>
                  <a:schemeClr val="tx1"/>
                </a:solidFill>
              </a:rPr>
              <a:t>Для работодателей</a:t>
            </a:r>
            <a:r>
              <a:rPr lang="ru-RU" sz="1600" dirty="0" smtClean="0">
                <a:solidFill>
                  <a:schemeClr val="tx1"/>
                </a:solidFill>
              </a:rPr>
              <a:t> – получение дотации </a:t>
            </a:r>
            <a:r>
              <a:rPr lang="ru-RU" sz="1600" dirty="0">
                <a:solidFill>
                  <a:schemeClr val="tx1"/>
                </a:solidFill>
              </a:rPr>
              <a:t>или </a:t>
            </a:r>
            <a:r>
              <a:rPr lang="ru-RU" sz="1600" dirty="0" smtClean="0">
                <a:solidFill>
                  <a:schemeClr val="tx1"/>
                </a:solidFill>
              </a:rPr>
              <a:t>ссуды в случае предоставления рабочих </a:t>
            </a:r>
            <a:r>
              <a:rPr lang="ru-RU" sz="1600" dirty="0">
                <a:solidFill>
                  <a:schemeClr val="tx1"/>
                </a:solidFill>
              </a:rPr>
              <a:t>или </a:t>
            </a:r>
            <a:r>
              <a:rPr lang="ru-RU" sz="1600" dirty="0" smtClean="0">
                <a:solidFill>
                  <a:schemeClr val="tx1"/>
                </a:solidFill>
              </a:rPr>
              <a:t>учебных мест </a:t>
            </a:r>
            <a:r>
              <a:rPr lang="ru-RU" sz="1600" dirty="0">
                <a:solidFill>
                  <a:schemeClr val="tx1"/>
                </a:solidFill>
              </a:rPr>
              <a:t>для лиц с тяжелой степенью инвалидности,  </a:t>
            </a:r>
            <a:r>
              <a:rPr lang="ru-RU" sz="1600" dirty="0" smtClean="0">
                <a:solidFill>
                  <a:schemeClr val="tx1"/>
                </a:solidFill>
              </a:rPr>
              <a:t>переоборудования </a:t>
            </a:r>
            <a:r>
              <a:rPr lang="ru-RU" sz="1600" dirty="0">
                <a:solidFill>
                  <a:schemeClr val="tx1"/>
                </a:solidFill>
              </a:rPr>
              <a:t>рабочих и учебных мест в соответствии с потребностями </a:t>
            </a:r>
            <a:r>
              <a:rPr lang="ru-RU" sz="1600" dirty="0" smtClean="0">
                <a:solidFill>
                  <a:schemeClr val="tx1"/>
                </a:solidFill>
              </a:rPr>
              <a:t>лиц с инвалидностью,</a:t>
            </a:r>
            <a:r>
              <a:rPr lang="ru-RU" sz="1600" dirty="0">
                <a:solidFill>
                  <a:schemeClr val="tx1"/>
                </a:solidFill>
              </a:rPr>
              <a:t>  </a:t>
            </a:r>
            <a:r>
              <a:rPr lang="ru-RU" sz="1600" dirty="0" smtClean="0">
                <a:solidFill>
                  <a:schemeClr val="tx1"/>
                </a:solidFill>
              </a:rPr>
              <a:t>обеспечения </a:t>
            </a:r>
            <a:r>
              <a:rPr lang="ru-RU" sz="1600" dirty="0">
                <a:solidFill>
                  <a:schemeClr val="tx1"/>
                </a:solidFill>
              </a:rPr>
              <a:t>лицам с тяжёлой степенью инвалидности </a:t>
            </a:r>
            <a:r>
              <a:rPr lang="ru-RU" sz="1600" dirty="0" smtClean="0">
                <a:solidFill>
                  <a:schemeClr val="tx1"/>
                </a:solidFill>
              </a:rPr>
              <a:t>поддержки </a:t>
            </a:r>
            <a:r>
              <a:rPr lang="ru-RU" sz="1600" dirty="0">
                <a:solidFill>
                  <a:schemeClr val="tx1"/>
                </a:solidFill>
              </a:rPr>
              <a:t>на рабочем месте, </a:t>
            </a:r>
            <a:r>
              <a:rPr lang="ru-RU" sz="1600" dirty="0" smtClean="0">
                <a:solidFill>
                  <a:schemeClr val="tx1"/>
                </a:solidFill>
              </a:rPr>
              <a:t>всесторонней профессиональной интеграции работников с </a:t>
            </a:r>
            <a:r>
              <a:rPr lang="ru-RU" sz="1600" dirty="0">
                <a:solidFill>
                  <a:schemeClr val="tx1"/>
                </a:solidFill>
              </a:rPr>
              <a:t>ограниченными </a:t>
            </a:r>
            <a:r>
              <a:rPr lang="ru-RU" sz="1600" dirty="0" smtClean="0">
                <a:solidFill>
                  <a:schemeClr val="tx1"/>
                </a:solidFill>
              </a:rPr>
              <a:t>возможностями здоровья.</a:t>
            </a:r>
            <a:endParaRPr lang="ru-RU" sz="16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657" y="141863"/>
            <a:ext cx="1224367" cy="105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014" y="433952"/>
            <a:ext cx="8376833" cy="56568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Нормативно-правовая база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35071"/>
            <a:ext cx="9820867" cy="478897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Закон </a:t>
            </a:r>
            <a:r>
              <a:rPr lang="ru-RU" sz="1600" b="1" dirty="0">
                <a:solidFill>
                  <a:srgbClr val="C00000"/>
                </a:solidFill>
              </a:rPr>
              <a:t>«О содействии в трудоустройстве» 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tx1"/>
                </a:solidFill>
              </a:rPr>
              <a:t>инвалид </a:t>
            </a:r>
            <a:r>
              <a:rPr lang="ru-RU" sz="1600" dirty="0">
                <a:solidFill>
                  <a:schemeClr val="tx1"/>
                </a:solidFill>
              </a:rPr>
              <a:t>получает такую же помощь, что и физически здоровый человек, однако если переподготовка требуется именно из-за инвалидности, она будет входить в комплекс мероприятий по профессиональной реабилитации и предоставляться на более выгодных условиях и в значительно большем объеме.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</a:rPr>
              <a:t>«Кодекс социального </a:t>
            </a:r>
            <a:r>
              <a:rPr lang="ru-RU" sz="1600" b="1" dirty="0" smtClean="0">
                <a:solidFill>
                  <a:srgbClr val="C00000"/>
                </a:solidFill>
              </a:rPr>
              <a:t>права» 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tx1"/>
                </a:solidFill>
              </a:rPr>
              <a:t>руководящее положение </a:t>
            </a:r>
            <a:r>
              <a:rPr lang="ru-RU" sz="1600" dirty="0">
                <a:solidFill>
                  <a:schemeClr val="tx1"/>
                </a:solidFill>
              </a:rPr>
              <a:t>при определении политики и помощи </a:t>
            </a:r>
            <a:r>
              <a:rPr lang="ru-RU" sz="1600" dirty="0" smtClean="0">
                <a:solidFill>
                  <a:schemeClr val="tx1"/>
                </a:solidFill>
              </a:rPr>
              <a:t>лицам с инвалидностью в </a:t>
            </a:r>
            <a:r>
              <a:rPr lang="ru-RU" sz="1600" dirty="0">
                <a:solidFill>
                  <a:schemeClr val="tx1"/>
                </a:solidFill>
              </a:rPr>
              <a:t>Германии. Основными принципами «Кодекса социального права» являются: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оказание </a:t>
            </a:r>
            <a:r>
              <a:rPr lang="ru-RU" sz="1600" dirty="0">
                <a:solidFill>
                  <a:schemeClr val="tx1"/>
                </a:solidFill>
              </a:rPr>
              <a:t>всех видов необходимой помощи любому инвалиду или лицу, которому угрожает инвалидность, независимо от причины;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интеграция </a:t>
            </a:r>
            <a:r>
              <a:rPr lang="ru-RU" sz="1600" dirty="0">
                <a:solidFill>
                  <a:schemeClr val="tx1"/>
                </a:solidFill>
              </a:rPr>
              <a:t>инвалидов в общество;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вмешательство </a:t>
            </a:r>
            <a:r>
              <a:rPr lang="ru-RU" sz="1600" dirty="0">
                <a:solidFill>
                  <a:schemeClr val="tx1"/>
                </a:solidFill>
              </a:rPr>
              <a:t>на самой ранней стадии, когда должны быть приняты все меры для уменьшения масштабов последствий инвалидности;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принцип </a:t>
            </a:r>
            <a:r>
              <a:rPr lang="ru-RU" sz="1600" dirty="0">
                <a:solidFill>
                  <a:schemeClr val="tx1"/>
                </a:solidFill>
              </a:rPr>
              <a:t>оказания индивидуальной помощи, ориентированной на потребности конкретного инвалида.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</a:rPr>
              <a:t>аконы </a:t>
            </a:r>
            <a:r>
              <a:rPr lang="ru-RU" sz="1600" b="1" dirty="0">
                <a:solidFill>
                  <a:srgbClr val="C00000"/>
                </a:solidFill>
              </a:rPr>
              <a:t>«О выравнивании услуг по реабилитации», «О социальной </a:t>
            </a:r>
            <a:r>
              <a:rPr lang="ru-RU" sz="1600" b="1" dirty="0" smtClean="0">
                <a:solidFill>
                  <a:srgbClr val="C00000"/>
                </a:solidFill>
              </a:rPr>
              <a:t>помощи» </a:t>
            </a:r>
            <a:r>
              <a:rPr lang="ru-RU" sz="1600" dirty="0" smtClean="0">
                <a:solidFill>
                  <a:schemeClr val="tx1"/>
                </a:solidFill>
              </a:rPr>
              <a:t>- направлены </a:t>
            </a:r>
            <a:r>
              <a:rPr lang="ru-RU" sz="1600" dirty="0">
                <a:solidFill>
                  <a:schemeClr val="tx1"/>
                </a:solidFill>
              </a:rPr>
              <a:t>на реабилитацию </a:t>
            </a:r>
            <a:r>
              <a:rPr lang="ru-RU" sz="1600" dirty="0" smtClean="0">
                <a:solidFill>
                  <a:schemeClr val="tx1"/>
                </a:solidFill>
              </a:rPr>
              <a:t>лиц с инвалидностью с </a:t>
            </a:r>
            <a:r>
              <a:rPr lang="ru-RU" sz="1600" dirty="0">
                <a:solidFill>
                  <a:schemeClr val="tx1"/>
                </a:solidFill>
              </a:rPr>
              <a:t>применением механизмов страхования. Согласно этим законам, финансирование процесса интеграции инвалида в трудовую жизнь имеет приоритет перед пенсионным финансированием. Здесь действует принцип «реабилитация до назначения пенсии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Закон «Ремесленное уложение» 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chemeClr val="tx1"/>
                </a:solidFill>
              </a:rPr>
              <a:t>нормативный документ, регулирующий </a:t>
            </a:r>
            <a:r>
              <a:rPr lang="ru-RU" sz="1600" dirty="0">
                <a:solidFill>
                  <a:schemeClr val="tx1"/>
                </a:solidFill>
              </a:rPr>
              <a:t>взаимодействие </a:t>
            </a:r>
            <a:r>
              <a:rPr lang="ru-RU" sz="1600" dirty="0" smtClean="0">
                <a:solidFill>
                  <a:schemeClr val="tx1"/>
                </a:solidFill>
              </a:rPr>
              <a:t>молодых людей </a:t>
            </a:r>
            <a:r>
              <a:rPr lang="ru-RU" sz="1600" dirty="0">
                <a:solidFill>
                  <a:schemeClr val="tx1"/>
                </a:solidFill>
              </a:rPr>
              <a:t>с предприятиями и учебными заведениями. В законе определены компании, которые могут участвовать в </a:t>
            </a:r>
            <a:r>
              <a:rPr lang="ru-RU" sz="1600" dirty="0" smtClean="0">
                <a:solidFill>
                  <a:schemeClr val="tx1"/>
                </a:solidFill>
              </a:rPr>
              <a:t>профессиональном образовании молодежи </a:t>
            </a:r>
            <a:r>
              <a:rPr lang="ru-RU" sz="1600" b="1" dirty="0" smtClean="0">
                <a:solidFill>
                  <a:srgbClr val="C00000"/>
                </a:solidFill>
              </a:rPr>
              <a:t>по дуальной системе </a:t>
            </a:r>
            <a:r>
              <a:rPr lang="ru-RU" sz="1600" dirty="0" smtClean="0">
                <a:solidFill>
                  <a:schemeClr val="tx1"/>
                </a:solidFill>
              </a:rPr>
              <a:t>(в том числе лиц с инвалидностью). 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657" y="141863"/>
            <a:ext cx="1224367" cy="105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2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Дуальная система 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профессионального образования в Германии</a:t>
            </a:r>
            <a:endParaRPr lang="ru-RU" sz="26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6"/>
            <a:ext cx="10151391" cy="493621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Лента лицом вниз 4"/>
          <p:cNvSpPr/>
          <p:nvPr/>
        </p:nvSpPr>
        <p:spPr>
          <a:xfrm>
            <a:off x="2131017" y="1821052"/>
            <a:ext cx="9144000" cy="1263112"/>
          </a:xfrm>
          <a:prstGeom prst="ribbon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2000">
                <a:schemeClr val="accent4">
                  <a:lumMod val="78000"/>
                  <a:lumOff val="22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Дуальная система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(комплексная модель обучения)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одной из лучших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наиболее эффективных в Европе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31018" y="3285746"/>
            <a:ext cx="4060557" cy="1108087"/>
          </a:xfrm>
          <a:prstGeom prst="round2DiagRect">
            <a:avLst/>
          </a:prstGeom>
          <a:gradFill>
            <a:gsLst>
              <a:gs pos="0">
                <a:srgbClr val="F1D355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(практическая подготовка)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 заявки в учебное заведение на подготовку конкретного числа специалистов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03201" y="3285829"/>
            <a:ext cx="4431225" cy="1108004"/>
          </a:xfrm>
          <a:prstGeom prst="round2DiagRect">
            <a:avLst/>
          </a:prstGeom>
          <a:gradFill>
            <a:gsLst>
              <a:gs pos="0">
                <a:srgbClr val="F1D355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заведения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(теоретическая подготовка)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азрабатывают программы подготовки с участием работодателей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735810" y="4587995"/>
            <a:ext cx="9787180" cy="580689"/>
          </a:xfrm>
          <a:prstGeom prst="round2DiagRect">
            <a:avLst/>
          </a:prstGeom>
          <a:gradFill>
            <a:gsLst>
              <a:gs pos="0">
                <a:srgbClr val="F1D355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на предприятии без отрыва от процесса получения теоретических знаний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900049" y="3088049"/>
            <a:ext cx="418454" cy="19374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6192220" y="3688865"/>
            <a:ext cx="729709" cy="291719"/>
          </a:xfrm>
          <a:prstGeom prst="left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1735810" y="5538061"/>
            <a:ext cx="9787180" cy="816244"/>
          </a:xfrm>
          <a:prstGeom prst="round2DiagRect">
            <a:avLst/>
          </a:prstGeom>
          <a:gradFill>
            <a:gsLst>
              <a:gs pos="0">
                <a:srgbClr val="F1D355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Дуальное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наставничества, характеризующийся активным участием предприятий в подготовке кадров. Эта модель обучения имеет в стране жесткие законодательные рамки.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реализуется при участии ремесленных и торгово-промышленных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7886057" y="3085487"/>
            <a:ext cx="418454" cy="19374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900049" y="4393833"/>
            <a:ext cx="418454" cy="19374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955801" y="4405943"/>
            <a:ext cx="418454" cy="19374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flipV="1">
            <a:off x="6347847" y="5168685"/>
            <a:ext cx="418454" cy="369376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Дуальная система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профессионального образования в Германии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для лиц с инвалидностью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6"/>
            <a:ext cx="10151391" cy="493621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Лента лицом вниз 4"/>
          <p:cNvSpPr/>
          <p:nvPr/>
        </p:nvSpPr>
        <p:spPr>
          <a:xfrm>
            <a:off x="2131017" y="1821052"/>
            <a:ext cx="9144000" cy="736168"/>
          </a:xfrm>
          <a:prstGeom prst="ribbon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2000">
                <a:schemeClr val="accent4">
                  <a:lumMod val="78000"/>
                  <a:lumOff val="22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учреждения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реабилитации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503337" y="2750968"/>
            <a:ext cx="4866466" cy="2611446"/>
          </a:xfrm>
          <a:prstGeom prst="round2DiagRect">
            <a:avLst/>
          </a:prstGeom>
          <a:gradFill>
            <a:gsLst>
              <a:gs pos="0">
                <a:srgbClr val="F1D355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профессиональной подготовки (центры для первичной подготовки молодых инвалидов) –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центры, предоставляющие возможность получения образования и овладения умениями и навыками профессиональной деятельности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для лиц с инвалидностью), отвечающей профессиональным склонностям и способностям и с учетом физического и психического состояния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молодых людей, впервые осваивающих навыки профессиональной деятельности)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648773" y="2750969"/>
            <a:ext cx="5036949" cy="2549451"/>
          </a:xfrm>
          <a:prstGeom prst="round2DiagRect">
            <a:avLst/>
          </a:prstGeom>
          <a:gradFill>
            <a:gsLst>
              <a:gs pos="0">
                <a:srgbClr val="F1D355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профессиональной реабилитации и переподготовки взрослых инвалидов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центры, предоставляющие возможность получить профессиональные умения и навыки лицам в новой сфере профессиональной деятельности. Центры предназначены для людей, имеющих профессиональное образование, но в силу каких-либо обстоятельств приобретших инвалидность и не имеющих возможности осуществлять прежние трудовые функции на предыдущем рабочем месте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взрослых людей с инвалидностью, имеющих опыт профессиональной деятельности)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900049" y="2557220"/>
            <a:ext cx="418454" cy="19374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886057" y="2557219"/>
            <a:ext cx="418454" cy="19374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89115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Услуги, предоставляемые лицам с инвалидностью,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при организации профессиональной подготовки и профессиональной реабилитации и переподготовки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6"/>
            <a:ext cx="10151391" cy="229374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5071" y="1582341"/>
            <a:ext cx="9802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определение </a:t>
            </a:r>
            <a:r>
              <a:rPr lang="ru-RU" b="1" dirty="0">
                <a:solidFill>
                  <a:srgbClr val="C00000"/>
                </a:solidFill>
              </a:rPr>
              <a:t>доступной профессии </a:t>
            </a:r>
            <a:r>
              <a:rPr lang="ru-RU" dirty="0"/>
              <a:t>и опробование инвалида на соответствующем рабочем месте, профессиональная подготовка с учетом </a:t>
            </a:r>
            <a:r>
              <a:rPr lang="ru-RU" dirty="0" err="1"/>
              <a:t>инвалидизирующего</a:t>
            </a:r>
            <a:r>
              <a:rPr lang="ru-RU" dirty="0"/>
              <a:t> заболевания, включая получение одновременно и общего заболевания;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профессиональная </a:t>
            </a:r>
            <a:r>
              <a:rPr lang="ru-RU" b="1" dirty="0">
                <a:solidFill>
                  <a:srgbClr val="C00000"/>
                </a:solidFill>
              </a:rPr>
              <a:t>адаптация</a:t>
            </a:r>
            <a:r>
              <a:rPr lang="ru-RU" dirty="0"/>
              <a:t>, повышение квалификации, обучение и переобучение, включая при необходимости окончание общеобразовательной школы;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помощь </a:t>
            </a:r>
            <a:r>
              <a:rPr lang="ru-RU" b="1" dirty="0">
                <a:solidFill>
                  <a:srgbClr val="C00000"/>
                </a:solidFill>
              </a:rPr>
              <a:t>при предоставлении рабочего места </a:t>
            </a:r>
            <a:r>
              <a:rPr lang="ru-RU" dirty="0"/>
              <a:t>и закреплении на нем, включая помощь при найме, оказание помощи работодателя в организации рабочего места, помощи в </a:t>
            </a:r>
            <a:r>
              <a:rPr lang="ru-RU" dirty="0" smtClean="0"/>
              <a:t>приобретении </a:t>
            </a:r>
            <a:r>
              <a:rPr lang="ru-RU" dirty="0"/>
              <a:t>автомобиля, выплату надбавок за обучение на рабочем месте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2598" y="4101801"/>
            <a:ext cx="10151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Решающую роль в этой </a:t>
            </a:r>
            <a:r>
              <a:rPr lang="ru-RU" dirty="0"/>
              <a:t>работе </a:t>
            </a:r>
            <a:r>
              <a:rPr lang="ru-RU" dirty="0" smtClean="0"/>
              <a:t>играют биржи труда</a:t>
            </a:r>
            <a:r>
              <a:rPr lang="ru-RU" dirty="0"/>
              <a:t>, которые </a:t>
            </a:r>
            <a:r>
              <a:rPr lang="ru-RU" dirty="0" smtClean="0"/>
              <a:t>осуществляют профессиональное консультирование, а также посреднические </a:t>
            </a:r>
            <a:r>
              <a:rPr lang="ru-RU" dirty="0"/>
              <a:t>услуги в трудоустройстве </a:t>
            </a:r>
            <a:r>
              <a:rPr lang="ru-RU" dirty="0" smtClean="0"/>
              <a:t>лиц с инвалидностью. Специальные </a:t>
            </a:r>
            <a:r>
              <a:rPr lang="ru-RU" dirty="0"/>
              <a:t>отделы профессиональной реабилитации инвалидов при биржах труда осуществляют врачебно-трудовую экспертизу,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консультацию, </a:t>
            </a:r>
            <a:r>
              <a:rPr lang="ru-RU" dirty="0"/>
              <a:t>подбор конкретных профессий, определение других мер реабилитации (обеспечения техническими средствами, рабочими приспособлениями, </a:t>
            </a:r>
            <a:r>
              <a:rPr lang="ru-RU" dirty="0" smtClean="0"/>
              <a:t>спецоборудованием). </a:t>
            </a:r>
            <a:r>
              <a:rPr lang="ru-RU" dirty="0"/>
              <a:t>Для проведения такой работы в штате таких отделов имеются врачи-эксперты, психологи, инженеры по эргономике. В сложных случаях </a:t>
            </a:r>
            <a:r>
              <a:rPr lang="ru-RU" dirty="0" smtClean="0"/>
              <a:t>лица с инвалидностью направляются </a:t>
            </a:r>
            <a:r>
              <a:rPr lang="ru-RU" dirty="0"/>
              <a:t>для трудовых испытаний в центры профессиональной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val="300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58" y="433952"/>
            <a:ext cx="9368725" cy="97639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Опыт работы центров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профессиональной подготовки  в Германии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6582" y="1681566"/>
            <a:ext cx="10151391" cy="229374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4" name="Рисунок 3" descr="https://st3.depositphotos.com/6809168/16904/v/950/depositphotos_169041050-stock-illustration-german-flag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44" y="265849"/>
            <a:ext cx="1224367" cy="1051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5071" y="1582341"/>
            <a:ext cx="980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8" name="Рисунок 7" descr="https://im0-tub-ru.yandex.net/i?id=1527f16b8c860a9482e87a4344dba696&amp;n=13&amp;exp=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42" y="1767007"/>
            <a:ext cx="6726266" cy="4719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7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485</TotalTime>
  <Words>1496</Words>
  <Application>Microsoft Office PowerPoint</Application>
  <PresentationFormat>Произвольный</PresentationFormat>
  <Paragraphs>270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Социальная политика Германии </vt:lpstr>
      <vt:lpstr>Социальная политика Германии  в отношении лиц с инвалидностью</vt:lpstr>
      <vt:lpstr>Нормативно-правовая база </vt:lpstr>
      <vt:lpstr>Нормативно-правовая база </vt:lpstr>
      <vt:lpstr>Дуальная система  профессионального образования в Германии</vt:lpstr>
      <vt:lpstr>Дуальная система  профессионального образования в Германии для лиц с инвалидностью</vt:lpstr>
      <vt:lpstr>Услуги, предоставляемые лицам с инвалидностью,  при организации профессиональной подготовки и профессиональной реабилитации и переподготовки</vt:lpstr>
      <vt:lpstr>Опыт работы центров  профессиональной подготовки  в Германии</vt:lpstr>
      <vt:lpstr> Центр профессиональной подготовки Аннедоре Лебер (Annedore-Leber-Berufsbildungswerk Berlin) </vt:lpstr>
      <vt:lpstr> Центр профессиональной подготовки г.Штендаль (Berufsbildungswerk Stendal) </vt:lpstr>
      <vt:lpstr> Центр профессиональной подготовки Лейпциг для людей с нарушениями слуха и речи (Berufsbildungswerk Leipzig für Hör- und Sprachgeschädigte) </vt:lpstr>
      <vt:lpstr>   Мастерские для людей с инвалидностью Диаконии Тонеберг (Werkstatt für behinderte Menschen (WfbM) Diakonie am Thonberg) </vt:lpstr>
      <vt:lpstr>  Центр профессиональной подготовки г. Хемниц (BBW Chemnitz)  </vt:lpstr>
      <vt:lpstr>  Центр профессиональной подготовки Берлин При Учреждении профессионального содействия Берлин-Брандербург (BTZ Berlin)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м</cp:lastModifiedBy>
  <cp:revision>83</cp:revision>
  <dcterms:created xsi:type="dcterms:W3CDTF">2015-03-14T13:09:32Z</dcterms:created>
  <dcterms:modified xsi:type="dcterms:W3CDTF">2019-12-04T06:49:13Z</dcterms:modified>
</cp:coreProperties>
</file>