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</p:sldMasterIdLst>
  <p:sldIdLst>
    <p:sldId id="256" r:id="rId2"/>
    <p:sldId id="314" r:id="rId3"/>
    <p:sldId id="315" r:id="rId4"/>
    <p:sldId id="317" r:id="rId5"/>
    <p:sldId id="258" r:id="rId6"/>
    <p:sldId id="324" r:id="rId7"/>
    <p:sldId id="326" r:id="rId8"/>
    <p:sldId id="316" r:id="rId9"/>
    <p:sldId id="327" r:id="rId10"/>
    <p:sldId id="328" r:id="rId11"/>
    <p:sldId id="312" r:id="rId12"/>
    <p:sldId id="306" r:id="rId13"/>
    <p:sldId id="307" r:id="rId14"/>
    <p:sldId id="308" r:id="rId15"/>
    <p:sldId id="263" r:id="rId16"/>
    <p:sldId id="323" r:id="rId17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5" d="100"/>
          <a:sy n="35" d="100"/>
        </p:scale>
        <p:origin x="-36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4"/>
    </mc:Choice>
    <mc:Fallback>
      <c:style val="3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/>
              <a:t>Актуальные проблемы общего образования обучающихся с ОВЗ</a:t>
            </a:r>
          </a:p>
        </c:rich>
      </c:tx>
      <c:layout/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Частота случаев</c:v>
                </c:pt>
              </c:strCache>
            </c:strRef>
          </c:tx>
          <c:explosion val="25"/>
          <c:cat>
            <c:strRef>
              <c:f>Лист1!$A$2:$A$5</c:f>
              <c:strCache>
                <c:ptCount val="4"/>
                <c:pt idx="0">
                  <c:v>Дефицит педагогов-дефектологов</c:v>
                </c:pt>
                <c:pt idx="1">
                  <c:v>Снижение "академической" результативности</c:v>
                </c:pt>
                <c:pt idx="2">
                  <c:v>Увеличение доли детей с комплексными нарушениями в развитии</c:v>
                </c:pt>
                <c:pt idx="3">
                  <c:v>Снижение результативности коррекционно-развивающей помощи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60.0</c:v>
                </c:pt>
                <c:pt idx="1">
                  <c:v>45.0</c:v>
                </c:pt>
                <c:pt idx="2">
                  <c:v>25.0</c:v>
                </c:pt>
                <c:pt idx="3">
                  <c:v>30.0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b"/>
      <c:layout/>
      <c:overlay val="0"/>
    </c:legend>
    <c:plotVisOnly val="1"/>
    <c:dispBlanksAs val="gap"/>
    <c:showDLblsOverMax val="0"/>
  </c:chart>
  <c:txPr>
    <a:bodyPr/>
    <a:lstStyle/>
    <a:p>
      <a:pPr>
        <a:defRPr sz="1800">
          <a:latin typeface="Times New Roman"/>
          <a:cs typeface="Times New Roman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185857-73C9-0A46-BADE-AC8A26468175}" type="doc">
      <dgm:prSet loTypeId="urn:microsoft.com/office/officeart/2009/3/layout/StepUp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7C3D35A-80AD-9845-A382-4A3C71AB66F9}">
      <dgm:prSet phldrT="[Текст]" custT="1"/>
      <dgm:spPr/>
      <dgm:t>
        <a:bodyPr/>
        <a:lstStyle/>
        <a:p>
          <a:r>
            <a:rPr lang="ru-RU" sz="1600" dirty="0" smtClean="0">
              <a:latin typeface="Times New Roman"/>
              <a:cs typeface="Times New Roman"/>
            </a:rPr>
            <a:t>Ранняя помощь</a:t>
          </a:r>
        </a:p>
        <a:p>
          <a:r>
            <a:rPr lang="ru-RU" sz="1600" dirty="0" smtClean="0">
              <a:latin typeface="Times New Roman"/>
              <a:cs typeface="Times New Roman"/>
            </a:rPr>
            <a:t>Дошкольное образование</a:t>
          </a:r>
          <a:endParaRPr lang="ru-RU" sz="1600" dirty="0">
            <a:latin typeface="Times New Roman"/>
            <a:cs typeface="Times New Roman"/>
          </a:endParaRPr>
        </a:p>
      </dgm:t>
    </dgm:pt>
    <dgm:pt modelId="{D97CDAAC-2D08-0943-AD8D-4BD1F15D02B0}" type="parTrans" cxnId="{E2B3FE81-D05B-EA4C-B0BA-B4B63B320DAE}">
      <dgm:prSet/>
      <dgm:spPr/>
      <dgm:t>
        <a:bodyPr/>
        <a:lstStyle/>
        <a:p>
          <a:endParaRPr lang="ru-RU" sz="2000">
            <a:latin typeface="Times New Roman"/>
            <a:cs typeface="Times New Roman"/>
          </a:endParaRPr>
        </a:p>
      </dgm:t>
    </dgm:pt>
    <dgm:pt modelId="{B92A1130-454E-1048-B966-3E494AB77158}" type="sibTrans" cxnId="{E2B3FE81-D05B-EA4C-B0BA-B4B63B320DAE}">
      <dgm:prSet/>
      <dgm:spPr/>
      <dgm:t>
        <a:bodyPr/>
        <a:lstStyle/>
        <a:p>
          <a:endParaRPr lang="ru-RU" sz="2000">
            <a:latin typeface="Times New Roman"/>
            <a:cs typeface="Times New Roman"/>
          </a:endParaRPr>
        </a:p>
      </dgm:t>
    </dgm:pt>
    <dgm:pt modelId="{237F08B9-F373-0247-AB86-A3411A818F5E}">
      <dgm:prSet phldrT="[Текст]" custT="1"/>
      <dgm:spPr/>
      <dgm:t>
        <a:bodyPr/>
        <a:lstStyle/>
        <a:p>
          <a:r>
            <a:rPr lang="ru-RU" sz="1600" dirty="0" smtClean="0">
              <a:latin typeface="Times New Roman"/>
              <a:cs typeface="Times New Roman"/>
            </a:rPr>
            <a:t>Общее образование (НОО, ООО, СОО)</a:t>
          </a:r>
          <a:endParaRPr lang="ru-RU" sz="1600" dirty="0">
            <a:latin typeface="Times New Roman"/>
            <a:cs typeface="Times New Roman"/>
          </a:endParaRPr>
        </a:p>
      </dgm:t>
    </dgm:pt>
    <dgm:pt modelId="{C9EF28EC-4633-804F-931C-5B6C5B4FB073}" type="parTrans" cxnId="{15F2F3D7-CF9F-664B-A8B2-0F6EEF10A342}">
      <dgm:prSet/>
      <dgm:spPr/>
      <dgm:t>
        <a:bodyPr/>
        <a:lstStyle/>
        <a:p>
          <a:endParaRPr lang="ru-RU" sz="2000">
            <a:latin typeface="Times New Roman"/>
            <a:cs typeface="Times New Roman"/>
          </a:endParaRPr>
        </a:p>
      </dgm:t>
    </dgm:pt>
    <dgm:pt modelId="{43777670-6806-8C44-B86C-26BD57DEDD3B}" type="sibTrans" cxnId="{15F2F3D7-CF9F-664B-A8B2-0F6EEF10A342}">
      <dgm:prSet/>
      <dgm:spPr/>
      <dgm:t>
        <a:bodyPr/>
        <a:lstStyle/>
        <a:p>
          <a:endParaRPr lang="ru-RU" sz="2000">
            <a:latin typeface="Times New Roman"/>
            <a:cs typeface="Times New Roman"/>
          </a:endParaRPr>
        </a:p>
      </dgm:t>
    </dgm:pt>
    <dgm:pt modelId="{C3F9F08D-C866-204C-9624-AD703637E55C}">
      <dgm:prSet phldrT="[Текст]" custT="1"/>
      <dgm:spPr/>
      <dgm:t>
        <a:bodyPr/>
        <a:lstStyle/>
        <a:p>
          <a:r>
            <a:rPr lang="ru-RU" sz="1600" dirty="0" smtClean="0">
              <a:latin typeface="Times New Roman"/>
              <a:cs typeface="Times New Roman"/>
            </a:rPr>
            <a:t>Профессиональное образование</a:t>
          </a:r>
          <a:endParaRPr lang="ru-RU" sz="1600" dirty="0">
            <a:latin typeface="Times New Roman"/>
            <a:cs typeface="Times New Roman"/>
          </a:endParaRPr>
        </a:p>
      </dgm:t>
    </dgm:pt>
    <dgm:pt modelId="{D43192CF-16B2-644C-9002-7FE1B8A05A8F}" type="parTrans" cxnId="{CE1B8ED4-3260-ED4B-83C0-C8142753C190}">
      <dgm:prSet/>
      <dgm:spPr/>
      <dgm:t>
        <a:bodyPr/>
        <a:lstStyle/>
        <a:p>
          <a:endParaRPr lang="ru-RU" sz="2000">
            <a:latin typeface="Times New Roman"/>
            <a:cs typeface="Times New Roman"/>
          </a:endParaRPr>
        </a:p>
      </dgm:t>
    </dgm:pt>
    <dgm:pt modelId="{ED394BA2-5616-C740-9C1F-C5A7C26B70C0}" type="sibTrans" cxnId="{CE1B8ED4-3260-ED4B-83C0-C8142753C190}">
      <dgm:prSet/>
      <dgm:spPr/>
      <dgm:t>
        <a:bodyPr/>
        <a:lstStyle/>
        <a:p>
          <a:endParaRPr lang="ru-RU" sz="2000">
            <a:latin typeface="Times New Roman"/>
            <a:cs typeface="Times New Roman"/>
          </a:endParaRPr>
        </a:p>
      </dgm:t>
    </dgm:pt>
    <dgm:pt modelId="{D8F89189-241A-5E49-AD4C-9AB09BEE0310}" type="pres">
      <dgm:prSet presAssocID="{C0185857-73C9-0A46-BADE-AC8A26468175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10A8FB09-DD57-894E-A4FE-A76A807ED030}" type="pres">
      <dgm:prSet presAssocID="{27C3D35A-80AD-9845-A382-4A3C71AB66F9}" presName="composite" presStyleCnt="0"/>
      <dgm:spPr/>
    </dgm:pt>
    <dgm:pt modelId="{7ED4C5D4-1049-5A47-A018-2B0F7D2C7FF7}" type="pres">
      <dgm:prSet presAssocID="{27C3D35A-80AD-9845-A382-4A3C71AB66F9}" presName="LShape" presStyleLbl="alignNode1" presStyleIdx="0" presStyleCnt="5"/>
      <dgm:spPr/>
    </dgm:pt>
    <dgm:pt modelId="{48DA23C9-1AC8-A84A-BA12-CC13632C076E}" type="pres">
      <dgm:prSet presAssocID="{27C3D35A-80AD-9845-A382-4A3C71AB66F9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EB6B76-44FF-7C45-A3B7-E2003C52ABBE}" type="pres">
      <dgm:prSet presAssocID="{27C3D35A-80AD-9845-A382-4A3C71AB66F9}" presName="Triangle" presStyleLbl="alignNode1" presStyleIdx="1" presStyleCnt="5"/>
      <dgm:spPr/>
    </dgm:pt>
    <dgm:pt modelId="{BEC3EDFA-B0F6-A04E-84EF-C502224B62A5}" type="pres">
      <dgm:prSet presAssocID="{B92A1130-454E-1048-B966-3E494AB77158}" presName="sibTrans" presStyleCnt="0"/>
      <dgm:spPr/>
    </dgm:pt>
    <dgm:pt modelId="{3BCFCE25-5E11-8A46-887E-8C89FD17952A}" type="pres">
      <dgm:prSet presAssocID="{B92A1130-454E-1048-B966-3E494AB77158}" presName="space" presStyleCnt="0"/>
      <dgm:spPr/>
    </dgm:pt>
    <dgm:pt modelId="{9FD3C0E8-3C44-A44A-B04A-07617D553D01}" type="pres">
      <dgm:prSet presAssocID="{237F08B9-F373-0247-AB86-A3411A818F5E}" presName="composite" presStyleCnt="0"/>
      <dgm:spPr/>
    </dgm:pt>
    <dgm:pt modelId="{92112294-820D-7449-9BEC-872164C412AB}" type="pres">
      <dgm:prSet presAssocID="{237F08B9-F373-0247-AB86-A3411A818F5E}" presName="LShape" presStyleLbl="alignNode1" presStyleIdx="2" presStyleCnt="5"/>
      <dgm:spPr/>
    </dgm:pt>
    <dgm:pt modelId="{31F41664-64BC-0C4F-ABB1-9D9C2DD64BD8}" type="pres">
      <dgm:prSet presAssocID="{237F08B9-F373-0247-AB86-A3411A818F5E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E4740-E4E3-EC48-963F-2E9AA8935975}" type="pres">
      <dgm:prSet presAssocID="{237F08B9-F373-0247-AB86-A3411A818F5E}" presName="Triangle" presStyleLbl="alignNode1" presStyleIdx="3" presStyleCnt="5"/>
      <dgm:spPr/>
    </dgm:pt>
    <dgm:pt modelId="{8616C114-CFD2-AF4A-BF93-CF6B0A9BB80C}" type="pres">
      <dgm:prSet presAssocID="{43777670-6806-8C44-B86C-26BD57DEDD3B}" presName="sibTrans" presStyleCnt="0"/>
      <dgm:spPr/>
    </dgm:pt>
    <dgm:pt modelId="{CEC9F41F-0FF6-9B46-BB12-1407E22BCF2A}" type="pres">
      <dgm:prSet presAssocID="{43777670-6806-8C44-B86C-26BD57DEDD3B}" presName="space" presStyleCnt="0"/>
      <dgm:spPr/>
    </dgm:pt>
    <dgm:pt modelId="{C242DD06-6B24-6D45-B788-910437C25C99}" type="pres">
      <dgm:prSet presAssocID="{C3F9F08D-C866-204C-9624-AD703637E55C}" presName="composite" presStyleCnt="0"/>
      <dgm:spPr/>
    </dgm:pt>
    <dgm:pt modelId="{B5F64BA7-F7C3-6F46-8123-42D614E204C5}" type="pres">
      <dgm:prSet presAssocID="{C3F9F08D-C866-204C-9624-AD703637E55C}" presName="LShape" presStyleLbl="alignNode1" presStyleIdx="4" presStyleCnt="5"/>
      <dgm:spPr/>
    </dgm:pt>
    <dgm:pt modelId="{0D8A1B89-DB9D-B44F-83DB-7D8B1B9BE33A}" type="pres">
      <dgm:prSet presAssocID="{C3F9F08D-C866-204C-9624-AD703637E55C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3BCFD42-BED1-5148-930C-78A92A64BF8E}" type="presOf" srcId="{27C3D35A-80AD-9845-A382-4A3C71AB66F9}" destId="{48DA23C9-1AC8-A84A-BA12-CC13632C076E}" srcOrd="0" destOrd="0" presId="urn:microsoft.com/office/officeart/2009/3/layout/StepUpProcess"/>
    <dgm:cxn modelId="{385E4075-9E19-0040-A08C-EC899A21DB6D}" type="presOf" srcId="{C3F9F08D-C866-204C-9624-AD703637E55C}" destId="{0D8A1B89-DB9D-B44F-83DB-7D8B1B9BE33A}" srcOrd="0" destOrd="0" presId="urn:microsoft.com/office/officeart/2009/3/layout/StepUpProcess"/>
    <dgm:cxn modelId="{033B37F9-D080-F746-902D-2EA330FFB2EB}" type="presOf" srcId="{237F08B9-F373-0247-AB86-A3411A818F5E}" destId="{31F41664-64BC-0C4F-ABB1-9D9C2DD64BD8}" srcOrd="0" destOrd="0" presId="urn:microsoft.com/office/officeart/2009/3/layout/StepUpProcess"/>
    <dgm:cxn modelId="{15F2F3D7-CF9F-664B-A8B2-0F6EEF10A342}" srcId="{C0185857-73C9-0A46-BADE-AC8A26468175}" destId="{237F08B9-F373-0247-AB86-A3411A818F5E}" srcOrd="1" destOrd="0" parTransId="{C9EF28EC-4633-804F-931C-5B6C5B4FB073}" sibTransId="{43777670-6806-8C44-B86C-26BD57DEDD3B}"/>
    <dgm:cxn modelId="{CE1B8ED4-3260-ED4B-83C0-C8142753C190}" srcId="{C0185857-73C9-0A46-BADE-AC8A26468175}" destId="{C3F9F08D-C866-204C-9624-AD703637E55C}" srcOrd="2" destOrd="0" parTransId="{D43192CF-16B2-644C-9002-7FE1B8A05A8F}" sibTransId="{ED394BA2-5616-C740-9C1F-C5A7C26B70C0}"/>
    <dgm:cxn modelId="{2E6150A9-7B51-B544-B819-9BF7AF5161FF}" type="presOf" srcId="{C0185857-73C9-0A46-BADE-AC8A26468175}" destId="{D8F89189-241A-5E49-AD4C-9AB09BEE0310}" srcOrd="0" destOrd="0" presId="urn:microsoft.com/office/officeart/2009/3/layout/StepUpProcess"/>
    <dgm:cxn modelId="{E2B3FE81-D05B-EA4C-B0BA-B4B63B320DAE}" srcId="{C0185857-73C9-0A46-BADE-AC8A26468175}" destId="{27C3D35A-80AD-9845-A382-4A3C71AB66F9}" srcOrd="0" destOrd="0" parTransId="{D97CDAAC-2D08-0943-AD8D-4BD1F15D02B0}" sibTransId="{B92A1130-454E-1048-B966-3E494AB77158}"/>
    <dgm:cxn modelId="{16CAB927-F239-5D44-9995-358207B44B25}" type="presParOf" srcId="{D8F89189-241A-5E49-AD4C-9AB09BEE0310}" destId="{10A8FB09-DD57-894E-A4FE-A76A807ED030}" srcOrd="0" destOrd="0" presId="urn:microsoft.com/office/officeart/2009/3/layout/StepUpProcess"/>
    <dgm:cxn modelId="{1353837C-AC49-CE45-A68C-AB6CD00D0AB0}" type="presParOf" srcId="{10A8FB09-DD57-894E-A4FE-A76A807ED030}" destId="{7ED4C5D4-1049-5A47-A018-2B0F7D2C7FF7}" srcOrd="0" destOrd="0" presId="urn:microsoft.com/office/officeart/2009/3/layout/StepUpProcess"/>
    <dgm:cxn modelId="{8B619247-F806-5B40-94C6-69A6982DAB43}" type="presParOf" srcId="{10A8FB09-DD57-894E-A4FE-A76A807ED030}" destId="{48DA23C9-1AC8-A84A-BA12-CC13632C076E}" srcOrd="1" destOrd="0" presId="urn:microsoft.com/office/officeart/2009/3/layout/StepUpProcess"/>
    <dgm:cxn modelId="{DDE32790-5423-4540-AE48-AD220C164BDE}" type="presParOf" srcId="{10A8FB09-DD57-894E-A4FE-A76A807ED030}" destId="{0EEB6B76-44FF-7C45-A3B7-E2003C52ABBE}" srcOrd="2" destOrd="0" presId="urn:microsoft.com/office/officeart/2009/3/layout/StepUpProcess"/>
    <dgm:cxn modelId="{35B5038C-3F16-2943-B2A1-97A92CCDDBEF}" type="presParOf" srcId="{D8F89189-241A-5E49-AD4C-9AB09BEE0310}" destId="{BEC3EDFA-B0F6-A04E-84EF-C502224B62A5}" srcOrd="1" destOrd="0" presId="urn:microsoft.com/office/officeart/2009/3/layout/StepUpProcess"/>
    <dgm:cxn modelId="{B682EA18-FA2E-6845-8965-1E661C57F048}" type="presParOf" srcId="{BEC3EDFA-B0F6-A04E-84EF-C502224B62A5}" destId="{3BCFCE25-5E11-8A46-887E-8C89FD17952A}" srcOrd="0" destOrd="0" presId="urn:microsoft.com/office/officeart/2009/3/layout/StepUpProcess"/>
    <dgm:cxn modelId="{08652E16-13BF-2D4F-A93F-65B8250EECB3}" type="presParOf" srcId="{D8F89189-241A-5E49-AD4C-9AB09BEE0310}" destId="{9FD3C0E8-3C44-A44A-B04A-07617D553D01}" srcOrd="2" destOrd="0" presId="urn:microsoft.com/office/officeart/2009/3/layout/StepUpProcess"/>
    <dgm:cxn modelId="{B9A509FE-98E9-8F40-9956-BFC69CB29933}" type="presParOf" srcId="{9FD3C0E8-3C44-A44A-B04A-07617D553D01}" destId="{92112294-820D-7449-9BEC-872164C412AB}" srcOrd="0" destOrd="0" presId="urn:microsoft.com/office/officeart/2009/3/layout/StepUpProcess"/>
    <dgm:cxn modelId="{31C34CD1-78DC-A648-9BD0-39FA38EA0487}" type="presParOf" srcId="{9FD3C0E8-3C44-A44A-B04A-07617D553D01}" destId="{31F41664-64BC-0C4F-ABB1-9D9C2DD64BD8}" srcOrd="1" destOrd="0" presId="urn:microsoft.com/office/officeart/2009/3/layout/StepUpProcess"/>
    <dgm:cxn modelId="{64614B60-92C3-F443-944B-8D0866E531BE}" type="presParOf" srcId="{9FD3C0E8-3C44-A44A-B04A-07617D553D01}" destId="{F10E4740-E4E3-EC48-963F-2E9AA8935975}" srcOrd="2" destOrd="0" presId="urn:microsoft.com/office/officeart/2009/3/layout/StepUpProcess"/>
    <dgm:cxn modelId="{1F4798A7-2F8F-FE45-9362-02F52264F648}" type="presParOf" srcId="{D8F89189-241A-5E49-AD4C-9AB09BEE0310}" destId="{8616C114-CFD2-AF4A-BF93-CF6B0A9BB80C}" srcOrd="3" destOrd="0" presId="urn:microsoft.com/office/officeart/2009/3/layout/StepUpProcess"/>
    <dgm:cxn modelId="{3F7F965C-65E5-8F40-A458-238725FB7E7A}" type="presParOf" srcId="{8616C114-CFD2-AF4A-BF93-CF6B0A9BB80C}" destId="{CEC9F41F-0FF6-9B46-BB12-1407E22BCF2A}" srcOrd="0" destOrd="0" presId="urn:microsoft.com/office/officeart/2009/3/layout/StepUpProcess"/>
    <dgm:cxn modelId="{1CACB1A4-EF45-4049-97EE-A7EA0617BA33}" type="presParOf" srcId="{D8F89189-241A-5E49-AD4C-9AB09BEE0310}" destId="{C242DD06-6B24-6D45-B788-910437C25C99}" srcOrd="4" destOrd="0" presId="urn:microsoft.com/office/officeart/2009/3/layout/StepUpProcess"/>
    <dgm:cxn modelId="{443CC986-1E36-F34A-B827-54AC8538D8E4}" type="presParOf" srcId="{C242DD06-6B24-6D45-B788-910437C25C99}" destId="{B5F64BA7-F7C3-6F46-8123-42D614E204C5}" srcOrd="0" destOrd="0" presId="urn:microsoft.com/office/officeart/2009/3/layout/StepUpProcess"/>
    <dgm:cxn modelId="{259EEED1-1715-524A-B138-EB22ED4F1DA9}" type="presParOf" srcId="{C242DD06-6B24-6D45-B788-910437C25C99}" destId="{0D8A1B89-DB9D-B44F-83DB-7D8B1B9BE33A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3D16BA2-113F-B34F-BE69-6C99B56D23EE}" type="doc">
      <dgm:prSet loTypeId="urn:microsoft.com/office/officeart/2005/8/layout/cycle7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2769B2-DA23-704B-BDD0-2807160665DD}">
      <dgm:prSet phldrT="[Текст]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b="0" dirty="0" smtClean="0">
              <a:solidFill>
                <a:srgbClr val="000000"/>
              </a:solidFill>
              <a:latin typeface="Times New Roman"/>
              <a:cs typeface="Times New Roman"/>
            </a:rPr>
            <a:t>Сформулированы требования к вузам</a:t>
          </a:r>
          <a:endParaRPr lang="ru-RU" b="0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E5EEC345-A0C6-2447-A3F4-D06D31D96999}" type="parTrans" cxnId="{5C15F8C7-A0DB-C544-BBEA-C4125175F20E}">
      <dgm:prSet/>
      <dgm:spPr/>
      <dgm:t>
        <a:bodyPr/>
        <a:lstStyle/>
        <a:p>
          <a:endParaRPr lang="ru-RU">
            <a:latin typeface="Times New Roman"/>
            <a:cs typeface="Times New Roman"/>
          </a:endParaRPr>
        </a:p>
      </dgm:t>
    </dgm:pt>
    <dgm:pt modelId="{21388290-DD39-CD44-A8E0-A26DBF52F2D2}" type="sibTrans" cxnId="{5C15F8C7-A0DB-C544-BBEA-C4125175F20E}">
      <dgm:prSet/>
      <dgm:spPr/>
      <dgm:t>
        <a:bodyPr/>
        <a:lstStyle/>
        <a:p>
          <a:endParaRPr lang="ru-RU">
            <a:latin typeface="Times New Roman"/>
            <a:cs typeface="Times New Roman"/>
          </a:endParaRPr>
        </a:p>
      </dgm:t>
    </dgm:pt>
    <dgm:pt modelId="{3F6C5EEF-94EE-9340-B2E2-821DFC70CC6C}">
      <dgm:prSet phldrT="[Текст]" custT="1">
        <dgm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sz="2100" dirty="0" smtClean="0">
              <a:solidFill>
                <a:srgbClr val="000000"/>
              </a:solidFill>
              <a:latin typeface="Times New Roman"/>
              <a:cs typeface="Times New Roman"/>
            </a:rPr>
            <a:t>Созданы условия</a:t>
          </a:r>
        </a:p>
        <a:p>
          <a:r>
            <a:rPr lang="ru-RU" sz="2800" dirty="0" smtClean="0">
              <a:solidFill>
                <a:srgbClr val="FF0000"/>
              </a:solidFill>
              <a:latin typeface="Times New Roman"/>
              <a:cs typeface="Times New Roman"/>
            </a:rPr>
            <a:t>?</a:t>
          </a:r>
          <a:endParaRPr lang="ru-RU" sz="2800" dirty="0">
            <a:solidFill>
              <a:srgbClr val="FF0000"/>
            </a:solidFill>
            <a:latin typeface="Times New Roman"/>
            <a:cs typeface="Times New Roman"/>
          </a:endParaRPr>
        </a:p>
      </dgm:t>
    </dgm:pt>
    <dgm:pt modelId="{C89F495D-8196-1F44-B2D1-FFB326E443A5}" type="parTrans" cxnId="{CCC1F52A-11EE-344E-8EF8-CB84627029F5}">
      <dgm:prSet/>
      <dgm:spPr/>
      <dgm:t>
        <a:bodyPr/>
        <a:lstStyle/>
        <a:p>
          <a:endParaRPr lang="ru-RU">
            <a:latin typeface="Times New Roman"/>
            <a:cs typeface="Times New Roman"/>
          </a:endParaRPr>
        </a:p>
      </dgm:t>
    </dgm:pt>
    <dgm:pt modelId="{E9E365E7-DEE1-134D-9002-1D40B136EF11}" type="sibTrans" cxnId="{CCC1F52A-11EE-344E-8EF8-CB84627029F5}">
      <dgm:prSet/>
      <dgm:spPr/>
      <dgm:t>
        <a:bodyPr/>
        <a:lstStyle/>
        <a:p>
          <a:endParaRPr lang="ru-RU">
            <a:latin typeface="Times New Roman"/>
            <a:cs typeface="Times New Roman"/>
          </a:endParaRPr>
        </a:p>
      </dgm:t>
    </dgm:pt>
    <dgm:pt modelId="{1703E582-2CBA-BA4A-BFEE-077C9689B19C}">
      <dgm:prSet phldrT="[Текст]">
        <dgm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  <a:latin typeface="Times New Roman"/>
              <a:cs typeface="Times New Roman"/>
            </a:rPr>
            <a:t>Внедрены механизмы контроля</a:t>
          </a:r>
          <a:endParaRPr lang="ru-RU" dirty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BEFF1FBF-3B1F-5A47-8737-DFA3CE88A46B}" type="parTrans" cxnId="{906B8665-D63C-C24D-9031-F3FB6522CBBD}">
      <dgm:prSet/>
      <dgm:spPr/>
      <dgm:t>
        <a:bodyPr/>
        <a:lstStyle/>
        <a:p>
          <a:endParaRPr lang="ru-RU">
            <a:latin typeface="Times New Roman"/>
            <a:cs typeface="Times New Roman"/>
          </a:endParaRPr>
        </a:p>
      </dgm:t>
    </dgm:pt>
    <dgm:pt modelId="{678FEFB6-652F-334C-AB2C-DBA1C13A5094}" type="sibTrans" cxnId="{906B8665-D63C-C24D-9031-F3FB6522CBBD}">
      <dgm:prSet/>
      <dgm:spPr/>
      <dgm:t>
        <a:bodyPr/>
        <a:lstStyle/>
        <a:p>
          <a:endParaRPr lang="ru-RU">
            <a:latin typeface="Times New Roman"/>
            <a:cs typeface="Times New Roman"/>
          </a:endParaRPr>
        </a:p>
      </dgm:t>
    </dgm:pt>
    <dgm:pt modelId="{D6D9D764-964A-AB4F-851F-BB9EAB66C7B7}" type="pres">
      <dgm:prSet presAssocID="{A3D16BA2-113F-B34F-BE69-6C99B56D23E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D286CEF-BA3A-CD4E-B5A6-2F5CF6D5ED6F}" type="pres">
      <dgm:prSet presAssocID="{AD2769B2-DA23-704B-BDD0-2807160665DD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2C62F4-B49A-FE47-95E4-33BBF0D8740F}" type="pres">
      <dgm:prSet presAssocID="{21388290-DD39-CD44-A8E0-A26DBF52F2D2}" presName="sibTrans" presStyleLbl="sibTrans2D1" presStyleIdx="0" presStyleCnt="3" custLinFactNeighborX="28512" custLinFactNeighborY="-1469"/>
      <dgm:spPr/>
      <dgm:t>
        <a:bodyPr/>
        <a:lstStyle/>
        <a:p>
          <a:endParaRPr lang="ru-RU"/>
        </a:p>
      </dgm:t>
    </dgm:pt>
    <dgm:pt modelId="{F4B3F1A8-0E40-1B47-9C2E-92A6FD12EEC9}" type="pres">
      <dgm:prSet presAssocID="{21388290-DD39-CD44-A8E0-A26DBF52F2D2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CCA3B1E3-3CD1-354F-93CB-71AE2D1F1933}" type="pres">
      <dgm:prSet presAssocID="{3F6C5EEF-94EE-9340-B2E2-821DFC70CC6C}" presName="node" presStyleLbl="node1" presStyleIdx="1" presStyleCnt="3" custRadScaleRad="86975" custRadScaleInc="-411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5D1CBA-2CD8-634A-88BB-E9E577456AEF}" type="pres">
      <dgm:prSet presAssocID="{E9E365E7-DEE1-134D-9002-1D40B136EF11}" presName="sibTrans" presStyleLbl="sibTrans2D1" presStyleIdx="1" presStyleCnt="3"/>
      <dgm:spPr/>
      <dgm:t>
        <a:bodyPr/>
        <a:lstStyle/>
        <a:p>
          <a:endParaRPr lang="ru-RU"/>
        </a:p>
      </dgm:t>
    </dgm:pt>
    <dgm:pt modelId="{E31D54DA-EE8C-074B-B515-08C9FF171D48}" type="pres">
      <dgm:prSet presAssocID="{E9E365E7-DEE1-134D-9002-1D40B136EF11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6E17D50E-1DAA-8E4B-A9C3-39F88CA254E2}" type="pres">
      <dgm:prSet presAssocID="{1703E582-2CBA-BA4A-BFEE-077C9689B19C}" presName="node" presStyleLbl="node1" presStyleIdx="2" presStyleCnt="3" custRadScaleRad="88117" custRadScaleInc="442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297250-B255-7A4E-B1A1-67656D6DDE36}" type="pres">
      <dgm:prSet presAssocID="{678FEFB6-652F-334C-AB2C-DBA1C13A5094}" presName="sibTrans" presStyleLbl="sibTrans2D1" presStyleIdx="2" presStyleCnt="3" custLinFactNeighborX="-23993" custLinFactNeighborY="1480"/>
      <dgm:spPr/>
      <dgm:t>
        <a:bodyPr/>
        <a:lstStyle/>
        <a:p>
          <a:endParaRPr lang="ru-RU"/>
        </a:p>
      </dgm:t>
    </dgm:pt>
    <dgm:pt modelId="{E6579BAA-8558-7848-9DC4-6DB151A37443}" type="pres">
      <dgm:prSet presAssocID="{678FEFB6-652F-334C-AB2C-DBA1C13A5094}" presName="connectorText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5A376363-C0C8-6548-9629-61C815013DB9}" type="presOf" srcId="{1703E582-2CBA-BA4A-BFEE-077C9689B19C}" destId="{6E17D50E-1DAA-8E4B-A9C3-39F88CA254E2}" srcOrd="0" destOrd="0" presId="urn:microsoft.com/office/officeart/2005/8/layout/cycle7"/>
    <dgm:cxn modelId="{1B557AA7-B823-314B-B611-BA89004B616B}" type="presOf" srcId="{E9E365E7-DEE1-134D-9002-1D40B136EF11}" destId="{D25D1CBA-2CD8-634A-88BB-E9E577456AEF}" srcOrd="0" destOrd="0" presId="urn:microsoft.com/office/officeart/2005/8/layout/cycle7"/>
    <dgm:cxn modelId="{02300B9A-527D-4A45-9490-6A600A86011D}" type="presOf" srcId="{AD2769B2-DA23-704B-BDD0-2807160665DD}" destId="{CD286CEF-BA3A-CD4E-B5A6-2F5CF6D5ED6F}" srcOrd="0" destOrd="0" presId="urn:microsoft.com/office/officeart/2005/8/layout/cycle7"/>
    <dgm:cxn modelId="{906B8665-D63C-C24D-9031-F3FB6522CBBD}" srcId="{A3D16BA2-113F-B34F-BE69-6C99B56D23EE}" destId="{1703E582-2CBA-BA4A-BFEE-077C9689B19C}" srcOrd="2" destOrd="0" parTransId="{BEFF1FBF-3B1F-5A47-8737-DFA3CE88A46B}" sibTransId="{678FEFB6-652F-334C-AB2C-DBA1C13A5094}"/>
    <dgm:cxn modelId="{0E8A71BB-A08C-2440-B7CE-8813A15D7B0A}" type="presOf" srcId="{678FEFB6-652F-334C-AB2C-DBA1C13A5094}" destId="{39297250-B255-7A4E-B1A1-67656D6DDE36}" srcOrd="0" destOrd="0" presId="urn:microsoft.com/office/officeart/2005/8/layout/cycle7"/>
    <dgm:cxn modelId="{D50B2A54-8F27-8E45-A023-2AB41BA0C1DF}" type="presOf" srcId="{A3D16BA2-113F-B34F-BE69-6C99B56D23EE}" destId="{D6D9D764-964A-AB4F-851F-BB9EAB66C7B7}" srcOrd="0" destOrd="0" presId="urn:microsoft.com/office/officeart/2005/8/layout/cycle7"/>
    <dgm:cxn modelId="{818E099D-3207-6244-8CCE-6E22C4BB2450}" type="presOf" srcId="{21388290-DD39-CD44-A8E0-A26DBF52F2D2}" destId="{4B2C62F4-B49A-FE47-95E4-33BBF0D8740F}" srcOrd="0" destOrd="0" presId="urn:microsoft.com/office/officeart/2005/8/layout/cycle7"/>
    <dgm:cxn modelId="{96AEE9DB-6334-5F4F-9EFB-77B989EB3437}" type="presOf" srcId="{E9E365E7-DEE1-134D-9002-1D40B136EF11}" destId="{E31D54DA-EE8C-074B-B515-08C9FF171D48}" srcOrd="1" destOrd="0" presId="urn:microsoft.com/office/officeart/2005/8/layout/cycle7"/>
    <dgm:cxn modelId="{CCC1F52A-11EE-344E-8EF8-CB84627029F5}" srcId="{A3D16BA2-113F-B34F-BE69-6C99B56D23EE}" destId="{3F6C5EEF-94EE-9340-B2E2-821DFC70CC6C}" srcOrd="1" destOrd="0" parTransId="{C89F495D-8196-1F44-B2D1-FFB326E443A5}" sibTransId="{E9E365E7-DEE1-134D-9002-1D40B136EF11}"/>
    <dgm:cxn modelId="{1013261E-11E1-8C46-9C2B-4DADB007DFC7}" type="presOf" srcId="{3F6C5EEF-94EE-9340-B2E2-821DFC70CC6C}" destId="{CCA3B1E3-3CD1-354F-93CB-71AE2D1F1933}" srcOrd="0" destOrd="0" presId="urn:microsoft.com/office/officeart/2005/8/layout/cycle7"/>
    <dgm:cxn modelId="{46F19665-1256-6F48-91C0-251353CD4696}" type="presOf" srcId="{678FEFB6-652F-334C-AB2C-DBA1C13A5094}" destId="{E6579BAA-8558-7848-9DC4-6DB151A37443}" srcOrd="1" destOrd="0" presId="urn:microsoft.com/office/officeart/2005/8/layout/cycle7"/>
    <dgm:cxn modelId="{1FB878B2-07E9-C743-A1CF-D8C4C3BF7EDA}" type="presOf" srcId="{21388290-DD39-CD44-A8E0-A26DBF52F2D2}" destId="{F4B3F1A8-0E40-1B47-9C2E-92A6FD12EEC9}" srcOrd="1" destOrd="0" presId="urn:microsoft.com/office/officeart/2005/8/layout/cycle7"/>
    <dgm:cxn modelId="{5C15F8C7-A0DB-C544-BBEA-C4125175F20E}" srcId="{A3D16BA2-113F-B34F-BE69-6C99B56D23EE}" destId="{AD2769B2-DA23-704B-BDD0-2807160665DD}" srcOrd="0" destOrd="0" parTransId="{E5EEC345-A0C6-2447-A3F4-D06D31D96999}" sibTransId="{21388290-DD39-CD44-A8E0-A26DBF52F2D2}"/>
    <dgm:cxn modelId="{6487CE52-3205-B64D-8A68-65F7E8D070C9}" type="presParOf" srcId="{D6D9D764-964A-AB4F-851F-BB9EAB66C7B7}" destId="{CD286CEF-BA3A-CD4E-B5A6-2F5CF6D5ED6F}" srcOrd="0" destOrd="0" presId="urn:microsoft.com/office/officeart/2005/8/layout/cycle7"/>
    <dgm:cxn modelId="{3BCF38D7-A5E7-B248-AF97-42BF80315500}" type="presParOf" srcId="{D6D9D764-964A-AB4F-851F-BB9EAB66C7B7}" destId="{4B2C62F4-B49A-FE47-95E4-33BBF0D8740F}" srcOrd="1" destOrd="0" presId="urn:microsoft.com/office/officeart/2005/8/layout/cycle7"/>
    <dgm:cxn modelId="{98B74B61-AB53-014D-AAF1-7D649C0292E3}" type="presParOf" srcId="{4B2C62F4-B49A-FE47-95E4-33BBF0D8740F}" destId="{F4B3F1A8-0E40-1B47-9C2E-92A6FD12EEC9}" srcOrd="0" destOrd="0" presId="urn:microsoft.com/office/officeart/2005/8/layout/cycle7"/>
    <dgm:cxn modelId="{07EA8B74-7540-0848-A0FB-2C039853FC64}" type="presParOf" srcId="{D6D9D764-964A-AB4F-851F-BB9EAB66C7B7}" destId="{CCA3B1E3-3CD1-354F-93CB-71AE2D1F1933}" srcOrd="2" destOrd="0" presId="urn:microsoft.com/office/officeart/2005/8/layout/cycle7"/>
    <dgm:cxn modelId="{FC0C1622-CF28-684C-A610-B9187E8A450F}" type="presParOf" srcId="{D6D9D764-964A-AB4F-851F-BB9EAB66C7B7}" destId="{D25D1CBA-2CD8-634A-88BB-E9E577456AEF}" srcOrd="3" destOrd="0" presId="urn:microsoft.com/office/officeart/2005/8/layout/cycle7"/>
    <dgm:cxn modelId="{04072DD9-5A43-664B-AE56-EB598E93A9CB}" type="presParOf" srcId="{D25D1CBA-2CD8-634A-88BB-E9E577456AEF}" destId="{E31D54DA-EE8C-074B-B515-08C9FF171D48}" srcOrd="0" destOrd="0" presId="urn:microsoft.com/office/officeart/2005/8/layout/cycle7"/>
    <dgm:cxn modelId="{E7AE806A-0EF5-C345-B5C8-D1799A5F9E3A}" type="presParOf" srcId="{D6D9D764-964A-AB4F-851F-BB9EAB66C7B7}" destId="{6E17D50E-1DAA-8E4B-A9C3-39F88CA254E2}" srcOrd="4" destOrd="0" presId="urn:microsoft.com/office/officeart/2005/8/layout/cycle7"/>
    <dgm:cxn modelId="{F36DCCB8-768E-604E-B784-DF04A510DC81}" type="presParOf" srcId="{D6D9D764-964A-AB4F-851F-BB9EAB66C7B7}" destId="{39297250-B255-7A4E-B1A1-67656D6DDE36}" srcOrd="5" destOrd="0" presId="urn:microsoft.com/office/officeart/2005/8/layout/cycle7"/>
    <dgm:cxn modelId="{FE1D1006-4815-6F43-AA07-7FD36B4435BB}" type="presParOf" srcId="{39297250-B255-7A4E-B1A1-67656D6DDE36}" destId="{E6579BAA-8558-7848-9DC4-6DB151A3744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EEFECE-7D6F-1D49-94D9-9A9FB18CC6C5}" type="doc">
      <dgm:prSet loTypeId="urn:microsoft.com/office/officeart/2005/8/layout/list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A8A5E1-40B1-DB44-88F5-3DD64C459277}">
      <dgm:prSet phldrT="[Текст]" custT="1"/>
      <dgm:spPr/>
      <dgm:t>
        <a:bodyPr/>
        <a:lstStyle/>
        <a:p>
          <a:r>
            <a:rPr lang="ru-RU" sz="1800" dirty="0" smtClean="0">
              <a:solidFill>
                <a:schemeClr val="tx1"/>
              </a:solidFill>
              <a:latin typeface="Times New Roman"/>
              <a:cs typeface="Times New Roman"/>
            </a:rPr>
            <a:t>Совершенствование нормативно-правового обеспечения </a:t>
          </a:r>
          <a:endParaRPr lang="ru-RU" sz="1800" dirty="0">
            <a:solidFill>
              <a:schemeClr val="tx1"/>
            </a:solidFill>
            <a:latin typeface="Times New Roman"/>
            <a:cs typeface="Times New Roman"/>
          </a:endParaRPr>
        </a:p>
      </dgm:t>
    </dgm:pt>
    <dgm:pt modelId="{79125062-3690-F846-B5B2-3B0F5E995C5D}" type="parTrans" cxnId="{F08FE4AC-488F-9244-994E-963ED8E76019}">
      <dgm:prSet/>
      <dgm:spPr/>
      <dgm:t>
        <a:bodyPr/>
        <a:lstStyle/>
        <a:p>
          <a:endParaRPr lang="ru-RU" sz="6600">
            <a:latin typeface="Times New Roman"/>
            <a:cs typeface="Times New Roman"/>
          </a:endParaRPr>
        </a:p>
      </dgm:t>
    </dgm:pt>
    <dgm:pt modelId="{7961AD27-E433-CF4F-8FD0-926B672ABCFA}" type="sibTrans" cxnId="{F08FE4AC-488F-9244-994E-963ED8E76019}">
      <dgm:prSet/>
      <dgm:spPr/>
      <dgm:t>
        <a:bodyPr/>
        <a:lstStyle/>
        <a:p>
          <a:endParaRPr lang="ru-RU" sz="6600">
            <a:latin typeface="Times New Roman"/>
            <a:cs typeface="Times New Roman"/>
          </a:endParaRPr>
        </a:p>
      </dgm:t>
    </dgm:pt>
    <dgm:pt modelId="{95B85ED6-AAF7-BF4B-BA73-228D77B1C3FD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0000"/>
              </a:solidFill>
              <a:latin typeface="Times New Roman"/>
              <a:cs typeface="Times New Roman"/>
            </a:rPr>
            <a:t>Рост общеобразовательных организаций, отвечающих современным требованиям к универсальной </a:t>
          </a:r>
          <a:r>
            <a:rPr lang="ru-RU" sz="1800" dirty="0" err="1" smtClean="0">
              <a:solidFill>
                <a:srgbClr val="000000"/>
              </a:solidFill>
              <a:latin typeface="Times New Roman"/>
              <a:cs typeface="Times New Roman"/>
            </a:rPr>
            <a:t>безбарьерной</a:t>
          </a:r>
          <a:r>
            <a:rPr lang="ru-RU" sz="1800" dirty="0" smtClean="0">
              <a:solidFill>
                <a:srgbClr val="000000"/>
              </a:solidFill>
              <a:latin typeface="Times New Roman"/>
              <a:cs typeface="Times New Roman"/>
            </a:rPr>
            <a:t> среде </a:t>
          </a:r>
          <a:endParaRPr lang="ru-RU" sz="1800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5FA192E5-BC1B-FB49-B704-2CBF67B4D719}" type="parTrans" cxnId="{AA912DAE-90B6-304B-8E9C-759835956CB1}">
      <dgm:prSet/>
      <dgm:spPr/>
      <dgm:t>
        <a:bodyPr/>
        <a:lstStyle/>
        <a:p>
          <a:endParaRPr lang="ru-RU" sz="6600">
            <a:latin typeface="Times New Roman"/>
            <a:cs typeface="Times New Roman"/>
          </a:endParaRPr>
        </a:p>
      </dgm:t>
    </dgm:pt>
    <dgm:pt modelId="{9285911E-E85E-3240-8FDF-0471EDCAD50D}" type="sibTrans" cxnId="{AA912DAE-90B6-304B-8E9C-759835956CB1}">
      <dgm:prSet/>
      <dgm:spPr/>
      <dgm:t>
        <a:bodyPr/>
        <a:lstStyle/>
        <a:p>
          <a:endParaRPr lang="ru-RU" sz="6600">
            <a:latin typeface="Times New Roman"/>
            <a:cs typeface="Times New Roman"/>
          </a:endParaRPr>
        </a:p>
      </dgm:t>
    </dgm:pt>
    <dgm:pt modelId="{E2DC3F27-665D-874F-8C97-290178ABB3C7}">
      <dgm:prSet phldrT="[Текст]" custT="1"/>
      <dgm:spPr/>
      <dgm:t>
        <a:bodyPr/>
        <a:lstStyle/>
        <a:p>
          <a:r>
            <a:rPr lang="ru-RU" sz="1800" dirty="0" smtClean="0">
              <a:solidFill>
                <a:srgbClr val="000000"/>
              </a:solidFill>
              <a:latin typeface="Times New Roman"/>
              <a:cs typeface="Times New Roman"/>
            </a:rPr>
            <a:t>Формирование </a:t>
          </a:r>
          <a:r>
            <a:rPr lang="ru-RU" sz="1800" dirty="0" err="1" smtClean="0">
              <a:solidFill>
                <a:srgbClr val="000000"/>
              </a:solidFill>
              <a:latin typeface="Times New Roman"/>
              <a:cs typeface="Times New Roman"/>
            </a:rPr>
            <a:t>политкультурного</a:t>
          </a:r>
          <a:r>
            <a:rPr lang="ru-RU" sz="1800" dirty="0" smtClean="0">
              <a:solidFill>
                <a:srgbClr val="000000"/>
              </a:solidFill>
              <a:latin typeface="Times New Roman"/>
              <a:cs typeface="Times New Roman"/>
            </a:rPr>
            <a:t> толерантного образовательного пространства</a:t>
          </a:r>
          <a:endParaRPr lang="ru-RU" sz="1800" dirty="0">
            <a:solidFill>
              <a:srgbClr val="000000"/>
            </a:solidFill>
            <a:latin typeface="Times New Roman"/>
            <a:cs typeface="Times New Roman"/>
          </a:endParaRPr>
        </a:p>
      </dgm:t>
    </dgm:pt>
    <dgm:pt modelId="{A1C1B90A-882B-9B4A-BFED-C2325B8B596E}" type="parTrans" cxnId="{1B554646-33D1-AC46-B086-5FCB00ABB699}">
      <dgm:prSet/>
      <dgm:spPr/>
      <dgm:t>
        <a:bodyPr/>
        <a:lstStyle/>
        <a:p>
          <a:endParaRPr lang="ru-RU" sz="6600">
            <a:latin typeface="Times New Roman"/>
            <a:cs typeface="Times New Roman"/>
          </a:endParaRPr>
        </a:p>
      </dgm:t>
    </dgm:pt>
    <dgm:pt modelId="{22057C8E-043E-7743-ADBE-FAE4689E32E0}" type="sibTrans" cxnId="{1B554646-33D1-AC46-B086-5FCB00ABB699}">
      <dgm:prSet/>
      <dgm:spPr/>
      <dgm:t>
        <a:bodyPr/>
        <a:lstStyle/>
        <a:p>
          <a:endParaRPr lang="ru-RU" sz="6600">
            <a:latin typeface="Times New Roman"/>
            <a:cs typeface="Times New Roman"/>
          </a:endParaRPr>
        </a:p>
      </dgm:t>
    </dgm:pt>
    <dgm:pt modelId="{00A0810C-493E-4A4E-B06D-F7515F025DE5}" type="pres">
      <dgm:prSet presAssocID="{24EEFECE-7D6F-1D49-94D9-9A9FB18CC6C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E9229C-1C9C-7247-BA46-199146D783D5}" type="pres">
      <dgm:prSet presAssocID="{A8A8A5E1-40B1-DB44-88F5-3DD64C459277}" presName="parentLin" presStyleCnt="0"/>
      <dgm:spPr/>
    </dgm:pt>
    <dgm:pt modelId="{969CA2AE-07AD-8241-8422-85AAFB83BDA7}" type="pres">
      <dgm:prSet presAssocID="{A8A8A5E1-40B1-DB44-88F5-3DD64C459277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3B412A3-C1AD-3443-BBDB-C3290D8E2C5A}" type="pres">
      <dgm:prSet presAssocID="{A8A8A5E1-40B1-DB44-88F5-3DD64C459277}" presName="parentText" presStyleLbl="node1" presStyleIdx="0" presStyleCnt="3" custScaleX="142997" custScaleY="50728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814CCB-21FA-234A-96BA-D1A8BB859E7C}" type="pres">
      <dgm:prSet presAssocID="{A8A8A5E1-40B1-DB44-88F5-3DD64C459277}" presName="negativeSpace" presStyleCnt="0"/>
      <dgm:spPr/>
    </dgm:pt>
    <dgm:pt modelId="{D4226809-E928-6F47-AAF9-40E5BEC1C800}" type="pres">
      <dgm:prSet presAssocID="{A8A8A5E1-40B1-DB44-88F5-3DD64C459277}" presName="childText" presStyleLbl="conFgAcc1" presStyleIdx="0" presStyleCnt="3">
        <dgm:presLayoutVars>
          <dgm:bulletEnabled val="1"/>
        </dgm:presLayoutVars>
      </dgm:prSet>
      <dgm:spPr/>
    </dgm:pt>
    <dgm:pt modelId="{D62F55C9-2254-9E43-9930-FA2F9671D9EF}" type="pres">
      <dgm:prSet presAssocID="{7961AD27-E433-CF4F-8FD0-926B672ABCFA}" presName="spaceBetweenRectangles" presStyleCnt="0"/>
      <dgm:spPr/>
    </dgm:pt>
    <dgm:pt modelId="{169E0082-FF30-5A45-80F3-06232815F89A}" type="pres">
      <dgm:prSet presAssocID="{95B85ED6-AAF7-BF4B-BA73-228D77B1C3FD}" presName="parentLin" presStyleCnt="0"/>
      <dgm:spPr/>
    </dgm:pt>
    <dgm:pt modelId="{6098250F-23CD-DB44-9917-B579B9CA0AAD}" type="pres">
      <dgm:prSet presAssocID="{95B85ED6-AAF7-BF4B-BA73-228D77B1C3FD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0CA8BA3-206D-1E4C-81CE-DCC4D3D85673}" type="pres">
      <dgm:prSet presAssocID="{95B85ED6-AAF7-BF4B-BA73-228D77B1C3FD}" presName="parentText" presStyleLbl="node1" presStyleIdx="1" presStyleCnt="3" custScaleX="142997" custScaleY="47948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E6C9F2-322D-B844-B722-366C9EED4D91}" type="pres">
      <dgm:prSet presAssocID="{95B85ED6-AAF7-BF4B-BA73-228D77B1C3FD}" presName="negativeSpace" presStyleCnt="0"/>
      <dgm:spPr/>
    </dgm:pt>
    <dgm:pt modelId="{373B8758-D379-C94A-A815-91F6A96CE6F8}" type="pres">
      <dgm:prSet presAssocID="{95B85ED6-AAF7-BF4B-BA73-228D77B1C3FD}" presName="childText" presStyleLbl="conFgAcc1" presStyleIdx="1" presStyleCnt="3">
        <dgm:presLayoutVars>
          <dgm:bulletEnabled val="1"/>
        </dgm:presLayoutVars>
      </dgm:prSet>
      <dgm:spPr/>
    </dgm:pt>
    <dgm:pt modelId="{532258A0-A781-314C-B0C8-13BF89CB21B5}" type="pres">
      <dgm:prSet presAssocID="{9285911E-E85E-3240-8FDF-0471EDCAD50D}" presName="spaceBetweenRectangles" presStyleCnt="0"/>
      <dgm:spPr/>
    </dgm:pt>
    <dgm:pt modelId="{E989CF33-649D-1743-B7A8-35D6B29CA653}" type="pres">
      <dgm:prSet presAssocID="{E2DC3F27-665D-874F-8C97-290178ABB3C7}" presName="parentLin" presStyleCnt="0"/>
      <dgm:spPr/>
    </dgm:pt>
    <dgm:pt modelId="{86874572-75AE-2847-9006-80E7BE124F0F}" type="pres">
      <dgm:prSet presAssocID="{E2DC3F27-665D-874F-8C97-290178ABB3C7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3EAC2B9F-7347-884A-9985-B0FD40E46571}" type="pres">
      <dgm:prSet presAssocID="{E2DC3F27-665D-874F-8C97-290178ABB3C7}" presName="parentText" presStyleLbl="node1" presStyleIdx="2" presStyleCnt="3" custScaleX="142997" custScaleY="5517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E8CD54-54FD-D847-B15D-6E1DFBB30154}" type="pres">
      <dgm:prSet presAssocID="{E2DC3F27-665D-874F-8C97-290178ABB3C7}" presName="negativeSpace" presStyleCnt="0"/>
      <dgm:spPr/>
    </dgm:pt>
    <dgm:pt modelId="{631A074D-3CEA-484C-B679-8E47989CF8CF}" type="pres">
      <dgm:prSet presAssocID="{E2DC3F27-665D-874F-8C97-290178ABB3C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F08FE4AC-488F-9244-994E-963ED8E76019}" srcId="{24EEFECE-7D6F-1D49-94D9-9A9FB18CC6C5}" destId="{A8A8A5E1-40B1-DB44-88F5-3DD64C459277}" srcOrd="0" destOrd="0" parTransId="{79125062-3690-F846-B5B2-3B0F5E995C5D}" sibTransId="{7961AD27-E433-CF4F-8FD0-926B672ABCFA}"/>
    <dgm:cxn modelId="{1CE5E26F-EBDF-E74D-A280-1B9E69F88098}" type="presOf" srcId="{A8A8A5E1-40B1-DB44-88F5-3DD64C459277}" destId="{969CA2AE-07AD-8241-8422-85AAFB83BDA7}" srcOrd="0" destOrd="0" presId="urn:microsoft.com/office/officeart/2005/8/layout/list1"/>
    <dgm:cxn modelId="{1B554646-33D1-AC46-B086-5FCB00ABB699}" srcId="{24EEFECE-7D6F-1D49-94D9-9A9FB18CC6C5}" destId="{E2DC3F27-665D-874F-8C97-290178ABB3C7}" srcOrd="2" destOrd="0" parTransId="{A1C1B90A-882B-9B4A-BFED-C2325B8B596E}" sibTransId="{22057C8E-043E-7743-ADBE-FAE4689E32E0}"/>
    <dgm:cxn modelId="{7ACA76D2-4404-B949-A760-55BDE8D8E34E}" type="presOf" srcId="{24EEFECE-7D6F-1D49-94D9-9A9FB18CC6C5}" destId="{00A0810C-493E-4A4E-B06D-F7515F025DE5}" srcOrd="0" destOrd="0" presId="urn:microsoft.com/office/officeart/2005/8/layout/list1"/>
    <dgm:cxn modelId="{126F2FFF-8371-514E-92AD-0C305D6EA34F}" type="presOf" srcId="{95B85ED6-AAF7-BF4B-BA73-228D77B1C3FD}" destId="{A0CA8BA3-206D-1E4C-81CE-DCC4D3D85673}" srcOrd="1" destOrd="0" presId="urn:microsoft.com/office/officeart/2005/8/layout/list1"/>
    <dgm:cxn modelId="{9E77667B-3084-3446-84D3-7F22B063379F}" type="presOf" srcId="{E2DC3F27-665D-874F-8C97-290178ABB3C7}" destId="{3EAC2B9F-7347-884A-9985-B0FD40E46571}" srcOrd="1" destOrd="0" presId="urn:microsoft.com/office/officeart/2005/8/layout/list1"/>
    <dgm:cxn modelId="{AA912DAE-90B6-304B-8E9C-759835956CB1}" srcId="{24EEFECE-7D6F-1D49-94D9-9A9FB18CC6C5}" destId="{95B85ED6-AAF7-BF4B-BA73-228D77B1C3FD}" srcOrd="1" destOrd="0" parTransId="{5FA192E5-BC1B-FB49-B704-2CBF67B4D719}" sibTransId="{9285911E-E85E-3240-8FDF-0471EDCAD50D}"/>
    <dgm:cxn modelId="{AC4816B4-524F-4845-9F74-2B00C404AEB0}" type="presOf" srcId="{95B85ED6-AAF7-BF4B-BA73-228D77B1C3FD}" destId="{6098250F-23CD-DB44-9917-B579B9CA0AAD}" srcOrd="0" destOrd="0" presId="urn:microsoft.com/office/officeart/2005/8/layout/list1"/>
    <dgm:cxn modelId="{7F253038-E054-CA45-9B6D-28D75B627BEF}" type="presOf" srcId="{E2DC3F27-665D-874F-8C97-290178ABB3C7}" destId="{86874572-75AE-2847-9006-80E7BE124F0F}" srcOrd="0" destOrd="0" presId="urn:microsoft.com/office/officeart/2005/8/layout/list1"/>
    <dgm:cxn modelId="{6CDAE136-85A3-BD4B-93E8-E4908C17E68C}" type="presOf" srcId="{A8A8A5E1-40B1-DB44-88F5-3DD64C459277}" destId="{A3B412A3-C1AD-3443-BBDB-C3290D8E2C5A}" srcOrd="1" destOrd="0" presId="urn:microsoft.com/office/officeart/2005/8/layout/list1"/>
    <dgm:cxn modelId="{A83D7823-3DE5-414E-A89F-700E2FA803A2}" type="presParOf" srcId="{00A0810C-493E-4A4E-B06D-F7515F025DE5}" destId="{29E9229C-1C9C-7247-BA46-199146D783D5}" srcOrd="0" destOrd="0" presId="urn:microsoft.com/office/officeart/2005/8/layout/list1"/>
    <dgm:cxn modelId="{F407AE0B-BD5B-EA43-BA19-8EE5B95697E2}" type="presParOf" srcId="{29E9229C-1C9C-7247-BA46-199146D783D5}" destId="{969CA2AE-07AD-8241-8422-85AAFB83BDA7}" srcOrd="0" destOrd="0" presId="urn:microsoft.com/office/officeart/2005/8/layout/list1"/>
    <dgm:cxn modelId="{DB774156-6F7F-8A4D-8F6B-B479B14A5D63}" type="presParOf" srcId="{29E9229C-1C9C-7247-BA46-199146D783D5}" destId="{A3B412A3-C1AD-3443-BBDB-C3290D8E2C5A}" srcOrd="1" destOrd="0" presId="urn:microsoft.com/office/officeart/2005/8/layout/list1"/>
    <dgm:cxn modelId="{168FEBC1-2DB3-A441-9BA5-D205CA038567}" type="presParOf" srcId="{00A0810C-493E-4A4E-B06D-F7515F025DE5}" destId="{D7814CCB-21FA-234A-96BA-D1A8BB859E7C}" srcOrd="1" destOrd="0" presId="urn:microsoft.com/office/officeart/2005/8/layout/list1"/>
    <dgm:cxn modelId="{EBF402DD-1ECE-FC4D-B6D7-052DD2F4245E}" type="presParOf" srcId="{00A0810C-493E-4A4E-B06D-F7515F025DE5}" destId="{D4226809-E928-6F47-AAF9-40E5BEC1C800}" srcOrd="2" destOrd="0" presId="urn:microsoft.com/office/officeart/2005/8/layout/list1"/>
    <dgm:cxn modelId="{D1643A2A-2B06-BC4E-A410-0C782460C159}" type="presParOf" srcId="{00A0810C-493E-4A4E-B06D-F7515F025DE5}" destId="{D62F55C9-2254-9E43-9930-FA2F9671D9EF}" srcOrd="3" destOrd="0" presId="urn:microsoft.com/office/officeart/2005/8/layout/list1"/>
    <dgm:cxn modelId="{273CC3A2-4628-824E-A484-988CA62846B0}" type="presParOf" srcId="{00A0810C-493E-4A4E-B06D-F7515F025DE5}" destId="{169E0082-FF30-5A45-80F3-06232815F89A}" srcOrd="4" destOrd="0" presId="urn:microsoft.com/office/officeart/2005/8/layout/list1"/>
    <dgm:cxn modelId="{F38497FD-2E4B-FE46-85E9-62828C62BB02}" type="presParOf" srcId="{169E0082-FF30-5A45-80F3-06232815F89A}" destId="{6098250F-23CD-DB44-9917-B579B9CA0AAD}" srcOrd="0" destOrd="0" presId="urn:microsoft.com/office/officeart/2005/8/layout/list1"/>
    <dgm:cxn modelId="{50DF8788-1FD9-9341-8FDE-149BDB4FCB15}" type="presParOf" srcId="{169E0082-FF30-5A45-80F3-06232815F89A}" destId="{A0CA8BA3-206D-1E4C-81CE-DCC4D3D85673}" srcOrd="1" destOrd="0" presId="urn:microsoft.com/office/officeart/2005/8/layout/list1"/>
    <dgm:cxn modelId="{4079D273-4A1F-E143-AEDE-B39A6B5095DF}" type="presParOf" srcId="{00A0810C-493E-4A4E-B06D-F7515F025DE5}" destId="{AFE6C9F2-322D-B844-B722-366C9EED4D91}" srcOrd="5" destOrd="0" presId="urn:microsoft.com/office/officeart/2005/8/layout/list1"/>
    <dgm:cxn modelId="{B4E2C004-3410-7645-B2B0-B1AC2FCEE6A1}" type="presParOf" srcId="{00A0810C-493E-4A4E-B06D-F7515F025DE5}" destId="{373B8758-D379-C94A-A815-91F6A96CE6F8}" srcOrd="6" destOrd="0" presId="urn:microsoft.com/office/officeart/2005/8/layout/list1"/>
    <dgm:cxn modelId="{8CD5F3E4-B3ED-B641-A1B0-1C0902E77D37}" type="presParOf" srcId="{00A0810C-493E-4A4E-B06D-F7515F025DE5}" destId="{532258A0-A781-314C-B0C8-13BF89CB21B5}" srcOrd="7" destOrd="0" presId="urn:microsoft.com/office/officeart/2005/8/layout/list1"/>
    <dgm:cxn modelId="{D0AF44FE-4270-464D-B2A1-E152DCA5A2B2}" type="presParOf" srcId="{00A0810C-493E-4A4E-B06D-F7515F025DE5}" destId="{E989CF33-649D-1743-B7A8-35D6B29CA653}" srcOrd="8" destOrd="0" presId="urn:microsoft.com/office/officeart/2005/8/layout/list1"/>
    <dgm:cxn modelId="{BA8BB69F-DE34-A740-A96D-DBCE9436E101}" type="presParOf" srcId="{E989CF33-649D-1743-B7A8-35D6B29CA653}" destId="{86874572-75AE-2847-9006-80E7BE124F0F}" srcOrd="0" destOrd="0" presId="urn:microsoft.com/office/officeart/2005/8/layout/list1"/>
    <dgm:cxn modelId="{258F54C1-76CB-D347-B74B-E1550DA63967}" type="presParOf" srcId="{E989CF33-649D-1743-B7A8-35D6B29CA653}" destId="{3EAC2B9F-7347-884A-9985-B0FD40E46571}" srcOrd="1" destOrd="0" presId="urn:microsoft.com/office/officeart/2005/8/layout/list1"/>
    <dgm:cxn modelId="{1E3F6D4A-6481-B446-BC0C-CA40FEBAF4A9}" type="presParOf" srcId="{00A0810C-493E-4A4E-B06D-F7515F025DE5}" destId="{F4E8CD54-54FD-D847-B15D-6E1DFBB30154}" srcOrd="9" destOrd="0" presId="urn:microsoft.com/office/officeart/2005/8/layout/list1"/>
    <dgm:cxn modelId="{CC21E652-E479-BF47-90E7-B5F38DC1DBA1}" type="presParOf" srcId="{00A0810C-493E-4A4E-B06D-F7515F025DE5}" destId="{631A074D-3CEA-484C-B679-8E47989CF8C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D4C5D4-1049-5A47-A018-2B0F7D2C7FF7}">
      <dsp:nvSpPr>
        <dsp:cNvPr id="0" name=""/>
        <dsp:cNvSpPr/>
      </dsp:nvSpPr>
      <dsp:spPr>
        <a:xfrm rot="5400000">
          <a:off x="417050" y="1262038"/>
          <a:ext cx="1246073" cy="207343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DA23C9-1AC8-A84A-BA12-CC13632C076E}">
      <dsp:nvSpPr>
        <dsp:cNvPr id="0" name=""/>
        <dsp:cNvSpPr/>
      </dsp:nvSpPr>
      <dsp:spPr>
        <a:xfrm>
          <a:off x="209050" y="1881549"/>
          <a:ext cx="1871911" cy="1640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/>
              <a:cs typeface="Times New Roman"/>
            </a:rPr>
            <a:t>Ранняя помощь</a:t>
          </a:r>
        </a:p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/>
              <a:cs typeface="Times New Roman"/>
            </a:rPr>
            <a:t>Дошкольное образование</a:t>
          </a:r>
          <a:endParaRPr lang="ru-RU" sz="1600" kern="1200" dirty="0">
            <a:latin typeface="Times New Roman"/>
            <a:cs typeface="Times New Roman"/>
          </a:endParaRPr>
        </a:p>
      </dsp:txBody>
      <dsp:txXfrm>
        <a:off x="209050" y="1881549"/>
        <a:ext cx="1871911" cy="1640840"/>
      </dsp:txXfrm>
    </dsp:sp>
    <dsp:sp modelId="{0EEB6B76-44FF-7C45-A3B7-E2003C52ABBE}">
      <dsp:nvSpPr>
        <dsp:cNvPr id="0" name=""/>
        <dsp:cNvSpPr/>
      </dsp:nvSpPr>
      <dsp:spPr>
        <a:xfrm>
          <a:off x="1727770" y="1109389"/>
          <a:ext cx="353190" cy="35319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2112294-820D-7449-9BEC-872164C412AB}">
      <dsp:nvSpPr>
        <dsp:cNvPr id="0" name=""/>
        <dsp:cNvSpPr/>
      </dsp:nvSpPr>
      <dsp:spPr>
        <a:xfrm rot="5400000">
          <a:off x="2708635" y="694983"/>
          <a:ext cx="1246073" cy="207343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F41664-64BC-0C4F-ABB1-9D9C2DD64BD8}">
      <dsp:nvSpPr>
        <dsp:cNvPr id="0" name=""/>
        <dsp:cNvSpPr/>
      </dsp:nvSpPr>
      <dsp:spPr>
        <a:xfrm>
          <a:off x="2500635" y="1314494"/>
          <a:ext cx="1871911" cy="1640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/>
              <a:cs typeface="Times New Roman"/>
            </a:rPr>
            <a:t>Общее образование (НОО, ООО, СОО)</a:t>
          </a:r>
          <a:endParaRPr lang="ru-RU" sz="1600" kern="1200" dirty="0">
            <a:latin typeface="Times New Roman"/>
            <a:cs typeface="Times New Roman"/>
          </a:endParaRPr>
        </a:p>
      </dsp:txBody>
      <dsp:txXfrm>
        <a:off x="2500635" y="1314494"/>
        <a:ext cx="1871911" cy="1640840"/>
      </dsp:txXfrm>
    </dsp:sp>
    <dsp:sp modelId="{F10E4740-E4E3-EC48-963F-2E9AA8935975}">
      <dsp:nvSpPr>
        <dsp:cNvPr id="0" name=""/>
        <dsp:cNvSpPr/>
      </dsp:nvSpPr>
      <dsp:spPr>
        <a:xfrm>
          <a:off x="4019355" y="542334"/>
          <a:ext cx="353190" cy="353190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5F64BA7-F7C3-6F46-8123-42D614E204C5}">
      <dsp:nvSpPr>
        <dsp:cNvPr id="0" name=""/>
        <dsp:cNvSpPr/>
      </dsp:nvSpPr>
      <dsp:spPr>
        <a:xfrm rot="5400000">
          <a:off x="5000220" y="127928"/>
          <a:ext cx="1246073" cy="2073437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8A1B89-DB9D-B44F-83DB-7D8B1B9BE33A}">
      <dsp:nvSpPr>
        <dsp:cNvPr id="0" name=""/>
        <dsp:cNvSpPr/>
      </dsp:nvSpPr>
      <dsp:spPr>
        <a:xfrm>
          <a:off x="4792220" y="747439"/>
          <a:ext cx="1871911" cy="164084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Times New Roman"/>
              <a:cs typeface="Times New Roman"/>
            </a:rPr>
            <a:t>Профессиональное образование</a:t>
          </a:r>
          <a:endParaRPr lang="ru-RU" sz="1600" kern="1200" dirty="0">
            <a:latin typeface="Times New Roman"/>
            <a:cs typeface="Times New Roman"/>
          </a:endParaRPr>
        </a:p>
      </dsp:txBody>
      <dsp:txXfrm>
        <a:off x="4792220" y="747439"/>
        <a:ext cx="1871911" cy="164084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86CEF-BA3A-CD4E-B5A6-2F5CF6D5ED6F}">
      <dsp:nvSpPr>
        <dsp:cNvPr id="0" name=""/>
        <dsp:cNvSpPr/>
      </dsp:nvSpPr>
      <dsp:spPr>
        <a:xfrm>
          <a:off x="2943448" y="1529"/>
          <a:ext cx="2342703" cy="1171351"/>
        </a:xfrm>
        <a:prstGeom prst="roundRect">
          <a:avLst>
            <a:gd name="adj" fmla="val 10000"/>
          </a:avLst>
        </a:prstGeom>
        <a:solidFill>
          <a:schemeClr val="accent2"/>
        </a:solidFill>
        <a:ln w="25400" cap="flat" cmpd="sng" algn="ctr">
          <a:solidFill>
            <a:schemeClr val="accent2">
              <a:shade val="50000"/>
            </a:schemeClr>
          </a:solidFill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b="0" kern="1200" dirty="0" smtClean="0">
              <a:solidFill>
                <a:srgbClr val="000000"/>
              </a:solidFill>
              <a:latin typeface="Times New Roman"/>
              <a:cs typeface="Times New Roman"/>
            </a:rPr>
            <a:t>Сформулированы требования к вузам</a:t>
          </a:r>
          <a:endParaRPr lang="ru-RU" sz="2200" b="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2977756" y="35837"/>
        <a:ext cx="2274087" cy="1102735"/>
      </dsp:txXfrm>
    </dsp:sp>
    <dsp:sp modelId="{4B2C62F4-B49A-FE47-95E4-33BBF0D8740F}">
      <dsp:nvSpPr>
        <dsp:cNvPr id="0" name=""/>
        <dsp:cNvSpPr/>
      </dsp:nvSpPr>
      <dsp:spPr>
        <a:xfrm rot="3077072">
          <a:off x="4817568" y="1583181"/>
          <a:ext cx="1232052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latin typeface="Times New Roman"/>
            <a:cs typeface="Times New Roman"/>
          </a:endParaRPr>
        </a:p>
      </dsp:txBody>
      <dsp:txXfrm>
        <a:off x="4940560" y="1665176"/>
        <a:ext cx="986068" cy="245983"/>
      </dsp:txXfrm>
    </dsp:sp>
    <dsp:sp modelId="{CCA3B1E3-3CD1-354F-93CB-71AE2D1F1933}">
      <dsp:nvSpPr>
        <dsp:cNvPr id="0" name=""/>
        <dsp:cNvSpPr/>
      </dsp:nvSpPr>
      <dsp:spPr>
        <a:xfrm>
          <a:off x="4878473" y="2415499"/>
          <a:ext cx="2342703" cy="1171351"/>
        </a:xfrm>
        <a:prstGeom prst="roundRect">
          <a:avLst>
            <a:gd name="adj" fmla="val 10000"/>
          </a:avLst>
        </a:prstGeom>
        <a:solidFill>
          <a:schemeClr val="accent3"/>
        </a:solidFill>
        <a:ln w="25400" cap="flat" cmpd="sng" algn="ctr">
          <a:solidFill>
            <a:schemeClr val="accent3">
              <a:shade val="50000"/>
            </a:schemeClr>
          </a:solidFill>
          <a:prstDash val="solid"/>
        </a:ln>
        <a:effectLst/>
      </dsp:spPr>
      <dsp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>
              <a:solidFill>
                <a:srgbClr val="000000"/>
              </a:solidFill>
              <a:latin typeface="Times New Roman"/>
              <a:cs typeface="Times New Roman"/>
            </a:rPr>
            <a:t>Созданы условия</a:t>
          </a:r>
        </a:p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solidFill>
                <a:srgbClr val="FF0000"/>
              </a:solidFill>
              <a:latin typeface="Times New Roman"/>
              <a:cs typeface="Times New Roman"/>
            </a:rPr>
            <a:t>?</a:t>
          </a:r>
          <a:endParaRPr lang="ru-RU" sz="2800" kern="1200" dirty="0">
            <a:solidFill>
              <a:srgbClr val="FF0000"/>
            </a:solidFill>
            <a:latin typeface="Times New Roman"/>
            <a:cs typeface="Times New Roman"/>
          </a:endParaRPr>
        </a:p>
      </dsp:txBody>
      <dsp:txXfrm>
        <a:off x="4912781" y="2449807"/>
        <a:ext cx="2274087" cy="1102735"/>
      </dsp:txXfrm>
    </dsp:sp>
    <dsp:sp modelId="{D25D1CBA-2CD8-634A-88BB-E9E577456AEF}">
      <dsp:nvSpPr>
        <dsp:cNvPr id="0" name=""/>
        <dsp:cNvSpPr/>
      </dsp:nvSpPr>
      <dsp:spPr>
        <a:xfrm rot="10853324">
          <a:off x="3483659" y="2765937"/>
          <a:ext cx="1232052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latin typeface="Times New Roman"/>
            <a:cs typeface="Times New Roman"/>
          </a:endParaRPr>
        </a:p>
      </dsp:txBody>
      <dsp:txXfrm rot="10800000">
        <a:off x="3606651" y="2847932"/>
        <a:ext cx="986068" cy="245983"/>
      </dsp:txXfrm>
    </dsp:sp>
    <dsp:sp modelId="{6E17D50E-1DAA-8E4B-A9C3-39F88CA254E2}">
      <dsp:nvSpPr>
        <dsp:cNvPr id="0" name=""/>
        <dsp:cNvSpPr/>
      </dsp:nvSpPr>
      <dsp:spPr>
        <a:xfrm>
          <a:off x="978195" y="2354996"/>
          <a:ext cx="2342703" cy="1171351"/>
        </a:xfrm>
        <a:prstGeom prst="roundRect">
          <a:avLst>
            <a:gd name="adj" fmla="val 10000"/>
          </a:avLst>
        </a:prstGeom>
        <a:solidFill>
          <a:schemeClr val="accent6"/>
        </a:solidFill>
        <a:ln w="25400" cap="flat" cmpd="sng" algn="ctr">
          <a:solidFill>
            <a:schemeClr val="accent6">
              <a:shade val="50000"/>
            </a:schemeClr>
          </a:solidFill>
          <a:prstDash val="solid"/>
        </a:ln>
        <a:effectLst/>
      </dsp:spPr>
      <dsp:style>
        <a:lnRef idx="2">
          <a:schemeClr val="accent6">
            <a:shade val="50000"/>
          </a:schemeClr>
        </a:lnRef>
        <a:fillRef idx="1">
          <a:schemeClr val="accent6"/>
        </a:fillRef>
        <a:effectRef idx="0">
          <a:schemeClr val="accent6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200" kern="1200" dirty="0" smtClean="0">
              <a:solidFill>
                <a:schemeClr val="tx1"/>
              </a:solidFill>
              <a:latin typeface="Times New Roman"/>
              <a:cs typeface="Times New Roman"/>
            </a:rPr>
            <a:t>Внедрены механизмы контроля</a:t>
          </a:r>
          <a:endParaRPr lang="ru-RU" sz="2200" kern="1200" dirty="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1012503" y="2389304"/>
        <a:ext cx="2274087" cy="1102735"/>
      </dsp:txXfrm>
    </dsp:sp>
    <dsp:sp modelId="{39297250-B255-7A4E-B1A1-67656D6DDE36}">
      <dsp:nvSpPr>
        <dsp:cNvPr id="0" name=""/>
        <dsp:cNvSpPr/>
      </dsp:nvSpPr>
      <dsp:spPr>
        <a:xfrm rot="18591806">
          <a:off x="2220540" y="1565019"/>
          <a:ext cx="1232052" cy="409973"/>
        </a:xfrm>
        <a:prstGeom prst="left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>
            <a:latin typeface="Times New Roman"/>
            <a:cs typeface="Times New Roman"/>
          </a:endParaRPr>
        </a:p>
      </dsp:txBody>
      <dsp:txXfrm>
        <a:off x="2343532" y="1647014"/>
        <a:ext cx="986068" cy="2459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226809-E928-6F47-AAF9-40E5BEC1C800}">
      <dsp:nvSpPr>
        <dsp:cNvPr id="0" name=""/>
        <dsp:cNvSpPr/>
      </dsp:nvSpPr>
      <dsp:spPr>
        <a:xfrm>
          <a:off x="0" y="1126784"/>
          <a:ext cx="609600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B412A3-C1AD-3443-BBDB-C3290D8E2C5A}">
      <dsp:nvSpPr>
        <dsp:cNvPr id="0" name=""/>
        <dsp:cNvSpPr/>
      </dsp:nvSpPr>
      <dsp:spPr>
        <a:xfrm>
          <a:off x="289917" y="46865"/>
          <a:ext cx="5804020" cy="11979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tx1"/>
              </a:solidFill>
              <a:latin typeface="Times New Roman"/>
              <a:cs typeface="Times New Roman"/>
            </a:rPr>
            <a:t>Совершенствование нормативно-правового обеспечения </a:t>
          </a:r>
          <a:endParaRPr lang="ru-RU" sz="1800" kern="1200" dirty="0">
            <a:solidFill>
              <a:schemeClr val="tx1"/>
            </a:solidFill>
            <a:latin typeface="Times New Roman"/>
            <a:cs typeface="Times New Roman"/>
          </a:endParaRPr>
        </a:p>
      </dsp:txBody>
      <dsp:txXfrm>
        <a:off x="348398" y="105346"/>
        <a:ext cx="5687058" cy="1081037"/>
      </dsp:txXfrm>
    </dsp:sp>
    <dsp:sp modelId="{373B8758-D379-C94A-A815-91F6A96CE6F8}">
      <dsp:nvSpPr>
        <dsp:cNvPr id="0" name=""/>
        <dsp:cNvSpPr/>
      </dsp:nvSpPr>
      <dsp:spPr>
        <a:xfrm>
          <a:off x="0" y="2385844"/>
          <a:ext cx="609600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CA8BA3-206D-1E4C-81CE-DCC4D3D85673}">
      <dsp:nvSpPr>
        <dsp:cNvPr id="0" name=""/>
        <dsp:cNvSpPr/>
      </dsp:nvSpPr>
      <dsp:spPr>
        <a:xfrm>
          <a:off x="289917" y="1371584"/>
          <a:ext cx="5804020" cy="113233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0000"/>
              </a:solidFill>
              <a:latin typeface="Times New Roman"/>
              <a:cs typeface="Times New Roman"/>
            </a:rPr>
            <a:t>Рост общеобразовательных организаций, отвечающих современным требованиям к универсальной </a:t>
          </a:r>
          <a:r>
            <a:rPr lang="ru-RU" sz="1800" kern="1200" dirty="0" err="1" smtClean="0">
              <a:solidFill>
                <a:srgbClr val="000000"/>
              </a:solidFill>
              <a:latin typeface="Times New Roman"/>
              <a:cs typeface="Times New Roman"/>
            </a:rPr>
            <a:t>безбарьерной</a:t>
          </a:r>
          <a:r>
            <a:rPr lang="ru-RU" sz="1800" kern="1200" dirty="0" smtClean="0">
              <a:solidFill>
                <a:srgbClr val="000000"/>
              </a:solidFill>
              <a:latin typeface="Times New Roman"/>
              <a:cs typeface="Times New Roman"/>
            </a:rPr>
            <a:t> среде </a:t>
          </a:r>
          <a:endParaRPr lang="ru-RU" sz="18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345193" y="1426860"/>
        <a:ext cx="5693468" cy="1021787"/>
      </dsp:txXfrm>
    </dsp:sp>
    <dsp:sp modelId="{631A074D-3CEA-484C-B679-8E47989CF8CF}">
      <dsp:nvSpPr>
        <dsp:cNvPr id="0" name=""/>
        <dsp:cNvSpPr/>
      </dsp:nvSpPr>
      <dsp:spPr>
        <a:xfrm>
          <a:off x="0" y="3815534"/>
          <a:ext cx="6096000" cy="20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C2B9F-7347-884A-9985-B0FD40E46571}">
      <dsp:nvSpPr>
        <dsp:cNvPr id="0" name=""/>
        <dsp:cNvSpPr/>
      </dsp:nvSpPr>
      <dsp:spPr>
        <a:xfrm>
          <a:off x="289917" y="2630644"/>
          <a:ext cx="5804020" cy="130297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0000"/>
              </a:solidFill>
              <a:latin typeface="Times New Roman"/>
              <a:cs typeface="Times New Roman"/>
            </a:rPr>
            <a:t>Формирование </a:t>
          </a:r>
          <a:r>
            <a:rPr lang="ru-RU" sz="1800" kern="1200" dirty="0" err="1" smtClean="0">
              <a:solidFill>
                <a:srgbClr val="000000"/>
              </a:solidFill>
              <a:latin typeface="Times New Roman"/>
              <a:cs typeface="Times New Roman"/>
            </a:rPr>
            <a:t>политкультурного</a:t>
          </a:r>
          <a:r>
            <a:rPr lang="ru-RU" sz="1800" kern="1200" dirty="0" smtClean="0">
              <a:solidFill>
                <a:srgbClr val="000000"/>
              </a:solidFill>
              <a:latin typeface="Times New Roman"/>
              <a:cs typeface="Times New Roman"/>
            </a:rPr>
            <a:t> толерантного образовательного пространства</a:t>
          </a:r>
          <a:endParaRPr lang="ru-RU" sz="1800" kern="1200" dirty="0">
            <a:solidFill>
              <a:srgbClr val="000000"/>
            </a:solidFill>
            <a:latin typeface="Times New Roman"/>
            <a:cs typeface="Times New Roman"/>
          </a:endParaRPr>
        </a:p>
      </dsp:txBody>
      <dsp:txXfrm>
        <a:off x="353523" y="2694250"/>
        <a:ext cx="5676808" cy="1175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170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1277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160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457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9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397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96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51015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779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0348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3107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6CC07-DCA7-584B-B0E1-C2EBA5F5F1F9}" type="datetimeFigureOut">
              <a:rPr lang="ru-RU" smtClean="0"/>
              <a:t>14.12.17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9242B0-B1A7-5A41-B62E-18DE06B1C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65562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5537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/>
                <a:cs typeface="Times New Roman"/>
              </a:rPr>
              <a:t>Аксиологические и теоретико-методологические аспекты проблемы высшего образования лиц с инвалидностью и ОВЗ</a:t>
            </a:r>
            <a:endParaRPr lang="ru-RU" dirty="0">
              <a:latin typeface="Times New Roman"/>
              <a:cs typeface="Times New Roman"/>
            </a:endParaRPr>
          </a:p>
        </p:txBody>
      </p:sp>
      <p:pic>
        <p:nvPicPr>
          <p:cNvPr id="3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897" y="83322"/>
            <a:ext cx="2047103" cy="2047103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762000" y="4741333"/>
            <a:ext cx="7556500" cy="10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01650" y="2102908"/>
            <a:ext cx="7556500" cy="1058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01650" y="5038586"/>
            <a:ext cx="83451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Times New Roman"/>
                <a:cs typeface="Times New Roman"/>
              </a:rPr>
              <a:t>Соловьева Татьяна Александровна</a:t>
            </a:r>
            <a:r>
              <a:rPr lang="ru-RU" dirty="0" smtClean="0">
                <a:latin typeface="Times New Roman"/>
                <a:cs typeface="Times New Roman"/>
              </a:rPr>
              <a:t>,</a:t>
            </a:r>
          </a:p>
          <a:p>
            <a:pPr algn="r"/>
            <a:r>
              <a:rPr lang="ru-RU" dirty="0" smtClean="0">
                <a:latin typeface="Times New Roman"/>
                <a:cs typeface="Times New Roman"/>
              </a:rPr>
              <a:t>директор Института детства ФГБОУ ВО «МПГУ»,</a:t>
            </a:r>
          </a:p>
          <a:p>
            <a:pPr algn="r"/>
            <a:r>
              <a:rPr lang="ru-RU" dirty="0" smtClean="0">
                <a:latin typeface="Times New Roman"/>
                <a:cs typeface="Times New Roman"/>
              </a:rPr>
              <a:t>зав. кафедрой инклюзивного образования и сурдопедагогики, </a:t>
            </a:r>
            <a:r>
              <a:rPr lang="ru-RU" dirty="0" err="1" smtClean="0">
                <a:latin typeface="Times New Roman"/>
                <a:cs typeface="Times New Roman"/>
              </a:rPr>
              <a:t>к.п.н</a:t>
            </a:r>
            <a:r>
              <a:rPr lang="ru-RU" dirty="0" smtClean="0">
                <a:latin typeface="Times New Roman"/>
                <a:cs typeface="Times New Roman"/>
              </a:rPr>
              <a:t>.</a:t>
            </a:r>
            <a:endParaRPr lang="ru-RU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63171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 txBox="1">
            <a:spLocks noGrp="1"/>
          </p:cNvSpPr>
          <p:nvPr>
            <p:ph type="title"/>
          </p:nvPr>
        </p:nvSpPr>
        <p:spPr>
          <a:xfrm>
            <a:off x="457200" y="492193"/>
            <a:ext cx="82296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latin typeface="Times New Roman"/>
                <a:cs typeface="Times New Roman"/>
              </a:rPr>
              <a:t>Влияние изменений в системе общего образования лиц с ОВЗ на развитие системы высшего инклюзивного  образования</a:t>
            </a:r>
            <a:endParaRPr lang="ru-RU" sz="2000" dirty="0">
              <a:latin typeface="Times New Roman"/>
              <a:cs typeface="Times New Roman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194337340"/>
              </p:ext>
            </p:extLst>
          </p:nvPr>
        </p:nvGraphicFramePr>
        <p:xfrm>
          <a:off x="1511549" y="204450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511549" y="1461128"/>
            <a:ext cx="695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u="sng" dirty="0" smtClean="0">
                <a:latin typeface="Times New Roman"/>
                <a:cs typeface="Times New Roman"/>
              </a:rPr>
              <a:t>Позитивные изменения в развитии системы общего </a:t>
            </a:r>
            <a:r>
              <a:rPr lang="ru-RU" sz="2400" u="sng" dirty="0" smtClean="0">
                <a:latin typeface="Times New Roman"/>
                <a:cs typeface="Times New Roman"/>
              </a:rPr>
              <a:t>образования</a:t>
            </a:r>
            <a:endParaRPr lang="ru-RU" u="sng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13588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70040" y="150117"/>
            <a:ext cx="8458006" cy="920765"/>
          </a:xfr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 algn="l"/>
            <a:r>
              <a:rPr lang="ru-RU" sz="2800" dirty="0" smtClean="0">
                <a:latin typeface="Times New Roman"/>
                <a:cs typeface="Times New Roman"/>
              </a:rPr>
              <a:t>Опыт организации высшего образования студентов с ОВЗ и инвалидностью в МПГУ</a:t>
            </a:r>
            <a:endParaRPr lang="ru-RU" sz="28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Снимок экрана 2017-11-14 в 12.19.07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192404" y="1417638"/>
            <a:ext cx="8635642" cy="5079955"/>
          </a:xfrm>
          <a:prstGeom prst="rect">
            <a:avLst/>
          </a:prstGeom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0838087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6786" y="5345763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 smtClean="0"/>
              <a:t>http</a:t>
            </a:r>
            <a:r>
              <a:rPr lang="en-US" sz="2000" dirty="0"/>
              <a:t>://</a:t>
            </a:r>
            <a:r>
              <a:rPr lang="en-US" sz="2000" dirty="0" err="1"/>
              <a:t>mpgu.su</a:t>
            </a:r>
            <a:r>
              <a:rPr lang="en-US" sz="2000" dirty="0"/>
              <a:t>/</a:t>
            </a:r>
            <a:r>
              <a:rPr lang="en-US" sz="2000" dirty="0" err="1"/>
              <a:t>ob-mpgu</a:t>
            </a:r>
            <a:r>
              <a:rPr lang="en-US" sz="2000" dirty="0"/>
              <a:t>/</a:t>
            </a:r>
            <a:r>
              <a:rPr lang="en-US" sz="2000" dirty="0" err="1"/>
              <a:t>struktura</a:t>
            </a:r>
            <a:r>
              <a:rPr lang="en-US" sz="2000" dirty="0"/>
              <a:t>/</a:t>
            </a:r>
            <a:r>
              <a:rPr lang="en-US" sz="2000" dirty="0" err="1"/>
              <a:t>drugie-strukturnyie-podrazdeleniya</a:t>
            </a:r>
            <a:r>
              <a:rPr lang="en-US" sz="2000" dirty="0"/>
              <a:t>/tsentr-soprovozhdeniya-studentov-s-ogranichennyimi-vozmozhnostyami-zdorovya/</a:t>
            </a:r>
            <a:endParaRPr lang="ru-RU" sz="2000" dirty="0"/>
          </a:p>
        </p:txBody>
      </p:sp>
      <p:pic>
        <p:nvPicPr>
          <p:cNvPr id="4" name="Рисунок 30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" t="7662"/>
          <a:stretch/>
        </p:blipFill>
        <p:spPr bwMode="auto">
          <a:xfrm>
            <a:off x="822299" y="1585972"/>
            <a:ext cx="7438263" cy="3464655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</p:pic>
      <p:sp>
        <p:nvSpPr>
          <p:cNvPr id="5" name="Название 1"/>
          <p:cNvSpPr txBox="1">
            <a:spLocks/>
          </p:cNvSpPr>
          <p:nvPr/>
        </p:nvSpPr>
        <p:spPr>
          <a:xfrm>
            <a:off x="370040" y="150117"/>
            <a:ext cx="8458006" cy="920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Times New Roman"/>
                <a:cs typeface="Times New Roman"/>
              </a:rPr>
              <a:t>Опыт организации высшего образования студентов с ОВЗ и инвалидностью в МПГУ</a:t>
            </a:r>
            <a:endParaRPr lang="ru-RU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27825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" y="1270000"/>
            <a:ext cx="8128000" cy="5060801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</p:pic>
      <p:sp>
        <p:nvSpPr>
          <p:cNvPr id="3" name="Название 1"/>
          <p:cNvSpPr txBox="1">
            <a:spLocks/>
          </p:cNvSpPr>
          <p:nvPr/>
        </p:nvSpPr>
        <p:spPr>
          <a:xfrm>
            <a:off x="370040" y="150117"/>
            <a:ext cx="8458006" cy="920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Times New Roman"/>
                <a:cs typeface="Times New Roman"/>
              </a:rPr>
              <a:t>Опыт организации высшего образования студентов с ОВЗ и инвалидностью в МПГУ</a:t>
            </a:r>
            <a:endParaRPr lang="ru-RU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65492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2" y="1142999"/>
            <a:ext cx="8053917" cy="4995333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</p:pic>
      <p:sp>
        <p:nvSpPr>
          <p:cNvPr id="3" name="Название 1"/>
          <p:cNvSpPr txBox="1">
            <a:spLocks/>
          </p:cNvSpPr>
          <p:nvPr/>
        </p:nvSpPr>
        <p:spPr>
          <a:xfrm>
            <a:off x="370040" y="150117"/>
            <a:ext cx="8458006" cy="9207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Times New Roman"/>
                <a:cs typeface="Times New Roman"/>
              </a:rPr>
              <a:t>Опыт организации высшего образования студентов с ОВЗ и инвалидностью в МПГУ</a:t>
            </a:r>
            <a:endParaRPr lang="ru-RU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3630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Снимок экрана 2017-11-14 в 11.42.20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16894" r="26299" b="6004"/>
          <a:stretch/>
        </p:blipFill>
        <p:spPr>
          <a:xfrm>
            <a:off x="370040" y="1880269"/>
            <a:ext cx="3361996" cy="2297638"/>
          </a:xfrm>
          <a:ln>
            <a:solidFill>
              <a:srgbClr val="000090"/>
            </a:solidFill>
          </a:ln>
        </p:spPr>
      </p:pic>
      <p:pic>
        <p:nvPicPr>
          <p:cNvPr id="5" name="Изображение 4" descr="Снимок экрана 2017-12-14 в 8.14.3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65" t="33571" r="14089" b="9431"/>
          <a:stretch/>
        </p:blipFill>
        <p:spPr>
          <a:xfrm>
            <a:off x="5607291" y="3161899"/>
            <a:ext cx="2426394" cy="2896223"/>
          </a:xfrm>
          <a:prstGeom prst="rect">
            <a:avLst/>
          </a:prstGeom>
          <a:ln>
            <a:solidFill>
              <a:srgbClr val="000090"/>
            </a:solidFill>
          </a:ln>
        </p:spPr>
      </p:pic>
      <p:pic>
        <p:nvPicPr>
          <p:cNvPr id="6" name="Изображение 5" descr="Снимок экрана 2017-12-14 в 8.14.3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56" t="11517" r="31378" b="67346"/>
          <a:stretch/>
        </p:blipFill>
        <p:spPr>
          <a:xfrm>
            <a:off x="4245464" y="2230510"/>
            <a:ext cx="4582582" cy="1074047"/>
          </a:xfrm>
          <a:prstGeom prst="rect">
            <a:avLst/>
          </a:prstGeom>
          <a:ln>
            <a:solidFill>
              <a:srgbClr val="000090"/>
            </a:solidFill>
          </a:ln>
        </p:spPr>
      </p:pic>
      <p:sp>
        <p:nvSpPr>
          <p:cNvPr id="7" name="Название 1"/>
          <p:cNvSpPr txBox="1">
            <a:spLocks/>
          </p:cNvSpPr>
          <p:nvPr/>
        </p:nvSpPr>
        <p:spPr>
          <a:xfrm>
            <a:off x="370040" y="150117"/>
            <a:ext cx="8458006" cy="1543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800" dirty="0" smtClean="0">
                <a:latin typeface="Times New Roman"/>
                <a:cs typeface="Times New Roman"/>
              </a:rPr>
              <a:t>Опыт организации высшего образования студентов с ОВЗ и инвалидностью в МПГУ. Развитие поликультурной </a:t>
            </a:r>
            <a:r>
              <a:rPr lang="ru-RU" sz="2800" dirty="0" err="1">
                <a:latin typeface="Times New Roman"/>
                <a:cs typeface="Times New Roman"/>
              </a:rPr>
              <a:t>толерантой</a:t>
            </a:r>
            <a:r>
              <a:rPr lang="ru-RU" sz="2800" dirty="0">
                <a:latin typeface="Times New Roman"/>
                <a:cs typeface="Times New Roman"/>
              </a:rPr>
              <a:t> </a:t>
            </a:r>
            <a:r>
              <a:rPr lang="ru-RU" sz="2800" dirty="0" smtClean="0">
                <a:latin typeface="Times New Roman"/>
                <a:cs typeface="Times New Roman"/>
              </a:rPr>
              <a:t>среды в Университете.</a:t>
            </a:r>
            <a:endParaRPr lang="ru-RU" sz="2800" dirty="0">
              <a:latin typeface="Times New Roman"/>
              <a:cs typeface="Times New Roman"/>
            </a:endParaRPr>
          </a:p>
        </p:txBody>
      </p:sp>
      <p:pic>
        <p:nvPicPr>
          <p:cNvPr id="8" name="Picture 4" descr="D:\DOC\Мои фото\абилитипарк\Фото с 30_01_13\IMG_416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2599" y="3800952"/>
            <a:ext cx="3852088" cy="2888960"/>
          </a:xfrm>
          <a:prstGeom prst="rect">
            <a:avLst/>
          </a:prstGeom>
          <a:noFill/>
          <a:ln>
            <a:solidFill>
              <a:srgbClr val="000090"/>
            </a:solidFill>
          </a:ln>
        </p:spPr>
      </p:pic>
    </p:spTree>
    <p:extLst>
      <p:ext uri="{BB962C8B-B14F-4D97-AF65-F5344CB8AC3E}">
        <p14:creationId xmlns:p14="http://schemas.microsoft.com/office/powerpoint/2010/main" val="2470166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68873" y="397032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u="sng" dirty="0" smtClean="0">
                <a:latin typeface="Times New Roman"/>
                <a:cs typeface="Times New Roman"/>
              </a:rPr>
              <a:t>Контактная информация: </a:t>
            </a:r>
            <a:r>
              <a:rPr lang="en-US" dirty="0" err="1">
                <a:latin typeface="Times New Roman"/>
                <a:cs typeface="Times New Roman"/>
              </a:rPr>
              <a:t>t</a:t>
            </a:r>
            <a:r>
              <a:rPr lang="en-US" dirty="0" err="1" smtClean="0">
                <a:latin typeface="Times New Roman"/>
                <a:cs typeface="Times New Roman"/>
              </a:rPr>
              <a:t>a.solovyova@m.mpgu.edu</a:t>
            </a:r>
            <a:r>
              <a:rPr lang="en-US" dirty="0" smtClean="0">
                <a:latin typeface="Times New Roman"/>
                <a:cs typeface="Times New Roman"/>
              </a:rPr>
              <a:t/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en-US" dirty="0" smtClean="0">
                <a:latin typeface="Times New Roman"/>
                <a:cs typeface="Times New Roman"/>
              </a:rPr>
              <a:t>8-916-705-6981</a:t>
            </a:r>
            <a:br>
              <a:rPr lang="en-US" dirty="0" smtClean="0">
                <a:latin typeface="Times New Roman"/>
                <a:cs typeface="Times New Roman"/>
              </a:rPr>
            </a:br>
            <a:r>
              <a:rPr lang="ru-RU" dirty="0" smtClean="0">
                <a:latin typeface="Times New Roman"/>
                <a:cs typeface="Times New Roman"/>
              </a:rPr>
              <a:t>Соловьева </a:t>
            </a:r>
            <a:r>
              <a:rPr lang="ru-RU" sz="4000" dirty="0" smtClean="0">
                <a:latin typeface="Times New Roman"/>
                <a:cs typeface="Times New Roman"/>
              </a:rPr>
              <a:t>Татьяна</a:t>
            </a:r>
            <a:r>
              <a:rPr lang="ru-RU" dirty="0" smtClean="0">
                <a:latin typeface="Times New Roman"/>
                <a:cs typeface="Times New Roman"/>
              </a:rPr>
              <a:t> Александровна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3333" y="2254250"/>
            <a:ext cx="5989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latin typeface="Times New Roman"/>
                <a:cs typeface="Times New Roman"/>
              </a:rPr>
              <a:t>СПАСИБО ЗА ВНИМАНИЕ!</a:t>
            </a:r>
            <a:endParaRPr lang="ru-RU" sz="3600" dirty="0">
              <a:latin typeface="Times New Roman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370" y="83322"/>
            <a:ext cx="2047103" cy="204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667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725334" y="6311107"/>
            <a:ext cx="5334000" cy="369888"/>
          </a:xfrm>
        </p:spPr>
        <p:txBody>
          <a:bodyPr>
            <a:noAutofit/>
          </a:bodyPr>
          <a:lstStyle/>
          <a:p>
            <a:r>
              <a:rPr lang="pl-PL" sz="1600" dirty="0" err="1"/>
              <a:t>https</a:t>
            </a:r>
            <a:r>
              <a:rPr lang="pl-PL" sz="1600" dirty="0"/>
              <a:t>://</a:t>
            </a:r>
            <a:r>
              <a:rPr lang="pl-PL" sz="1600" dirty="0" err="1"/>
              <a:t>xn</a:t>
            </a:r>
            <a:r>
              <a:rPr lang="pl-PL" sz="1600" dirty="0"/>
              <a:t>--80aabdcpejeebhqo2afglbd3b9w.xn--p1ai</a:t>
            </a:r>
            <a:r>
              <a:rPr lang="pl-PL" sz="1600" dirty="0" smtClean="0"/>
              <a:t>/</a:t>
            </a:r>
            <a:endParaRPr lang="ru-RU" sz="1600" dirty="0"/>
          </a:p>
        </p:txBody>
      </p:sp>
      <p:pic>
        <p:nvPicPr>
          <p:cNvPr id="4" name="Содержимое 3" descr="Снимок экрана 2017-12-13 в 22.16.50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ln>
            <a:solidFill>
              <a:srgbClr val="FF000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7200" y="166196"/>
            <a:ext cx="822960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/>
                <a:cs typeface="Times New Roman"/>
              </a:rPr>
              <a:t>Соответствие практики организации высшего инклюзивного </a:t>
            </a:r>
          </a:p>
          <a:p>
            <a:r>
              <a:rPr lang="ru-RU" dirty="0">
                <a:latin typeface="Times New Roman"/>
                <a:cs typeface="Times New Roman"/>
              </a:rPr>
              <a:t>о</a:t>
            </a:r>
            <a:r>
              <a:rPr lang="ru-RU" dirty="0" smtClean="0">
                <a:latin typeface="Times New Roman"/>
                <a:cs typeface="Times New Roman"/>
              </a:rPr>
              <a:t>бразования сформированным научным представлениям о возможностях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и ограничениях людей с особенностями здоровья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6" name="Кольцо 5"/>
          <p:cNvSpPr/>
          <p:nvPr/>
        </p:nvSpPr>
        <p:spPr>
          <a:xfrm>
            <a:off x="2985131" y="4651005"/>
            <a:ext cx="3006841" cy="2029990"/>
          </a:xfrm>
          <a:prstGeom prst="donut">
            <a:avLst>
              <a:gd name="adj" fmla="val 4034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Кольцо 6"/>
          <p:cNvSpPr/>
          <p:nvPr/>
        </p:nvSpPr>
        <p:spPr>
          <a:xfrm>
            <a:off x="5579910" y="1600200"/>
            <a:ext cx="1844925" cy="1557953"/>
          </a:xfrm>
          <a:prstGeom prst="donut">
            <a:avLst>
              <a:gd name="adj" fmla="val 4034"/>
            </a:avLst>
          </a:prstGeom>
          <a:solidFill>
            <a:srgbClr val="C0504D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61374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19937" y="95251"/>
            <a:ext cx="8014980" cy="1033728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1800" dirty="0">
                <a:latin typeface="Times New Roman"/>
                <a:cs typeface="Times New Roman"/>
              </a:rPr>
              <a:t>Соответствие практики организации высшего инклюзивного </a:t>
            </a:r>
            <a:br>
              <a:rPr lang="ru-RU" sz="1800" dirty="0">
                <a:latin typeface="Times New Roman"/>
                <a:cs typeface="Times New Roman"/>
              </a:rPr>
            </a:br>
            <a:r>
              <a:rPr lang="ru-RU" sz="1800" dirty="0">
                <a:latin typeface="Times New Roman"/>
                <a:cs typeface="Times New Roman"/>
              </a:rPr>
              <a:t>образования сформированным научным представлениям </a:t>
            </a:r>
            <a:r>
              <a:rPr lang="ru-RU" sz="1800" dirty="0" smtClean="0">
                <a:latin typeface="Times New Roman"/>
                <a:cs typeface="Times New Roman"/>
              </a:rPr>
              <a:t>о непрерывном образовании обучающихся с ограниченными возможностями здоровья</a:t>
            </a:r>
            <a:endParaRPr lang="ru-RU" sz="1800" dirty="0">
              <a:latin typeface="Times New Roman"/>
              <a:cs typeface="Times New Roman"/>
            </a:endParaRPr>
          </a:p>
        </p:txBody>
      </p:sp>
      <p:sp>
        <p:nvSpPr>
          <p:cNvPr id="7" name="Стрелка вниз 6"/>
          <p:cNvSpPr/>
          <p:nvPr/>
        </p:nvSpPr>
        <p:spPr>
          <a:xfrm>
            <a:off x="4217458" y="2958042"/>
            <a:ext cx="539750" cy="8149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низ 8"/>
          <p:cNvSpPr/>
          <p:nvPr/>
        </p:nvSpPr>
        <p:spPr>
          <a:xfrm>
            <a:off x="1750483" y="3577167"/>
            <a:ext cx="539750" cy="814916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154334" y="2296584"/>
            <a:ext cx="455083" cy="5715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578687" y="803295"/>
            <a:ext cx="7676313" cy="5803225"/>
            <a:chOff x="197687" y="762000"/>
            <a:chExt cx="7676313" cy="5803225"/>
          </a:xfrm>
        </p:grpSpPr>
        <p:graphicFrame>
          <p:nvGraphicFramePr>
            <p:cNvPr id="6" name="Схема 5"/>
            <p:cNvGraphicFramePr/>
            <p:nvPr>
              <p:extLst>
                <p:ext uri="{D42A27DB-BD31-4B8C-83A1-F6EECF244321}">
                  <p14:modId xmlns:p14="http://schemas.microsoft.com/office/powerpoint/2010/main" val="3270858470"/>
                </p:ext>
              </p:extLst>
            </p:nvPr>
          </p:nvGraphicFramePr>
          <p:xfrm>
            <a:off x="1206500" y="762000"/>
            <a:ext cx="6667500" cy="406400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TextBox 7"/>
            <p:cNvSpPr txBox="1"/>
            <p:nvPr/>
          </p:nvSpPr>
          <p:spPr>
            <a:xfrm>
              <a:off x="3460750" y="3869319"/>
              <a:ext cx="3217332" cy="1477328"/>
            </a:xfrm>
            <a:prstGeom prst="rect">
              <a:avLst/>
            </a:prstGeom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dirty="0" smtClean="0"/>
                <a:t>Развитие активности и самостоятельности</a:t>
              </a:r>
            </a:p>
            <a:p>
              <a:r>
                <a:rPr lang="ru-RU" dirty="0"/>
                <a:t>в</a:t>
              </a:r>
              <a:r>
                <a:rPr lang="ru-RU" dirty="0" smtClean="0"/>
                <a:t> решении академических и житейских задач</a:t>
              </a:r>
            </a:p>
            <a:p>
              <a:r>
                <a:rPr lang="ru-RU" dirty="0" smtClean="0"/>
                <a:t> (в том числе проблемных)</a:t>
              </a:r>
              <a:endParaRPr lang="ru-RU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7687" y="4533900"/>
              <a:ext cx="3146646" cy="2031325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ru-RU" dirty="0" smtClean="0"/>
                <a:t>Всестороннее развитие,</a:t>
              </a:r>
            </a:p>
            <a:p>
              <a:r>
                <a:rPr lang="ru-RU" dirty="0"/>
                <a:t>о</a:t>
              </a:r>
              <a:r>
                <a:rPr lang="ru-RU" dirty="0" smtClean="0"/>
                <a:t>владение специальными</a:t>
              </a:r>
            </a:p>
            <a:p>
              <a:r>
                <a:rPr lang="ru-RU" dirty="0" smtClean="0"/>
                <a:t> познавательными и коммуникативными</a:t>
              </a:r>
            </a:p>
            <a:p>
              <a:r>
                <a:rPr lang="ru-RU" dirty="0"/>
                <a:t>н</a:t>
              </a:r>
              <a:r>
                <a:rPr lang="ru-RU" dirty="0" smtClean="0"/>
                <a:t>авыками для решения доступных задач</a:t>
              </a:r>
            </a:p>
            <a:p>
              <a:endParaRPr lang="ru-RU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163286" y="3099878"/>
              <a:ext cx="446131" cy="76944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ru-RU" sz="4400" b="1" dirty="0" smtClean="0">
                  <a:solidFill>
                    <a:srgbClr val="FF0000"/>
                  </a:solidFill>
                </a:rPr>
                <a:t>?</a:t>
              </a:r>
              <a:endParaRPr lang="ru-RU" sz="440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81723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65666" y="150088"/>
            <a:ext cx="8136467" cy="58261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000" dirty="0" smtClean="0">
                <a:latin typeface="Times New Roman"/>
                <a:cs typeface="Times New Roman"/>
              </a:rPr>
              <a:t>Общее и профессиональное образование лиц с ОВЗ:</a:t>
            </a:r>
            <a:br>
              <a:rPr lang="ru-RU" sz="2000" dirty="0" smtClean="0">
                <a:latin typeface="Times New Roman"/>
                <a:cs typeface="Times New Roman"/>
              </a:rPr>
            </a:br>
            <a:r>
              <a:rPr lang="ru-RU" sz="2000" dirty="0" smtClean="0">
                <a:latin typeface="Times New Roman"/>
                <a:cs typeface="Times New Roman"/>
              </a:rPr>
              <a:t>сходства и различия организации </a:t>
            </a:r>
            <a:endParaRPr lang="ru-RU" sz="2000" dirty="0">
              <a:latin typeface="Times New Roman"/>
              <a:cs typeface="Times New Roman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1707865"/>
              </p:ext>
            </p:extLst>
          </p:nvPr>
        </p:nvGraphicFramePr>
        <p:xfrm>
          <a:off x="751414" y="913977"/>
          <a:ext cx="7850718" cy="5418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25359"/>
                <a:gridCol w="3925359"/>
              </a:tblGrid>
              <a:tr h="35602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Общее образование</a:t>
                      </a:r>
                      <a:endParaRPr lang="ru-RU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Профессиональное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 образование</a:t>
                      </a:r>
                      <a:endParaRPr lang="ru-RU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116730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Вариативность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 программ (разные требования к результатам образования)</a:t>
                      </a:r>
                      <a:endParaRPr lang="ru-RU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Вариативность условий (единые требования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 к результатам образования)</a:t>
                      </a:r>
                      <a:endParaRPr lang="ru-RU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1508090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Возможность гибкой смены образовательного маршрута 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 (в том числе изменения требований к результатам обучения)</a:t>
                      </a:r>
                      <a:endParaRPr lang="ru-RU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Возможность построения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 индивидуальной траектории овладения профессией, изменения АПОП (изменение результатов внутри одной АПОП недопустимы)</a:t>
                      </a:r>
                      <a:endParaRPr lang="ru-RU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1037167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Коррекционная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 направленность образовательного процесса  (как предметного компонента программы, так и коррекционных курсов)</a:t>
                      </a:r>
                      <a:endParaRPr lang="ru-RU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Наличие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 адаптационных модулей и дисциплин коррекционной направленности</a:t>
                      </a:r>
                      <a:endParaRPr lang="ru-RU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  <a:tr h="1171363"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Родители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 – основные лица, определяющие «судьбу» ребенка в образовании</a:t>
                      </a:r>
                      <a:endParaRPr lang="ru-RU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latin typeface="Times New Roman"/>
                          <a:cs typeface="Times New Roman"/>
                        </a:rPr>
                        <a:t>Студент</a:t>
                      </a:r>
                      <a:r>
                        <a:rPr lang="ru-RU" baseline="0" dirty="0" smtClean="0">
                          <a:latin typeface="Times New Roman"/>
                          <a:cs typeface="Times New Roman"/>
                        </a:rPr>
                        <a:t> определяет свои приоритеты в профессиональном образовании, делает выбор и несет за него ответственность</a:t>
                      </a:r>
                      <a:endParaRPr lang="ru-RU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3643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5463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2000" dirty="0">
                <a:latin typeface="Times New Roman"/>
                <a:cs typeface="Times New Roman"/>
              </a:rPr>
              <a:t>Специальные условия высшего образования. </a:t>
            </a:r>
            <a:br>
              <a:rPr lang="ru-RU" sz="2000" dirty="0">
                <a:latin typeface="Times New Roman"/>
                <a:cs typeface="Times New Roman"/>
              </a:rPr>
            </a:br>
            <a:r>
              <a:rPr lang="ru-RU" sz="2000" dirty="0">
                <a:latin typeface="Times New Roman"/>
                <a:cs typeface="Times New Roman"/>
              </a:rPr>
              <a:t>Связь с научно-методическими основаниями непрерывного образования людей с ОВЗ 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5139488"/>
              </p:ext>
            </p:extLst>
          </p:nvPr>
        </p:nvGraphicFramePr>
        <p:xfrm>
          <a:off x="457200" y="1854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913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13832" y="4697001"/>
            <a:ext cx="8229600" cy="1143000"/>
          </a:xfrm>
        </p:spPr>
        <p:txBody>
          <a:bodyPr>
            <a:noAutofit/>
          </a:bodyPr>
          <a:lstStyle/>
          <a:p>
            <a:pPr algn="just"/>
            <a:r>
              <a:rPr lang="ru-RU" sz="2400" dirty="0" smtClean="0">
                <a:latin typeface="Times New Roman"/>
                <a:cs typeface="Times New Roman"/>
              </a:rPr>
              <a:t/>
            </a:r>
            <a:br>
              <a:rPr lang="ru-RU" sz="2400" dirty="0" smtClean="0">
                <a:latin typeface="Times New Roman"/>
                <a:cs typeface="Times New Roman"/>
              </a:rPr>
            </a:br>
            <a:r>
              <a:rPr lang="ru-RU" sz="2400" dirty="0" smtClean="0">
                <a:latin typeface="Times New Roman"/>
                <a:cs typeface="Times New Roman"/>
              </a:rPr>
              <a:t>«Мы </a:t>
            </a:r>
            <a:r>
              <a:rPr lang="ru-RU" sz="2400" dirty="0">
                <a:latin typeface="Times New Roman"/>
                <a:cs typeface="Times New Roman"/>
              </a:rPr>
              <a:t>привыкли </a:t>
            </a:r>
            <a:r>
              <a:rPr lang="ru-RU" sz="2400" dirty="0" smtClean="0">
                <a:latin typeface="Times New Roman"/>
                <a:cs typeface="Times New Roman"/>
              </a:rPr>
              <a:t>гордиться </a:t>
            </a:r>
            <a:r>
              <a:rPr lang="ru-RU" sz="2400" dirty="0">
                <a:latin typeface="Times New Roman"/>
                <a:cs typeface="Times New Roman"/>
              </a:rPr>
              <a:t>отечественной системой образования незрячих детей, основой которой был и остается Брайль. </a:t>
            </a:r>
            <a:r>
              <a:rPr lang="ru-RU" sz="2400" dirty="0" smtClean="0">
                <a:latin typeface="Times New Roman"/>
                <a:cs typeface="Times New Roman"/>
              </a:rPr>
              <a:t> Многие </a:t>
            </a:r>
            <a:r>
              <a:rPr lang="ru-RU" sz="2400" dirty="0">
                <a:latin typeface="Times New Roman"/>
                <a:cs typeface="Times New Roman"/>
              </a:rPr>
              <a:t>считают, что Брайль устарел и ему на смену пришел компьютер и другие электронные устройства.</a:t>
            </a:r>
            <a:br>
              <a:rPr lang="ru-RU" sz="2400" dirty="0">
                <a:latin typeface="Times New Roman"/>
                <a:cs typeface="Times New Roman"/>
              </a:rPr>
            </a:br>
            <a:r>
              <a:rPr lang="ru-RU" sz="2400" dirty="0">
                <a:latin typeface="Times New Roman"/>
                <a:cs typeface="Times New Roman"/>
              </a:rPr>
              <a:t>На самом деле современные </a:t>
            </a:r>
            <a:r>
              <a:rPr lang="ru-RU" sz="2400" dirty="0" err="1">
                <a:latin typeface="Times New Roman"/>
                <a:cs typeface="Times New Roman"/>
              </a:rPr>
              <a:t>тифлотехнические</a:t>
            </a:r>
            <a:r>
              <a:rPr lang="ru-RU" sz="2400" dirty="0">
                <a:latin typeface="Times New Roman"/>
                <a:cs typeface="Times New Roman"/>
              </a:rPr>
              <a:t> средства существенно расширяют возможности системы Брайля, дополняют ее и прекрасно сосуществуют в современном образовании людей с нарушениями зрения"</a:t>
            </a:r>
            <a:br>
              <a:rPr lang="ru-RU" sz="2400" dirty="0">
                <a:latin typeface="Times New Roman"/>
                <a:cs typeface="Times New Roman"/>
              </a:rPr>
            </a:br>
            <a:r>
              <a:rPr lang="ru-RU" sz="2400" b="1" dirty="0">
                <a:latin typeface="Times New Roman"/>
                <a:cs typeface="Times New Roman"/>
              </a:rPr>
              <a:t> </a:t>
            </a:r>
            <a:r>
              <a:rPr lang="ru-RU" sz="2400" dirty="0">
                <a:latin typeface="Times New Roman"/>
                <a:cs typeface="Times New Roman"/>
              </a:rPr>
              <a:t/>
            </a:r>
            <a:br>
              <a:rPr lang="ru-RU" sz="2400" dirty="0">
                <a:latin typeface="Times New Roman"/>
                <a:cs typeface="Times New Roman"/>
              </a:rPr>
            </a:b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41750" y="1464530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dirty="0">
                <a:latin typeface="Times New Roman"/>
                <a:cs typeface="Times New Roman"/>
              </a:rPr>
              <a:t>Соколов Владимир Вячеславович, заведующий учебно-производственной лабораторией технических и программных средств обучения студентов с нарушением зрения факультета информационных технологий МГППУ, старший преподаватель кафедры тифлопедагогики МПГУ. </a:t>
            </a:r>
          </a:p>
        </p:txBody>
      </p:sp>
      <p:pic>
        <p:nvPicPr>
          <p:cNvPr id="6" name="Изображение 5" descr="Sokolov 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8" t="9616" r="12037" b="33563"/>
          <a:stretch/>
        </p:blipFill>
        <p:spPr>
          <a:xfrm>
            <a:off x="476249" y="1094113"/>
            <a:ext cx="2222501" cy="2543355"/>
          </a:xfrm>
          <a:prstGeom prst="rect">
            <a:avLst/>
          </a:prstGeom>
        </p:spPr>
      </p:pic>
      <p:sp>
        <p:nvSpPr>
          <p:cNvPr id="7" name="Название 1"/>
          <p:cNvSpPr txBox="1">
            <a:spLocks/>
          </p:cNvSpPr>
          <p:nvPr/>
        </p:nvSpPr>
        <p:spPr>
          <a:xfrm>
            <a:off x="613832" y="115888"/>
            <a:ext cx="8229600" cy="1143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2000" dirty="0" smtClean="0">
                <a:latin typeface="Times New Roman"/>
                <a:cs typeface="Times New Roman"/>
              </a:rPr>
              <a:t>Специальные условия высшего образования. </a:t>
            </a:r>
            <a:br>
              <a:rPr lang="ru-RU" sz="2000" dirty="0" smtClean="0">
                <a:latin typeface="Times New Roman"/>
                <a:cs typeface="Times New Roman"/>
              </a:rPr>
            </a:br>
            <a:r>
              <a:rPr lang="ru-RU" sz="2000" dirty="0" smtClean="0">
                <a:latin typeface="Times New Roman"/>
                <a:cs typeface="Times New Roman"/>
              </a:rPr>
              <a:t>Связь с научно-методическими основаниями непрерывного образования людей с ОВЗ (с нарушениями зрения)</a:t>
            </a:r>
            <a:endParaRPr lang="ru-RU" sz="20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498579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8210" y="3838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4868333" y="3444317"/>
            <a:ext cx="4020011" cy="201603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/>
            <a:endParaRPr lang="ru-RU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r>
              <a:rPr lang="ru-RU" dirty="0" smtClean="0">
                <a:solidFill>
                  <a:srgbClr val="000000"/>
                </a:solidFill>
                <a:latin typeface="Times New Roman"/>
                <a:cs typeface="Times New Roman"/>
              </a:rPr>
              <a:t>Обеспечение качества</a:t>
            </a:r>
            <a:r>
              <a:rPr lang="ru-RU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 устной речи</a:t>
            </a:r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r>
              <a:rPr lang="ru-RU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, </a:t>
            </a:r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333" y="4497935"/>
            <a:ext cx="4020011" cy="2228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азвание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1800" dirty="0" smtClean="0">
                <a:latin typeface="Times New Roman"/>
                <a:cs typeface="Times New Roman"/>
              </a:rPr>
              <a:t>Специальные условия высшего образования. </a:t>
            </a:r>
            <a:br>
              <a:rPr lang="ru-RU" sz="1800" dirty="0" smtClean="0">
                <a:latin typeface="Times New Roman"/>
                <a:cs typeface="Times New Roman"/>
              </a:rPr>
            </a:br>
            <a:r>
              <a:rPr lang="ru-RU" sz="1800" dirty="0" smtClean="0">
                <a:latin typeface="Times New Roman"/>
                <a:cs typeface="Times New Roman"/>
              </a:rPr>
              <a:t>Связь с научно-методическими основаниями непрерывного образования людей с ОВЗ (нарушениями слуха)</a:t>
            </a:r>
            <a:endParaRPr lang="ru-RU" sz="1800" dirty="0">
              <a:latin typeface="Times New Roman"/>
              <a:cs typeface="Times New Roman"/>
            </a:endParaRPr>
          </a:p>
        </p:txBody>
      </p:sp>
      <p:sp>
        <p:nvSpPr>
          <p:cNvPr id="12" name="AutoShape 4"/>
          <p:cNvSpPr>
            <a:spLocks noChangeArrowheads="1"/>
          </p:cNvSpPr>
          <p:nvPr/>
        </p:nvSpPr>
        <p:spPr bwMode="auto">
          <a:xfrm>
            <a:off x="667374" y="3444317"/>
            <a:ext cx="3956050" cy="210723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1" hangingPunct="1"/>
            <a:endParaRPr lang="ru-RU" b="1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r>
              <a:rPr lang="ru-RU" dirty="0" smtClean="0">
                <a:solidFill>
                  <a:srgbClr val="000000"/>
                </a:solidFill>
                <a:latin typeface="Times New Roman"/>
                <a:cs typeface="Times New Roman"/>
              </a:rPr>
              <a:t>Обучение языку и формирование </a:t>
            </a:r>
          </a:p>
          <a:p>
            <a:pPr algn="ctr" eaLnBrk="1" hangingPunct="1"/>
            <a:r>
              <a:rPr lang="ru-RU" b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словесной речи</a:t>
            </a:r>
          </a:p>
          <a:p>
            <a:pPr algn="ctr" eaLnBrk="1" hangingPunct="1"/>
            <a:r>
              <a:rPr lang="ru-RU" dirty="0" smtClean="0">
                <a:solidFill>
                  <a:srgbClr val="000000"/>
                </a:solidFill>
                <a:latin typeface="Times New Roman"/>
                <a:cs typeface="Times New Roman"/>
              </a:rPr>
              <a:t>как средства коммуникации</a:t>
            </a:r>
            <a:endParaRPr lang="ru-RU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algn="ctr" eaLnBrk="1" hangingPunct="1"/>
            <a:endParaRPr lang="ru-RU" b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293" y="4339791"/>
            <a:ext cx="2893290" cy="23869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4618" y="1613310"/>
            <a:ext cx="8383726" cy="1754327"/>
          </a:xfrm>
          <a:prstGeom prst="rect">
            <a:avLst/>
          </a:prstGeom>
          <a:solidFill>
            <a:srgbClr val="CCFFCC"/>
          </a:solidFill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/>
                <a:cs typeface="Times New Roman"/>
              </a:rPr>
              <a:t>Обучение языку по принципу формирования речевого общения, развитие </a:t>
            </a:r>
          </a:p>
          <a:p>
            <a:r>
              <a:rPr lang="ru-RU" dirty="0">
                <a:latin typeface="Times New Roman"/>
                <a:cs typeface="Times New Roman"/>
              </a:rPr>
              <a:t>и</a:t>
            </a:r>
            <a:r>
              <a:rPr lang="ru-RU" dirty="0" smtClean="0">
                <a:latin typeface="Times New Roman"/>
                <a:cs typeface="Times New Roman"/>
              </a:rPr>
              <a:t>нициативности, вариативности и гибкости в речевой коммуникации, способности</a:t>
            </a:r>
          </a:p>
          <a:p>
            <a:r>
              <a:rPr lang="ru-RU" dirty="0" smtClean="0">
                <a:latin typeface="Times New Roman"/>
                <a:cs typeface="Times New Roman"/>
              </a:rPr>
              <a:t> к пониманию смысла устного и письменного высказывания – основные задачи </a:t>
            </a:r>
          </a:p>
          <a:p>
            <a:r>
              <a:rPr lang="ru-RU" dirty="0">
                <a:latin typeface="Times New Roman"/>
                <a:cs typeface="Times New Roman"/>
              </a:rPr>
              <a:t>о</a:t>
            </a:r>
            <a:r>
              <a:rPr lang="ru-RU" dirty="0" smtClean="0">
                <a:latin typeface="Times New Roman"/>
                <a:cs typeface="Times New Roman"/>
              </a:rPr>
              <a:t>бщего образования детей с нарушениями слуха. 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cs typeface="Times New Roman"/>
              </a:rPr>
              <a:t>Жестовая речь выступает только</a:t>
            </a:r>
          </a:p>
          <a:p>
            <a:r>
              <a:rPr lang="ru-RU" dirty="0">
                <a:solidFill>
                  <a:srgbClr val="FF0000"/>
                </a:solidFill>
                <a:latin typeface="Times New Roman"/>
                <a:cs typeface="Times New Roman"/>
              </a:rPr>
              <a:t>к</a:t>
            </a:r>
            <a:r>
              <a:rPr lang="ru-RU" dirty="0" smtClean="0">
                <a:solidFill>
                  <a:srgbClr val="FF0000"/>
                </a:solidFill>
                <a:latin typeface="Times New Roman"/>
                <a:cs typeface="Times New Roman"/>
              </a:rPr>
              <a:t>ак вспомогательное средство обучения!</a:t>
            </a:r>
          </a:p>
          <a:p>
            <a:endParaRPr lang="ru-RU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307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208732"/>
            <a:ext cx="8229600" cy="1143000"/>
          </a:xfrm>
        </p:spPr>
        <p:txBody>
          <a:bodyPr>
            <a:noAutofit/>
          </a:bodyPr>
          <a:lstStyle/>
          <a:p>
            <a:pPr marL="0" indent="0" algn="just"/>
            <a:r>
              <a:rPr lang="ru-RU" sz="2000" dirty="0" smtClean="0">
                <a:latin typeface="Times New Roman"/>
                <a:cs typeface="Times New Roman"/>
              </a:rPr>
              <a:t>Достижения в освоении дополнительных образовательных программ (спорт, искусство и др.) обладают самостоятельной ценностью. Указание на данные результаты при оценке качества высшего инклюзивного образования не может подменять достижения в овладении компетенциями ФГОС ВО по рассматриваемому направлению подготовки.</a:t>
            </a:r>
            <a:r>
              <a:rPr lang="ru-RU" sz="2000" dirty="0">
                <a:latin typeface="Times New Roman"/>
                <a:cs typeface="Times New Roman"/>
              </a:rPr>
              <a:t> Успешные практики инклюзивного высшего образования – это обеспечение высокого качества овладения профессией.</a:t>
            </a:r>
            <a:br>
              <a:rPr lang="ru-RU" sz="2000" dirty="0">
                <a:latin typeface="Times New Roman"/>
                <a:cs typeface="Times New Roman"/>
              </a:rPr>
            </a:br>
            <a:r>
              <a:rPr lang="ru-RU" sz="2000" dirty="0">
                <a:latin typeface="Times New Roman"/>
                <a:cs typeface="Times New Roman"/>
              </a:rPr>
              <a:t/>
            </a:r>
            <a:br>
              <a:rPr lang="ru-RU" sz="2000" dirty="0">
                <a:latin typeface="Times New Roman"/>
                <a:cs typeface="Times New Roman"/>
              </a:rPr>
            </a:br>
            <a:endParaRPr lang="ru-RU" sz="2000" dirty="0">
              <a:latin typeface="Times New Roman"/>
              <a:cs typeface="Times New Roman"/>
            </a:endParaRPr>
          </a:p>
        </p:txBody>
      </p:sp>
      <p:pic>
        <p:nvPicPr>
          <p:cNvPr id="4" name="Изображение 3" descr="E069DD07-23BA-491E-B4C5-196E807D57E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884" y="3832013"/>
            <a:ext cx="3571801" cy="26788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F81BD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Изображение 4" descr="0F4CCE5E-777F-42C6-B183-1EA9D2E5549C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009" y="3823773"/>
            <a:ext cx="3582789" cy="2687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4F81BD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549884" y="150634"/>
            <a:ext cx="8318670" cy="92333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dirty="0">
                <a:latin typeface="Times New Roman"/>
                <a:cs typeface="Times New Roman"/>
              </a:rPr>
              <a:t>Соответствие практики организации высшего инклюзивного </a:t>
            </a:r>
            <a:r>
              <a:rPr lang="ru-RU" dirty="0" smtClean="0">
                <a:latin typeface="Times New Roman"/>
                <a:cs typeface="Times New Roman"/>
              </a:rPr>
              <a:t> образования </a:t>
            </a:r>
            <a:r>
              <a:rPr lang="ru-RU" dirty="0">
                <a:latin typeface="Times New Roman"/>
                <a:cs typeface="Times New Roman"/>
              </a:rPr>
              <a:t>сформированным научным </a:t>
            </a:r>
            <a:r>
              <a:rPr lang="ru-RU" dirty="0" smtClean="0">
                <a:latin typeface="Times New Roman"/>
                <a:cs typeface="Times New Roman"/>
              </a:rPr>
              <a:t>представлениям об ожидаемых результатах образования и социализации лиц с ОВЗ</a:t>
            </a:r>
            <a:endParaRPr lang="ru-RU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52887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азвание 3"/>
          <p:cNvSpPr txBox="1">
            <a:spLocks noGrp="1"/>
          </p:cNvSpPr>
          <p:nvPr>
            <p:ph type="title"/>
          </p:nvPr>
        </p:nvSpPr>
        <p:spPr>
          <a:xfrm>
            <a:off x="457200" y="492193"/>
            <a:ext cx="82296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ru-RU" sz="2000" dirty="0" smtClean="0">
                <a:latin typeface="Times New Roman"/>
                <a:cs typeface="Times New Roman"/>
              </a:rPr>
              <a:t>Влияние изменений в системе общего образования лиц с ОВЗ на развитие системы высшего инклюзивного  образования</a:t>
            </a:r>
            <a:endParaRPr lang="ru-RU" sz="2000" dirty="0">
              <a:latin typeface="Times New Roman"/>
              <a:cs typeface="Times New Roman"/>
            </a:endParaRPr>
          </a:p>
        </p:txBody>
      </p:sp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229359315"/>
              </p:ext>
            </p:extLst>
          </p:nvPr>
        </p:nvGraphicFramePr>
        <p:xfrm>
          <a:off x="764463" y="1212530"/>
          <a:ext cx="7640235" cy="53123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458230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Углы.thmx</Template>
  <TotalTime>1110</TotalTime>
  <Words>586</Words>
  <Application>Microsoft Macintosh PowerPoint</Application>
  <PresentationFormat>Экран (4:3)</PresentationFormat>
  <Paragraphs>89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Аксиологические и теоретико-методологические аспекты проблемы высшего образования лиц с инвалидностью и ОВЗ</vt:lpstr>
      <vt:lpstr>https://xn--80aabdcpejeebhqo2afglbd3b9w.xn--p1ai/</vt:lpstr>
      <vt:lpstr>Соответствие практики организации высшего инклюзивного  образования сформированным научным представлениям о непрерывном образовании обучающихся с ограниченными возможностями здоровья</vt:lpstr>
      <vt:lpstr>Общее и профессиональное образование лиц с ОВЗ: сходства и различия организации </vt:lpstr>
      <vt:lpstr>Специальные условия высшего образования.  Связь с научно-методическими основаниями непрерывного образования людей с ОВЗ </vt:lpstr>
      <vt:lpstr> «Мы привыкли гордиться отечественной системой образования незрячих детей, основой которой был и остается Брайль.  Многие считают, что Брайль устарел и ему на смену пришел компьютер и другие электронные устройства. На самом деле современные тифлотехнические средства существенно расширяют возможности системы Брайля, дополняют ее и прекрасно сосуществуют в современном образовании людей с нарушениями зрения"   </vt:lpstr>
      <vt:lpstr>Специальные условия высшего образования.  Связь с научно-методическими основаниями непрерывного образования людей с ОВЗ (нарушениями слуха)</vt:lpstr>
      <vt:lpstr>Достижения в освоении дополнительных образовательных программ (спорт, искусство и др.) обладают самостоятельной ценностью. Указание на данные результаты при оценке качества высшего инклюзивного образования не может подменять достижения в овладении компетенциями ФГОС ВО по рассматриваемому направлению подготовки. Успешные практики инклюзивного высшего образования – это обеспечение высокого качества овладения профессией.  </vt:lpstr>
      <vt:lpstr>Влияние изменений в системе общего образования лиц с ОВЗ на развитие системы высшего инклюзивного  образования</vt:lpstr>
      <vt:lpstr>Влияние изменений в системе общего образования лиц с ОВЗ на развитие системы высшего инклюзивного  образования</vt:lpstr>
      <vt:lpstr>Опыт организации высшего образования студентов с ОВЗ и инвалидностью в МПГУ</vt:lpstr>
      <vt:lpstr>http://mpgu.su/ob-mpgu/struktura/drugie-strukturnyie-podrazdeleniya/tsentr-soprovozhdeniya-studentov-s-ogranichennyimi-vozmozhnostyami-zdorovya/</vt:lpstr>
      <vt:lpstr>Презентация PowerPoint</vt:lpstr>
      <vt:lpstr>Презентация PowerPoint</vt:lpstr>
      <vt:lpstr>Презентация PowerPoint</vt:lpstr>
      <vt:lpstr>Контактная информация: ta.solovyova@m.mpgu.edu 8-916-705-6981 Соловьева Татьяна Александровна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Обоснование экспертного сопровождения концепции создания сети РУМЦ</dc:title>
  <dc:creator>Соловьева</dc:creator>
  <cp:lastModifiedBy>Соловьева</cp:lastModifiedBy>
  <cp:revision>68</cp:revision>
  <dcterms:created xsi:type="dcterms:W3CDTF">2017-05-09T16:22:07Z</dcterms:created>
  <dcterms:modified xsi:type="dcterms:W3CDTF">2017-12-14T10:24:12Z</dcterms:modified>
</cp:coreProperties>
</file>