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815" r:id="rId2"/>
    <p:sldId id="831" r:id="rId3"/>
    <p:sldId id="860" r:id="rId4"/>
    <p:sldId id="863" r:id="rId5"/>
    <p:sldId id="865" r:id="rId6"/>
    <p:sldId id="891" r:id="rId7"/>
    <p:sldId id="885" r:id="rId8"/>
    <p:sldId id="882" r:id="rId9"/>
    <p:sldId id="890" r:id="rId10"/>
    <p:sldId id="893" r:id="rId11"/>
    <p:sldId id="894" r:id="rId12"/>
    <p:sldId id="895" r:id="rId13"/>
    <p:sldId id="896" r:id="rId14"/>
    <p:sldId id="897" r:id="rId15"/>
    <p:sldId id="866" r:id="rId16"/>
    <p:sldId id="898" r:id="rId17"/>
    <p:sldId id="838" r:id="rId18"/>
    <p:sldId id="900" r:id="rId19"/>
    <p:sldId id="824" r:id="rId20"/>
    <p:sldId id="887" r:id="rId21"/>
    <p:sldId id="816" r:id="rId22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2D082E-DAEC-4627-BF37-05B43DE1E8B7}">
          <p14:sldIdLst>
            <p14:sldId id="815"/>
            <p14:sldId id="831"/>
            <p14:sldId id="860"/>
            <p14:sldId id="863"/>
            <p14:sldId id="865"/>
            <p14:sldId id="891"/>
            <p14:sldId id="885"/>
            <p14:sldId id="882"/>
            <p14:sldId id="890"/>
            <p14:sldId id="893"/>
            <p14:sldId id="894"/>
            <p14:sldId id="895"/>
            <p14:sldId id="896"/>
            <p14:sldId id="897"/>
            <p14:sldId id="866"/>
            <p14:sldId id="898"/>
            <p14:sldId id="838"/>
            <p14:sldId id="900"/>
            <p14:sldId id="824"/>
            <p14:sldId id="887"/>
            <p14:sldId id="816"/>
          </p14:sldIdLst>
        </p14:section>
        <p14:section name="Раздел без заголовка" id="{099AD676-86F9-4ED3-A706-BBF536362C3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6600"/>
    <a:srgbClr val="006F6C"/>
    <a:srgbClr val="009999"/>
    <a:srgbClr val="00817E"/>
    <a:srgbClr val="C0C0C0"/>
    <a:srgbClr val="3DA5C1"/>
    <a:srgbClr val="3366CC"/>
    <a:srgbClr val="009A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892" autoAdjust="0"/>
  </p:normalViewPr>
  <p:slideViewPr>
    <p:cSldViewPr>
      <p:cViewPr>
        <p:scale>
          <a:sx n="100" d="100"/>
          <a:sy n="100" d="100"/>
        </p:scale>
        <p:origin x="-19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1300" dirty="0"/>
              <a:t>Хотели бы Вы узнать о возможностях людей с ограниченными возможностями здоровья?</a:t>
            </a:r>
          </a:p>
        </c:rich>
      </c:tx>
      <c:layout>
        <c:manualLayout>
          <c:xMode val="edge"/>
          <c:yMode val="edge"/>
          <c:x val="0.14632192830270913"/>
          <c:y val="2.094240837696335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619197892092282E-2"/>
          <c:y val="0.33306624945497465"/>
          <c:w val="0.96084643116108559"/>
          <c:h val="0.481040293416091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3) Хотели бы Вы узнать о возможностях людей с ограниченными возможностями здоровья?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 (228 чел)</c:v>
                </c:pt>
                <c:pt idx="1">
                  <c:v>Нет (59 чел)</c:v>
                </c:pt>
                <c:pt idx="2">
                  <c:v>Мне без разницы (122 чел)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228</c:v>
                </c:pt>
                <c:pt idx="1">
                  <c:v>59</c:v>
                </c:pt>
                <c:pt idx="2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6316369986825611E-2"/>
          <c:y val="0.83047355236947185"/>
          <c:w val="0.91368363001317465"/>
          <c:h val="0.143467815708704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7597597786311"/>
          <c:y val="0.27907474926341735"/>
          <c:w val="0.71644464210323533"/>
          <c:h val="0.4333699759418893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5439935137608771"/>
          <c:w val="0.9988867016622921"/>
          <c:h val="0.22454358397872409"/>
        </c:manualLayout>
      </c:layout>
      <c:overlay val="0"/>
    </c:legend>
    <c:plotVisOnly val="1"/>
    <c:dispBlanksAs val="zero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3BC1E-E42A-450B-8BA1-BF665A7BEB2F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43B1C3-48FE-4049-ADA7-1C25622FA303}">
      <dgm:prSet phldrT="[Текст]" custT="1"/>
      <dgm:spPr/>
      <dgm:t>
        <a:bodyPr/>
        <a:lstStyle/>
        <a:p>
          <a:r>
            <a:rPr lang="ru-RU" sz="1800" dirty="0" smtClean="0">
              <a:latin typeface="Times New Roman"/>
              <a:ea typeface="Times New Roman"/>
            </a:rPr>
            <a:t>Краевой Центр инклюзивного и дистанционного обучения</a:t>
          </a:r>
          <a:endParaRPr lang="ru-RU" sz="1800" dirty="0"/>
        </a:p>
      </dgm:t>
    </dgm:pt>
    <dgm:pt modelId="{236612EE-9FB5-4D4C-8B70-BD9216C2F4FF}" type="parTrans" cxnId="{968FE59E-D867-4B37-B4CC-0CDADE8BBB62}">
      <dgm:prSet/>
      <dgm:spPr/>
      <dgm:t>
        <a:bodyPr/>
        <a:lstStyle/>
        <a:p>
          <a:endParaRPr lang="ru-RU"/>
        </a:p>
      </dgm:t>
    </dgm:pt>
    <dgm:pt modelId="{0158C05E-E357-4EF0-A5FF-9A44568B0267}" type="sibTrans" cxnId="{968FE59E-D867-4B37-B4CC-0CDADE8BBB62}">
      <dgm:prSet/>
      <dgm:spPr/>
      <dgm:t>
        <a:bodyPr/>
        <a:lstStyle/>
        <a:p>
          <a:endParaRPr lang="ru-RU"/>
        </a:p>
      </dgm:t>
    </dgm:pt>
    <dgm:pt modelId="{F0D34A3A-6139-486D-9942-C6C2AB991863}">
      <dgm:prSet phldrT="[Текст]" custT="1"/>
      <dgm:spPr/>
      <dgm:t>
        <a:bodyPr/>
        <a:lstStyle/>
        <a:p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Социально-психологическая служба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по работе с обучающимися с ОВЗ и инвалидами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E9B0941D-5741-4806-B018-B397E4F300F3}" type="parTrans" cxnId="{9F67EBED-6F94-4A7C-B397-3A806106BFDB}">
      <dgm:prSet/>
      <dgm:spPr/>
      <dgm:t>
        <a:bodyPr/>
        <a:lstStyle/>
        <a:p>
          <a:endParaRPr lang="ru-RU"/>
        </a:p>
      </dgm:t>
    </dgm:pt>
    <dgm:pt modelId="{DBE9EB0E-44DF-4830-9B8B-6D6578B099B3}" type="sibTrans" cxnId="{9F67EBED-6F94-4A7C-B397-3A806106BFDB}">
      <dgm:prSet/>
      <dgm:spPr/>
      <dgm:t>
        <a:bodyPr/>
        <a:lstStyle/>
        <a:p>
          <a:endParaRPr lang="ru-RU"/>
        </a:p>
      </dgm:t>
    </dgm:pt>
    <dgm:pt modelId="{42EE29CA-CC06-4317-87C5-D491B1570660}">
      <dgm:prSet custT="1"/>
      <dgm:spPr/>
      <dgm:t>
        <a:bodyPr/>
        <a:lstStyle/>
        <a:p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Информационно-техническая служба по обеспечению инклюзивного и дистанционного обучения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3486D5D3-8FD1-497B-BC15-5E04B581AA8F}" type="sibTrans" cxnId="{61A2D738-B18C-4413-82AF-4F7BFEC6400B}">
      <dgm:prSet/>
      <dgm:spPr/>
      <dgm:t>
        <a:bodyPr/>
        <a:lstStyle/>
        <a:p>
          <a:endParaRPr lang="ru-RU"/>
        </a:p>
      </dgm:t>
    </dgm:pt>
    <dgm:pt modelId="{07AED639-620B-434B-A4ED-1EFC07569EFD}" type="parTrans" cxnId="{61A2D738-B18C-4413-82AF-4F7BFEC6400B}">
      <dgm:prSet/>
      <dgm:spPr/>
      <dgm:t>
        <a:bodyPr/>
        <a:lstStyle/>
        <a:p>
          <a:endParaRPr lang="ru-RU"/>
        </a:p>
      </dgm:t>
    </dgm:pt>
    <dgm:pt modelId="{9384AEB1-539E-4076-90A7-6644583D11D4}">
      <dgm:prSet phldrT="[Текст]" custT="1"/>
      <dgm:spPr/>
      <dgm:t>
        <a:bodyPr/>
        <a:lstStyle/>
        <a:p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Служба методической и педагогической поддержки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обучающихся с ОВЗ и инвалидов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3D7C2C7A-D67E-47FF-856F-C1614300B214}" type="sibTrans" cxnId="{C1710750-34F2-4EA8-8581-26A75239BEA1}">
      <dgm:prSet/>
      <dgm:spPr/>
      <dgm:t>
        <a:bodyPr/>
        <a:lstStyle/>
        <a:p>
          <a:endParaRPr lang="ru-RU"/>
        </a:p>
      </dgm:t>
    </dgm:pt>
    <dgm:pt modelId="{B44A2B2B-0ED4-487A-AE96-C9553A1E7C30}" type="parTrans" cxnId="{C1710750-34F2-4EA8-8581-26A75239BEA1}">
      <dgm:prSet/>
      <dgm:spPr/>
      <dgm:t>
        <a:bodyPr/>
        <a:lstStyle/>
        <a:p>
          <a:endParaRPr lang="ru-RU"/>
        </a:p>
      </dgm:t>
    </dgm:pt>
    <dgm:pt modelId="{12AA1B77-07BF-4FD4-AC1E-D6EFEC8252E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Социальный педагог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Педагог – психолог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Учитель-дефектолог </a:t>
          </a:r>
          <a:endParaRPr lang="ru-RU" sz="1800" dirty="0"/>
        </a:p>
      </dgm:t>
    </dgm:pt>
    <dgm:pt modelId="{172FC25A-6EC3-4167-A6C3-C91D85478471}" type="parTrans" cxnId="{94B599AE-F14D-4EDF-8621-497CE74A1F46}">
      <dgm:prSet/>
      <dgm:spPr>
        <a:ln>
          <a:solidFill>
            <a:srgbClr val="3366CC"/>
          </a:solidFill>
        </a:ln>
      </dgm:spPr>
      <dgm:t>
        <a:bodyPr/>
        <a:lstStyle/>
        <a:p>
          <a:endParaRPr lang="ru-RU"/>
        </a:p>
      </dgm:t>
    </dgm:pt>
    <dgm:pt modelId="{EDC916FF-ED93-4865-944C-B020B15F8C27}" type="sibTrans" cxnId="{94B599AE-F14D-4EDF-8621-497CE74A1F46}">
      <dgm:prSet/>
      <dgm:spPr/>
      <dgm:t>
        <a:bodyPr/>
        <a:lstStyle/>
        <a:p>
          <a:endParaRPr lang="ru-RU"/>
        </a:p>
      </dgm:t>
    </dgm:pt>
    <dgm:pt modelId="{E3D052C3-AC7A-4B7F-A7BA-4F48A1842E0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Методист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i="0" dirty="0" err="1" smtClean="0">
              <a:latin typeface="Times New Roman" pitchFamily="18" charset="0"/>
              <a:cs typeface="Times New Roman" pitchFamily="18" charset="0"/>
            </a:rPr>
            <a:t>Тьютор</a:t>
          </a:r>
          <a:endParaRPr lang="ru-RU" sz="1800" i="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200" dirty="0"/>
        </a:p>
      </dgm:t>
    </dgm:pt>
    <dgm:pt modelId="{6FBC62F4-71A8-4388-A5AD-EEFF6EB6CC1D}" type="parTrans" cxnId="{D37355C9-18B6-4AD7-BF93-3BBA8C97E72B}">
      <dgm:prSet/>
      <dgm:spPr>
        <a:ln>
          <a:solidFill>
            <a:srgbClr val="3366CC"/>
          </a:solidFill>
        </a:ln>
      </dgm:spPr>
      <dgm:t>
        <a:bodyPr/>
        <a:lstStyle/>
        <a:p>
          <a:endParaRPr lang="ru-RU"/>
        </a:p>
      </dgm:t>
    </dgm:pt>
    <dgm:pt modelId="{27BA1587-059C-477F-90DF-DCFDB876687C}" type="sibTrans" cxnId="{D37355C9-18B6-4AD7-BF93-3BBA8C97E72B}">
      <dgm:prSet/>
      <dgm:spPr/>
      <dgm:t>
        <a:bodyPr/>
        <a:lstStyle/>
        <a:p>
          <a:endParaRPr lang="ru-RU"/>
        </a:p>
      </dgm:t>
    </dgm:pt>
    <dgm:pt modelId="{B15172BB-BFF6-4038-9120-539427025D5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Ведущий программист</a:t>
          </a:r>
        </a:p>
      </dgm:t>
    </dgm:pt>
    <dgm:pt modelId="{3355EF40-D647-454A-9781-47C074D632BA}" type="parTrans" cxnId="{DC25C509-71E5-44DF-85D9-88C3F3F06923}">
      <dgm:prSet/>
      <dgm:spPr>
        <a:ln>
          <a:solidFill>
            <a:srgbClr val="3366CC"/>
          </a:solidFill>
        </a:ln>
      </dgm:spPr>
      <dgm:t>
        <a:bodyPr/>
        <a:lstStyle/>
        <a:p>
          <a:endParaRPr lang="ru-RU"/>
        </a:p>
      </dgm:t>
    </dgm:pt>
    <dgm:pt modelId="{5931CCDD-4C02-4FA3-9D92-32E29688BA0E}" type="sibTrans" cxnId="{DC25C509-71E5-44DF-85D9-88C3F3F06923}">
      <dgm:prSet/>
      <dgm:spPr/>
      <dgm:t>
        <a:bodyPr/>
        <a:lstStyle/>
        <a:p>
          <a:endParaRPr lang="ru-RU"/>
        </a:p>
      </dgm:t>
    </dgm:pt>
    <dgm:pt modelId="{793B0FBD-0D74-4A1A-8E89-CBDD6B5E93FF}" type="pres">
      <dgm:prSet presAssocID="{4A93BC1E-E42A-450B-8BA1-BF665A7BEB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4D1BA1-0E16-41D8-A00D-FB4FC1669863}" type="pres">
      <dgm:prSet presAssocID="{E843B1C3-48FE-4049-ADA7-1C25622FA303}" presName="hierRoot1" presStyleCnt="0"/>
      <dgm:spPr/>
      <dgm:t>
        <a:bodyPr/>
        <a:lstStyle/>
        <a:p>
          <a:endParaRPr lang="ru-RU"/>
        </a:p>
      </dgm:t>
    </dgm:pt>
    <dgm:pt modelId="{4782160C-2625-4FE1-B9F9-6DF78AF8B52C}" type="pres">
      <dgm:prSet presAssocID="{E843B1C3-48FE-4049-ADA7-1C25622FA303}" presName="composite" presStyleCnt="0"/>
      <dgm:spPr/>
      <dgm:t>
        <a:bodyPr/>
        <a:lstStyle/>
        <a:p>
          <a:endParaRPr lang="ru-RU"/>
        </a:p>
      </dgm:t>
    </dgm:pt>
    <dgm:pt modelId="{88B7C7D8-3EBD-412D-BF9F-3348F43A1A5F}" type="pres">
      <dgm:prSet presAssocID="{E843B1C3-48FE-4049-ADA7-1C25622FA303}" presName="background" presStyleLbl="node0" presStyleIdx="0" presStyleCnt="1"/>
      <dgm:spPr/>
      <dgm:t>
        <a:bodyPr/>
        <a:lstStyle/>
        <a:p>
          <a:endParaRPr lang="ru-RU"/>
        </a:p>
      </dgm:t>
    </dgm:pt>
    <dgm:pt modelId="{8D67ED92-F0E1-41DB-BAB3-7296B76DE74B}" type="pres">
      <dgm:prSet presAssocID="{E843B1C3-48FE-4049-ADA7-1C25622FA303}" presName="text" presStyleLbl="fgAcc0" presStyleIdx="0" presStyleCnt="1" custScaleX="152104" custScaleY="81779" custLinFactNeighborX="11928" custLinFactNeighborY="-35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C06B8-7742-401A-AC3E-B6618911BDEF}" type="pres">
      <dgm:prSet presAssocID="{E843B1C3-48FE-4049-ADA7-1C25622FA303}" presName="hierChild2" presStyleCnt="0"/>
      <dgm:spPr/>
      <dgm:t>
        <a:bodyPr/>
        <a:lstStyle/>
        <a:p>
          <a:endParaRPr lang="ru-RU"/>
        </a:p>
      </dgm:t>
    </dgm:pt>
    <dgm:pt modelId="{CE4BE73E-5799-46D0-ACAF-0FF091A005A0}" type="pres">
      <dgm:prSet presAssocID="{E9B0941D-5741-4806-B018-B397E4F300F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6654007-92A9-466B-B520-B080CBFD6FC9}" type="pres">
      <dgm:prSet presAssocID="{F0D34A3A-6139-486D-9942-C6C2AB991863}" presName="hierRoot2" presStyleCnt="0"/>
      <dgm:spPr/>
      <dgm:t>
        <a:bodyPr/>
        <a:lstStyle/>
        <a:p>
          <a:endParaRPr lang="ru-RU"/>
        </a:p>
      </dgm:t>
    </dgm:pt>
    <dgm:pt modelId="{A4A07E18-BC09-4A6A-A0C1-551273962DC3}" type="pres">
      <dgm:prSet presAssocID="{F0D34A3A-6139-486D-9942-C6C2AB991863}" presName="composite2" presStyleCnt="0"/>
      <dgm:spPr/>
      <dgm:t>
        <a:bodyPr/>
        <a:lstStyle/>
        <a:p>
          <a:endParaRPr lang="ru-RU"/>
        </a:p>
      </dgm:t>
    </dgm:pt>
    <dgm:pt modelId="{AF094720-66D1-4372-B911-0AFE8F87FBA9}" type="pres">
      <dgm:prSet presAssocID="{F0D34A3A-6139-486D-9942-C6C2AB991863}" presName="background2" presStyleLbl="node2" presStyleIdx="0" presStyleCnt="3"/>
      <dgm:spPr>
        <a:solidFill>
          <a:srgbClr val="009999"/>
        </a:solidFill>
      </dgm:spPr>
      <dgm:t>
        <a:bodyPr/>
        <a:lstStyle/>
        <a:p>
          <a:endParaRPr lang="ru-RU"/>
        </a:p>
      </dgm:t>
    </dgm:pt>
    <dgm:pt modelId="{15964821-0C62-4F53-A753-6091B3C4C83C}" type="pres">
      <dgm:prSet presAssocID="{F0D34A3A-6139-486D-9942-C6C2AB991863}" presName="text2" presStyleLbl="fgAcc2" presStyleIdx="0" presStyleCnt="3" custScaleX="132579" custScaleY="101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59573-46B0-46D3-8BA4-160C38A9DAE2}" type="pres">
      <dgm:prSet presAssocID="{F0D34A3A-6139-486D-9942-C6C2AB991863}" presName="hierChild3" presStyleCnt="0"/>
      <dgm:spPr/>
      <dgm:t>
        <a:bodyPr/>
        <a:lstStyle/>
        <a:p>
          <a:endParaRPr lang="ru-RU"/>
        </a:p>
      </dgm:t>
    </dgm:pt>
    <dgm:pt modelId="{07ECED67-41DB-4146-AF42-96CA60F63017}" type="pres">
      <dgm:prSet presAssocID="{172FC25A-6EC3-4167-A6C3-C91D8547847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812DAC9-DF58-4597-81B2-26E282B3FBA6}" type="pres">
      <dgm:prSet presAssocID="{12AA1B77-07BF-4FD4-AC1E-D6EFEC8252EC}" presName="hierRoot3" presStyleCnt="0"/>
      <dgm:spPr/>
    </dgm:pt>
    <dgm:pt modelId="{2B7C0021-1546-4506-94AF-BC46FFF3DCA3}" type="pres">
      <dgm:prSet presAssocID="{12AA1B77-07BF-4FD4-AC1E-D6EFEC8252EC}" presName="composite3" presStyleCnt="0"/>
      <dgm:spPr/>
    </dgm:pt>
    <dgm:pt modelId="{0BF004BC-F74C-476A-9426-1CBA1EFF7146}" type="pres">
      <dgm:prSet presAssocID="{12AA1B77-07BF-4FD4-AC1E-D6EFEC8252EC}" presName="background3" presStyleLbl="node3" presStyleIdx="0" presStyleCnt="3"/>
      <dgm:spPr>
        <a:solidFill>
          <a:srgbClr val="3366CC"/>
        </a:solidFill>
      </dgm:spPr>
      <dgm:t>
        <a:bodyPr/>
        <a:lstStyle/>
        <a:p>
          <a:endParaRPr lang="ru-RU"/>
        </a:p>
      </dgm:t>
    </dgm:pt>
    <dgm:pt modelId="{262BE7C2-9052-4C56-BE7B-EAB638D29898}" type="pres">
      <dgm:prSet presAssocID="{12AA1B77-07BF-4FD4-AC1E-D6EFEC8252EC}" presName="text3" presStyleLbl="fgAcc3" presStyleIdx="0" presStyleCnt="3" custScaleX="123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EF17D4-394A-4999-9E9E-FF148366C340}" type="pres">
      <dgm:prSet presAssocID="{12AA1B77-07BF-4FD4-AC1E-D6EFEC8252EC}" presName="hierChild4" presStyleCnt="0"/>
      <dgm:spPr/>
    </dgm:pt>
    <dgm:pt modelId="{2AB15106-5CB9-47AC-8C08-0471B6BEB3B4}" type="pres">
      <dgm:prSet presAssocID="{B44A2B2B-0ED4-487A-AE96-C9553A1E7C3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AEA868B-994D-4522-B4E9-1E40E933D7B8}" type="pres">
      <dgm:prSet presAssocID="{9384AEB1-539E-4076-90A7-6644583D11D4}" presName="hierRoot2" presStyleCnt="0"/>
      <dgm:spPr/>
      <dgm:t>
        <a:bodyPr/>
        <a:lstStyle/>
        <a:p>
          <a:endParaRPr lang="ru-RU"/>
        </a:p>
      </dgm:t>
    </dgm:pt>
    <dgm:pt modelId="{B835E081-37F0-4FC4-B69E-5F66516D18CD}" type="pres">
      <dgm:prSet presAssocID="{9384AEB1-539E-4076-90A7-6644583D11D4}" presName="composite2" presStyleCnt="0"/>
      <dgm:spPr/>
      <dgm:t>
        <a:bodyPr/>
        <a:lstStyle/>
        <a:p>
          <a:endParaRPr lang="ru-RU"/>
        </a:p>
      </dgm:t>
    </dgm:pt>
    <dgm:pt modelId="{F68D24AC-66D4-49F0-B26B-AF95754196B7}" type="pres">
      <dgm:prSet presAssocID="{9384AEB1-539E-4076-90A7-6644583D11D4}" presName="background2" presStyleLbl="node2" presStyleIdx="1" presStyleCnt="3"/>
      <dgm:spPr>
        <a:solidFill>
          <a:srgbClr val="009999"/>
        </a:solidFill>
      </dgm:spPr>
      <dgm:t>
        <a:bodyPr/>
        <a:lstStyle/>
        <a:p>
          <a:endParaRPr lang="ru-RU"/>
        </a:p>
      </dgm:t>
    </dgm:pt>
    <dgm:pt modelId="{11388466-9410-4B2E-8BFD-4877624579A1}" type="pres">
      <dgm:prSet presAssocID="{9384AEB1-539E-4076-90A7-6644583D11D4}" presName="text2" presStyleLbl="fgAcc2" presStyleIdx="1" presStyleCnt="3" custScaleX="133488" custScaleY="100101" custLinFactNeighborX="-3985" custLinFactNeighborY="1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F31A4-FDDA-4250-BE05-E8EB5A555E91}" type="pres">
      <dgm:prSet presAssocID="{9384AEB1-539E-4076-90A7-6644583D11D4}" presName="hierChild3" presStyleCnt="0"/>
      <dgm:spPr/>
      <dgm:t>
        <a:bodyPr/>
        <a:lstStyle/>
        <a:p>
          <a:endParaRPr lang="ru-RU"/>
        </a:p>
      </dgm:t>
    </dgm:pt>
    <dgm:pt modelId="{9FD090E3-CA5D-43F0-820A-A75553E10C25}" type="pres">
      <dgm:prSet presAssocID="{6FBC62F4-71A8-4388-A5AD-EEFF6EB6CC1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7412E89-C307-4086-9EA5-50C317C664F3}" type="pres">
      <dgm:prSet presAssocID="{E3D052C3-AC7A-4B7F-A7BA-4F48A1842E02}" presName="hierRoot3" presStyleCnt="0"/>
      <dgm:spPr/>
    </dgm:pt>
    <dgm:pt modelId="{58EB2E3E-CF71-45F3-8FA9-1715B35EF2DB}" type="pres">
      <dgm:prSet presAssocID="{E3D052C3-AC7A-4B7F-A7BA-4F48A1842E02}" presName="composite3" presStyleCnt="0"/>
      <dgm:spPr/>
    </dgm:pt>
    <dgm:pt modelId="{C69BB10E-A36A-40FE-A942-795CC7D8B399}" type="pres">
      <dgm:prSet presAssocID="{E3D052C3-AC7A-4B7F-A7BA-4F48A1842E02}" presName="background3" presStyleLbl="node3" presStyleIdx="1" presStyleCnt="3"/>
      <dgm:spPr>
        <a:solidFill>
          <a:srgbClr val="3366CC"/>
        </a:solidFill>
      </dgm:spPr>
      <dgm:t>
        <a:bodyPr/>
        <a:lstStyle/>
        <a:p>
          <a:endParaRPr lang="ru-RU"/>
        </a:p>
      </dgm:t>
    </dgm:pt>
    <dgm:pt modelId="{9B7B917A-A53C-4569-8B92-A42D6B5D1DD3}" type="pres">
      <dgm:prSet presAssocID="{E3D052C3-AC7A-4B7F-A7BA-4F48A1842E02}" presName="text3" presStyleLbl="fgAcc3" presStyleIdx="1" presStyleCnt="3" custScaleX="114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F855CD-1F22-4D51-BACE-C8C80C025EF7}" type="pres">
      <dgm:prSet presAssocID="{E3D052C3-AC7A-4B7F-A7BA-4F48A1842E02}" presName="hierChild4" presStyleCnt="0"/>
      <dgm:spPr/>
    </dgm:pt>
    <dgm:pt modelId="{FA481A9B-0E0D-4053-A4FA-30D99DF8305E}" type="pres">
      <dgm:prSet presAssocID="{07AED639-620B-434B-A4ED-1EFC07569EF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38A878E-A3FB-4A5E-A5F6-943ACE4FB46A}" type="pres">
      <dgm:prSet presAssocID="{42EE29CA-CC06-4317-87C5-D491B1570660}" presName="hierRoot2" presStyleCnt="0"/>
      <dgm:spPr/>
      <dgm:t>
        <a:bodyPr/>
        <a:lstStyle/>
        <a:p>
          <a:endParaRPr lang="ru-RU"/>
        </a:p>
      </dgm:t>
    </dgm:pt>
    <dgm:pt modelId="{26C32598-C316-4605-A5A7-6F2C5833C9D1}" type="pres">
      <dgm:prSet presAssocID="{42EE29CA-CC06-4317-87C5-D491B1570660}" presName="composite2" presStyleCnt="0"/>
      <dgm:spPr/>
      <dgm:t>
        <a:bodyPr/>
        <a:lstStyle/>
        <a:p>
          <a:endParaRPr lang="ru-RU"/>
        </a:p>
      </dgm:t>
    </dgm:pt>
    <dgm:pt modelId="{3A0BE80A-451D-424F-B32F-0750B1FA205B}" type="pres">
      <dgm:prSet presAssocID="{42EE29CA-CC06-4317-87C5-D491B1570660}" presName="background2" presStyleLbl="node2" presStyleIdx="2" presStyleCnt="3"/>
      <dgm:spPr>
        <a:solidFill>
          <a:srgbClr val="009999"/>
        </a:solidFill>
      </dgm:spPr>
      <dgm:t>
        <a:bodyPr/>
        <a:lstStyle/>
        <a:p>
          <a:endParaRPr lang="ru-RU"/>
        </a:p>
      </dgm:t>
    </dgm:pt>
    <dgm:pt modelId="{041305D8-F98A-4090-A7F2-CAC1479E4262}" type="pres">
      <dgm:prSet presAssocID="{42EE29CA-CC06-4317-87C5-D491B1570660}" presName="text2" presStyleLbl="fgAcc2" presStyleIdx="2" presStyleCnt="3" custScaleX="143634" custScaleY="99789" custLinFactNeighborX="-4905" custLinFactNeighborY="-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30A230-9F0E-47F4-9522-FCED2D9110FB}" type="pres">
      <dgm:prSet presAssocID="{42EE29CA-CC06-4317-87C5-D491B1570660}" presName="hierChild3" presStyleCnt="0"/>
      <dgm:spPr/>
      <dgm:t>
        <a:bodyPr/>
        <a:lstStyle/>
        <a:p>
          <a:endParaRPr lang="ru-RU"/>
        </a:p>
      </dgm:t>
    </dgm:pt>
    <dgm:pt modelId="{F4B27B19-1410-47D7-9492-6B9DF22B5EAE}" type="pres">
      <dgm:prSet presAssocID="{3355EF40-D647-454A-9781-47C074D632B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64A9CDF-C522-45FE-9A0C-A88EA710E3A6}" type="pres">
      <dgm:prSet presAssocID="{B15172BB-BFF6-4038-9120-539427025D56}" presName="hierRoot3" presStyleCnt="0"/>
      <dgm:spPr/>
    </dgm:pt>
    <dgm:pt modelId="{628DD5D1-FD7E-48FD-AACE-B9A341490045}" type="pres">
      <dgm:prSet presAssocID="{B15172BB-BFF6-4038-9120-539427025D56}" presName="composite3" presStyleCnt="0"/>
      <dgm:spPr/>
    </dgm:pt>
    <dgm:pt modelId="{2865FDC5-69A7-40A1-BFF4-8DC51BB3D967}" type="pres">
      <dgm:prSet presAssocID="{B15172BB-BFF6-4038-9120-539427025D56}" presName="background3" presStyleLbl="node3" presStyleIdx="2" presStyleCnt="3"/>
      <dgm:spPr>
        <a:solidFill>
          <a:srgbClr val="3366CC"/>
        </a:solidFill>
      </dgm:spPr>
      <dgm:t>
        <a:bodyPr/>
        <a:lstStyle/>
        <a:p>
          <a:endParaRPr lang="ru-RU"/>
        </a:p>
      </dgm:t>
    </dgm:pt>
    <dgm:pt modelId="{6D67182D-2B76-467B-9A69-3E4952C87DAD}" type="pres">
      <dgm:prSet presAssocID="{B15172BB-BFF6-4038-9120-539427025D56}" presName="text3" presStyleLbl="fgAcc3" presStyleIdx="2" presStyleCnt="3" custScaleX="113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B5B35-AA55-4034-A542-601432D89F25}" type="pres">
      <dgm:prSet presAssocID="{B15172BB-BFF6-4038-9120-539427025D56}" presName="hierChild4" presStyleCnt="0"/>
      <dgm:spPr/>
    </dgm:pt>
  </dgm:ptLst>
  <dgm:cxnLst>
    <dgm:cxn modelId="{A6103340-2445-432E-81FC-144BEA6AD5AE}" type="presOf" srcId="{F0D34A3A-6139-486D-9942-C6C2AB991863}" destId="{15964821-0C62-4F53-A753-6091B3C4C83C}" srcOrd="0" destOrd="0" presId="urn:microsoft.com/office/officeart/2005/8/layout/hierarchy1"/>
    <dgm:cxn modelId="{BA03A668-33EB-4D4D-98D0-E7EE409553EC}" type="presOf" srcId="{12AA1B77-07BF-4FD4-AC1E-D6EFEC8252EC}" destId="{262BE7C2-9052-4C56-BE7B-EAB638D29898}" srcOrd="0" destOrd="0" presId="urn:microsoft.com/office/officeart/2005/8/layout/hierarchy1"/>
    <dgm:cxn modelId="{61A2D738-B18C-4413-82AF-4F7BFEC6400B}" srcId="{E843B1C3-48FE-4049-ADA7-1C25622FA303}" destId="{42EE29CA-CC06-4317-87C5-D491B1570660}" srcOrd="2" destOrd="0" parTransId="{07AED639-620B-434B-A4ED-1EFC07569EFD}" sibTransId="{3486D5D3-8FD1-497B-BC15-5E04B581AA8F}"/>
    <dgm:cxn modelId="{99F4B799-FF68-42BC-A111-9EE104AB6BA7}" type="presOf" srcId="{172FC25A-6EC3-4167-A6C3-C91D85478471}" destId="{07ECED67-41DB-4146-AF42-96CA60F63017}" srcOrd="0" destOrd="0" presId="urn:microsoft.com/office/officeart/2005/8/layout/hierarchy1"/>
    <dgm:cxn modelId="{176BC152-7C03-42E0-A4A4-8CE59524E2C7}" type="presOf" srcId="{B15172BB-BFF6-4038-9120-539427025D56}" destId="{6D67182D-2B76-467B-9A69-3E4952C87DAD}" srcOrd="0" destOrd="0" presId="urn:microsoft.com/office/officeart/2005/8/layout/hierarchy1"/>
    <dgm:cxn modelId="{90D92056-848C-4D94-BC3C-1E44B9522AFE}" type="presOf" srcId="{6FBC62F4-71A8-4388-A5AD-EEFF6EB6CC1D}" destId="{9FD090E3-CA5D-43F0-820A-A75553E10C25}" srcOrd="0" destOrd="0" presId="urn:microsoft.com/office/officeart/2005/8/layout/hierarchy1"/>
    <dgm:cxn modelId="{968FE59E-D867-4B37-B4CC-0CDADE8BBB62}" srcId="{4A93BC1E-E42A-450B-8BA1-BF665A7BEB2F}" destId="{E843B1C3-48FE-4049-ADA7-1C25622FA303}" srcOrd="0" destOrd="0" parTransId="{236612EE-9FB5-4D4C-8B70-BD9216C2F4FF}" sibTransId="{0158C05E-E357-4EF0-A5FF-9A44568B0267}"/>
    <dgm:cxn modelId="{D37355C9-18B6-4AD7-BF93-3BBA8C97E72B}" srcId="{9384AEB1-539E-4076-90A7-6644583D11D4}" destId="{E3D052C3-AC7A-4B7F-A7BA-4F48A1842E02}" srcOrd="0" destOrd="0" parTransId="{6FBC62F4-71A8-4388-A5AD-EEFF6EB6CC1D}" sibTransId="{27BA1587-059C-477F-90DF-DCFDB876687C}"/>
    <dgm:cxn modelId="{0BBB4921-A342-412D-901E-C0E7026CDE8E}" type="presOf" srcId="{3355EF40-D647-454A-9781-47C074D632BA}" destId="{F4B27B19-1410-47D7-9492-6B9DF22B5EAE}" srcOrd="0" destOrd="0" presId="urn:microsoft.com/office/officeart/2005/8/layout/hierarchy1"/>
    <dgm:cxn modelId="{1DFB2E68-D093-4CBD-985A-91DBA2320D31}" type="presOf" srcId="{E843B1C3-48FE-4049-ADA7-1C25622FA303}" destId="{8D67ED92-F0E1-41DB-BAB3-7296B76DE74B}" srcOrd="0" destOrd="0" presId="urn:microsoft.com/office/officeart/2005/8/layout/hierarchy1"/>
    <dgm:cxn modelId="{94B599AE-F14D-4EDF-8621-497CE74A1F46}" srcId="{F0D34A3A-6139-486D-9942-C6C2AB991863}" destId="{12AA1B77-07BF-4FD4-AC1E-D6EFEC8252EC}" srcOrd="0" destOrd="0" parTransId="{172FC25A-6EC3-4167-A6C3-C91D85478471}" sibTransId="{EDC916FF-ED93-4865-944C-B020B15F8C27}"/>
    <dgm:cxn modelId="{DC25C509-71E5-44DF-85D9-88C3F3F06923}" srcId="{42EE29CA-CC06-4317-87C5-D491B1570660}" destId="{B15172BB-BFF6-4038-9120-539427025D56}" srcOrd="0" destOrd="0" parTransId="{3355EF40-D647-454A-9781-47C074D632BA}" sibTransId="{5931CCDD-4C02-4FA3-9D92-32E29688BA0E}"/>
    <dgm:cxn modelId="{574618E1-13AC-4E00-80DB-16A382B9966F}" type="presOf" srcId="{9384AEB1-539E-4076-90A7-6644583D11D4}" destId="{11388466-9410-4B2E-8BFD-4877624579A1}" srcOrd="0" destOrd="0" presId="urn:microsoft.com/office/officeart/2005/8/layout/hierarchy1"/>
    <dgm:cxn modelId="{46D7F8E9-562B-46EE-9953-6F406F8FE2EC}" type="presOf" srcId="{B44A2B2B-0ED4-487A-AE96-C9553A1E7C30}" destId="{2AB15106-5CB9-47AC-8C08-0471B6BEB3B4}" srcOrd="0" destOrd="0" presId="urn:microsoft.com/office/officeart/2005/8/layout/hierarchy1"/>
    <dgm:cxn modelId="{C1710750-34F2-4EA8-8581-26A75239BEA1}" srcId="{E843B1C3-48FE-4049-ADA7-1C25622FA303}" destId="{9384AEB1-539E-4076-90A7-6644583D11D4}" srcOrd="1" destOrd="0" parTransId="{B44A2B2B-0ED4-487A-AE96-C9553A1E7C30}" sibTransId="{3D7C2C7A-D67E-47FF-856F-C1614300B214}"/>
    <dgm:cxn modelId="{38D75071-B4E9-45DF-A8AE-86D89D2C48DA}" type="presOf" srcId="{42EE29CA-CC06-4317-87C5-D491B1570660}" destId="{041305D8-F98A-4090-A7F2-CAC1479E4262}" srcOrd="0" destOrd="0" presId="urn:microsoft.com/office/officeart/2005/8/layout/hierarchy1"/>
    <dgm:cxn modelId="{91FB2A63-5589-48EA-8E1D-F1A2764D989C}" type="presOf" srcId="{07AED639-620B-434B-A4ED-1EFC07569EFD}" destId="{FA481A9B-0E0D-4053-A4FA-30D99DF8305E}" srcOrd="0" destOrd="0" presId="urn:microsoft.com/office/officeart/2005/8/layout/hierarchy1"/>
    <dgm:cxn modelId="{9F67EBED-6F94-4A7C-B397-3A806106BFDB}" srcId="{E843B1C3-48FE-4049-ADA7-1C25622FA303}" destId="{F0D34A3A-6139-486D-9942-C6C2AB991863}" srcOrd="0" destOrd="0" parTransId="{E9B0941D-5741-4806-B018-B397E4F300F3}" sibTransId="{DBE9EB0E-44DF-4830-9B8B-6D6578B099B3}"/>
    <dgm:cxn modelId="{EC4E360C-BDB1-4739-91A5-22C8B5D57E7C}" type="presOf" srcId="{E3D052C3-AC7A-4B7F-A7BA-4F48A1842E02}" destId="{9B7B917A-A53C-4569-8B92-A42D6B5D1DD3}" srcOrd="0" destOrd="0" presId="urn:microsoft.com/office/officeart/2005/8/layout/hierarchy1"/>
    <dgm:cxn modelId="{29680BF3-4B5E-43E6-B785-CE8C41F4B292}" type="presOf" srcId="{E9B0941D-5741-4806-B018-B397E4F300F3}" destId="{CE4BE73E-5799-46D0-ACAF-0FF091A005A0}" srcOrd="0" destOrd="0" presId="urn:microsoft.com/office/officeart/2005/8/layout/hierarchy1"/>
    <dgm:cxn modelId="{3846D3B1-9049-496B-8374-B2F68B4E5862}" type="presOf" srcId="{4A93BC1E-E42A-450B-8BA1-BF665A7BEB2F}" destId="{793B0FBD-0D74-4A1A-8E89-CBDD6B5E93FF}" srcOrd="0" destOrd="0" presId="urn:microsoft.com/office/officeart/2005/8/layout/hierarchy1"/>
    <dgm:cxn modelId="{B02451D0-F01C-4875-B1CE-16E40669444D}" type="presParOf" srcId="{793B0FBD-0D74-4A1A-8E89-CBDD6B5E93FF}" destId="{924D1BA1-0E16-41D8-A00D-FB4FC1669863}" srcOrd="0" destOrd="0" presId="urn:microsoft.com/office/officeart/2005/8/layout/hierarchy1"/>
    <dgm:cxn modelId="{8643ED38-27ED-46EC-93D7-502CE2E7C01F}" type="presParOf" srcId="{924D1BA1-0E16-41D8-A00D-FB4FC1669863}" destId="{4782160C-2625-4FE1-B9F9-6DF78AF8B52C}" srcOrd="0" destOrd="0" presId="urn:microsoft.com/office/officeart/2005/8/layout/hierarchy1"/>
    <dgm:cxn modelId="{8440D2EE-DFAE-41D7-9BDC-E82340802829}" type="presParOf" srcId="{4782160C-2625-4FE1-B9F9-6DF78AF8B52C}" destId="{88B7C7D8-3EBD-412D-BF9F-3348F43A1A5F}" srcOrd="0" destOrd="0" presId="urn:microsoft.com/office/officeart/2005/8/layout/hierarchy1"/>
    <dgm:cxn modelId="{1900EA0B-59C9-4881-B044-52A004A38DA7}" type="presParOf" srcId="{4782160C-2625-4FE1-B9F9-6DF78AF8B52C}" destId="{8D67ED92-F0E1-41DB-BAB3-7296B76DE74B}" srcOrd="1" destOrd="0" presId="urn:microsoft.com/office/officeart/2005/8/layout/hierarchy1"/>
    <dgm:cxn modelId="{D2E21AC9-63B6-4ACB-A5BE-AED95D69B9D4}" type="presParOf" srcId="{924D1BA1-0E16-41D8-A00D-FB4FC1669863}" destId="{D71C06B8-7742-401A-AC3E-B6618911BDEF}" srcOrd="1" destOrd="0" presId="urn:microsoft.com/office/officeart/2005/8/layout/hierarchy1"/>
    <dgm:cxn modelId="{6224D784-D3EB-4B62-B582-D0975DA67ED4}" type="presParOf" srcId="{D71C06B8-7742-401A-AC3E-B6618911BDEF}" destId="{CE4BE73E-5799-46D0-ACAF-0FF091A005A0}" srcOrd="0" destOrd="0" presId="urn:microsoft.com/office/officeart/2005/8/layout/hierarchy1"/>
    <dgm:cxn modelId="{BDA54727-19DC-4FA5-80A3-2EB5243E2E05}" type="presParOf" srcId="{D71C06B8-7742-401A-AC3E-B6618911BDEF}" destId="{26654007-92A9-466B-B520-B080CBFD6FC9}" srcOrd="1" destOrd="0" presId="urn:microsoft.com/office/officeart/2005/8/layout/hierarchy1"/>
    <dgm:cxn modelId="{A81EABB8-96DA-4074-BBE2-C2A4902C8E17}" type="presParOf" srcId="{26654007-92A9-466B-B520-B080CBFD6FC9}" destId="{A4A07E18-BC09-4A6A-A0C1-551273962DC3}" srcOrd="0" destOrd="0" presId="urn:microsoft.com/office/officeart/2005/8/layout/hierarchy1"/>
    <dgm:cxn modelId="{F5EBBD70-9ECE-4477-83B3-924DAF024FAB}" type="presParOf" srcId="{A4A07E18-BC09-4A6A-A0C1-551273962DC3}" destId="{AF094720-66D1-4372-B911-0AFE8F87FBA9}" srcOrd="0" destOrd="0" presId="urn:microsoft.com/office/officeart/2005/8/layout/hierarchy1"/>
    <dgm:cxn modelId="{F3A15965-3D31-451D-B27A-B690137BF0F6}" type="presParOf" srcId="{A4A07E18-BC09-4A6A-A0C1-551273962DC3}" destId="{15964821-0C62-4F53-A753-6091B3C4C83C}" srcOrd="1" destOrd="0" presId="urn:microsoft.com/office/officeart/2005/8/layout/hierarchy1"/>
    <dgm:cxn modelId="{A3CBF051-414E-414A-8CB9-48B74D2A7D0E}" type="presParOf" srcId="{26654007-92A9-466B-B520-B080CBFD6FC9}" destId="{BED59573-46B0-46D3-8BA4-160C38A9DAE2}" srcOrd="1" destOrd="0" presId="urn:microsoft.com/office/officeart/2005/8/layout/hierarchy1"/>
    <dgm:cxn modelId="{0A9CD634-E1CB-442C-9E13-7AD123FD7281}" type="presParOf" srcId="{BED59573-46B0-46D3-8BA4-160C38A9DAE2}" destId="{07ECED67-41DB-4146-AF42-96CA60F63017}" srcOrd="0" destOrd="0" presId="urn:microsoft.com/office/officeart/2005/8/layout/hierarchy1"/>
    <dgm:cxn modelId="{689B8BC3-FB33-4F0B-86D1-F761ACF2F051}" type="presParOf" srcId="{BED59573-46B0-46D3-8BA4-160C38A9DAE2}" destId="{B812DAC9-DF58-4597-81B2-26E282B3FBA6}" srcOrd="1" destOrd="0" presId="urn:microsoft.com/office/officeart/2005/8/layout/hierarchy1"/>
    <dgm:cxn modelId="{0752EBBB-0F18-467E-B1F9-3EC704C01D4D}" type="presParOf" srcId="{B812DAC9-DF58-4597-81B2-26E282B3FBA6}" destId="{2B7C0021-1546-4506-94AF-BC46FFF3DCA3}" srcOrd="0" destOrd="0" presId="urn:microsoft.com/office/officeart/2005/8/layout/hierarchy1"/>
    <dgm:cxn modelId="{C63C4250-DC1D-4B7B-95C3-7C1ED65E0B9F}" type="presParOf" srcId="{2B7C0021-1546-4506-94AF-BC46FFF3DCA3}" destId="{0BF004BC-F74C-476A-9426-1CBA1EFF7146}" srcOrd="0" destOrd="0" presId="urn:microsoft.com/office/officeart/2005/8/layout/hierarchy1"/>
    <dgm:cxn modelId="{5DEB763C-4C0F-41B8-9551-9AB5C30B7380}" type="presParOf" srcId="{2B7C0021-1546-4506-94AF-BC46FFF3DCA3}" destId="{262BE7C2-9052-4C56-BE7B-EAB638D29898}" srcOrd="1" destOrd="0" presId="urn:microsoft.com/office/officeart/2005/8/layout/hierarchy1"/>
    <dgm:cxn modelId="{18BF42F6-0985-4DBD-8956-C918021A0A3E}" type="presParOf" srcId="{B812DAC9-DF58-4597-81B2-26E282B3FBA6}" destId="{8DEF17D4-394A-4999-9E9E-FF148366C340}" srcOrd="1" destOrd="0" presId="urn:microsoft.com/office/officeart/2005/8/layout/hierarchy1"/>
    <dgm:cxn modelId="{0E4D3076-D283-4292-9001-8489A35A06B8}" type="presParOf" srcId="{D71C06B8-7742-401A-AC3E-B6618911BDEF}" destId="{2AB15106-5CB9-47AC-8C08-0471B6BEB3B4}" srcOrd="2" destOrd="0" presId="urn:microsoft.com/office/officeart/2005/8/layout/hierarchy1"/>
    <dgm:cxn modelId="{C21BA56A-2CD1-4358-BBED-F67FEF4A3571}" type="presParOf" srcId="{D71C06B8-7742-401A-AC3E-B6618911BDEF}" destId="{1AEA868B-994D-4522-B4E9-1E40E933D7B8}" srcOrd="3" destOrd="0" presId="urn:microsoft.com/office/officeart/2005/8/layout/hierarchy1"/>
    <dgm:cxn modelId="{69FAFBF7-ECD7-4C7B-98C8-3C45E1703FE5}" type="presParOf" srcId="{1AEA868B-994D-4522-B4E9-1E40E933D7B8}" destId="{B835E081-37F0-4FC4-B69E-5F66516D18CD}" srcOrd="0" destOrd="0" presId="urn:microsoft.com/office/officeart/2005/8/layout/hierarchy1"/>
    <dgm:cxn modelId="{2397DF82-E4B7-4951-B164-9E2446DF1C0C}" type="presParOf" srcId="{B835E081-37F0-4FC4-B69E-5F66516D18CD}" destId="{F68D24AC-66D4-49F0-B26B-AF95754196B7}" srcOrd="0" destOrd="0" presId="urn:microsoft.com/office/officeart/2005/8/layout/hierarchy1"/>
    <dgm:cxn modelId="{501CD86F-44AC-467D-A3A8-D1C3C15D0C21}" type="presParOf" srcId="{B835E081-37F0-4FC4-B69E-5F66516D18CD}" destId="{11388466-9410-4B2E-8BFD-4877624579A1}" srcOrd="1" destOrd="0" presId="urn:microsoft.com/office/officeart/2005/8/layout/hierarchy1"/>
    <dgm:cxn modelId="{8F2628D5-25EC-4626-A0F8-EFB11BEB947A}" type="presParOf" srcId="{1AEA868B-994D-4522-B4E9-1E40E933D7B8}" destId="{12BF31A4-FDDA-4250-BE05-E8EB5A555E91}" srcOrd="1" destOrd="0" presId="urn:microsoft.com/office/officeart/2005/8/layout/hierarchy1"/>
    <dgm:cxn modelId="{7913452B-C874-43B9-B8DE-6FCB33EC054F}" type="presParOf" srcId="{12BF31A4-FDDA-4250-BE05-E8EB5A555E91}" destId="{9FD090E3-CA5D-43F0-820A-A75553E10C25}" srcOrd="0" destOrd="0" presId="urn:microsoft.com/office/officeart/2005/8/layout/hierarchy1"/>
    <dgm:cxn modelId="{7408E076-CA11-4E54-B288-69FA00314586}" type="presParOf" srcId="{12BF31A4-FDDA-4250-BE05-E8EB5A555E91}" destId="{A7412E89-C307-4086-9EA5-50C317C664F3}" srcOrd="1" destOrd="0" presId="urn:microsoft.com/office/officeart/2005/8/layout/hierarchy1"/>
    <dgm:cxn modelId="{FF2240A1-9EC5-4FAE-98ED-E27A9F3385D2}" type="presParOf" srcId="{A7412E89-C307-4086-9EA5-50C317C664F3}" destId="{58EB2E3E-CF71-45F3-8FA9-1715B35EF2DB}" srcOrd="0" destOrd="0" presId="urn:microsoft.com/office/officeart/2005/8/layout/hierarchy1"/>
    <dgm:cxn modelId="{CFD1C942-B3A3-460F-BF35-B6EF3950B89C}" type="presParOf" srcId="{58EB2E3E-CF71-45F3-8FA9-1715B35EF2DB}" destId="{C69BB10E-A36A-40FE-A942-795CC7D8B399}" srcOrd="0" destOrd="0" presId="urn:microsoft.com/office/officeart/2005/8/layout/hierarchy1"/>
    <dgm:cxn modelId="{211D4314-7696-4175-84FC-25E9C0C978C5}" type="presParOf" srcId="{58EB2E3E-CF71-45F3-8FA9-1715B35EF2DB}" destId="{9B7B917A-A53C-4569-8B92-A42D6B5D1DD3}" srcOrd="1" destOrd="0" presId="urn:microsoft.com/office/officeart/2005/8/layout/hierarchy1"/>
    <dgm:cxn modelId="{6117985E-E4ED-41B1-9DD3-93EE7474D645}" type="presParOf" srcId="{A7412E89-C307-4086-9EA5-50C317C664F3}" destId="{17F855CD-1F22-4D51-BACE-C8C80C025EF7}" srcOrd="1" destOrd="0" presId="urn:microsoft.com/office/officeart/2005/8/layout/hierarchy1"/>
    <dgm:cxn modelId="{D31B02EF-ACCE-4DDD-BA89-F1944B6493D8}" type="presParOf" srcId="{D71C06B8-7742-401A-AC3E-B6618911BDEF}" destId="{FA481A9B-0E0D-4053-A4FA-30D99DF8305E}" srcOrd="4" destOrd="0" presId="urn:microsoft.com/office/officeart/2005/8/layout/hierarchy1"/>
    <dgm:cxn modelId="{C2F0CDC3-FCB0-455A-AAD7-4BEFD09E4393}" type="presParOf" srcId="{D71C06B8-7742-401A-AC3E-B6618911BDEF}" destId="{338A878E-A3FB-4A5E-A5F6-943ACE4FB46A}" srcOrd="5" destOrd="0" presId="urn:microsoft.com/office/officeart/2005/8/layout/hierarchy1"/>
    <dgm:cxn modelId="{FE741324-D509-4845-BE80-97DB15386F6F}" type="presParOf" srcId="{338A878E-A3FB-4A5E-A5F6-943ACE4FB46A}" destId="{26C32598-C316-4605-A5A7-6F2C5833C9D1}" srcOrd="0" destOrd="0" presId="urn:microsoft.com/office/officeart/2005/8/layout/hierarchy1"/>
    <dgm:cxn modelId="{AA70A179-2294-4C2B-BA5F-06EA2C51BD64}" type="presParOf" srcId="{26C32598-C316-4605-A5A7-6F2C5833C9D1}" destId="{3A0BE80A-451D-424F-B32F-0750B1FA205B}" srcOrd="0" destOrd="0" presId="urn:microsoft.com/office/officeart/2005/8/layout/hierarchy1"/>
    <dgm:cxn modelId="{AE32E014-FD2E-46C4-870E-1BC9814AFD87}" type="presParOf" srcId="{26C32598-C316-4605-A5A7-6F2C5833C9D1}" destId="{041305D8-F98A-4090-A7F2-CAC1479E4262}" srcOrd="1" destOrd="0" presId="urn:microsoft.com/office/officeart/2005/8/layout/hierarchy1"/>
    <dgm:cxn modelId="{5FB3818E-E02C-449F-8B9D-788646291696}" type="presParOf" srcId="{338A878E-A3FB-4A5E-A5F6-943ACE4FB46A}" destId="{F730A230-9F0E-47F4-9522-FCED2D9110FB}" srcOrd="1" destOrd="0" presId="urn:microsoft.com/office/officeart/2005/8/layout/hierarchy1"/>
    <dgm:cxn modelId="{5E96DE4D-D4DC-4D1E-8CF1-0EB1F6F55CFD}" type="presParOf" srcId="{F730A230-9F0E-47F4-9522-FCED2D9110FB}" destId="{F4B27B19-1410-47D7-9492-6B9DF22B5EAE}" srcOrd="0" destOrd="0" presId="urn:microsoft.com/office/officeart/2005/8/layout/hierarchy1"/>
    <dgm:cxn modelId="{51B02F35-3612-4705-AD94-2AC277CA58D6}" type="presParOf" srcId="{F730A230-9F0E-47F4-9522-FCED2D9110FB}" destId="{E64A9CDF-C522-45FE-9A0C-A88EA710E3A6}" srcOrd="1" destOrd="0" presId="urn:microsoft.com/office/officeart/2005/8/layout/hierarchy1"/>
    <dgm:cxn modelId="{27E6C890-02A8-411C-A3B9-8EED64963B9C}" type="presParOf" srcId="{E64A9CDF-C522-45FE-9A0C-A88EA710E3A6}" destId="{628DD5D1-FD7E-48FD-AACE-B9A341490045}" srcOrd="0" destOrd="0" presId="urn:microsoft.com/office/officeart/2005/8/layout/hierarchy1"/>
    <dgm:cxn modelId="{0E65B27F-CAA1-4030-A977-C9C0194203C6}" type="presParOf" srcId="{628DD5D1-FD7E-48FD-AACE-B9A341490045}" destId="{2865FDC5-69A7-40A1-BFF4-8DC51BB3D967}" srcOrd="0" destOrd="0" presId="urn:microsoft.com/office/officeart/2005/8/layout/hierarchy1"/>
    <dgm:cxn modelId="{946DBDD2-8C98-46B4-B100-C1268139EDB7}" type="presParOf" srcId="{628DD5D1-FD7E-48FD-AACE-B9A341490045}" destId="{6D67182D-2B76-467B-9A69-3E4952C87DAD}" srcOrd="1" destOrd="0" presId="urn:microsoft.com/office/officeart/2005/8/layout/hierarchy1"/>
    <dgm:cxn modelId="{721523D6-810C-4313-9651-D5DDEA73EC47}" type="presParOf" srcId="{E64A9CDF-C522-45FE-9A0C-A88EA710E3A6}" destId="{4E6B5B35-AA55-4034-A542-601432D89F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7B19-1410-47D7-9492-6B9DF22B5EAE}">
      <dsp:nvSpPr>
        <dsp:cNvPr id="0" name=""/>
        <dsp:cNvSpPr/>
      </dsp:nvSpPr>
      <dsp:spPr>
        <a:xfrm>
          <a:off x="7434218" y="3803642"/>
          <a:ext cx="96603" cy="57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81"/>
              </a:lnTo>
              <a:lnTo>
                <a:pt x="96603" y="394081"/>
              </a:lnTo>
              <a:lnTo>
                <a:pt x="96603" y="576532"/>
              </a:lnTo>
            </a:path>
          </a:pathLst>
        </a:custGeom>
        <a:noFill/>
        <a:ln w="19050" cap="flat" cmpd="sng" algn="ctr">
          <a:solidFill>
            <a:srgbClr val="3366CC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81A9B-0E0D-4053-A4FA-30D99DF8305E}">
      <dsp:nvSpPr>
        <dsp:cNvPr id="0" name=""/>
        <dsp:cNvSpPr/>
      </dsp:nvSpPr>
      <dsp:spPr>
        <a:xfrm>
          <a:off x="4707999" y="1536703"/>
          <a:ext cx="2726219" cy="101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502"/>
              </a:lnTo>
              <a:lnTo>
                <a:pt x="2726219" y="836502"/>
              </a:lnTo>
              <a:lnTo>
                <a:pt x="2726219" y="101895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090E3-CA5D-43F0-820A-A75553E10C25}">
      <dsp:nvSpPr>
        <dsp:cNvPr id="0" name=""/>
        <dsp:cNvSpPr/>
      </dsp:nvSpPr>
      <dsp:spPr>
        <a:xfrm>
          <a:off x="4240011" y="3828817"/>
          <a:ext cx="91440" cy="555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807"/>
              </a:lnTo>
              <a:lnTo>
                <a:pt x="124204" y="372807"/>
              </a:lnTo>
              <a:lnTo>
                <a:pt x="124204" y="555259"/>
              </a:lnTo>
            </a:path>
          </a:pathLst>
        </a:custGeom>
        <a:noFill/>
        <a:ln w="19050" cap="flat" cmpd="sng" algn="ctr">
          <a:solidFill>
            <a:srgbClr val="3366CC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15106-5CB9-47AC-8C08-0471B6BEB3B4}">
      <dsp:nvSpPr>
        <dsp:cNvPr id="0" name=""/>
        <dsp:cNvSpPr/>
      </dsp:nvSpPr>
      <dsp:spPr>
        <a:xfrm>
          <a:off x="4285731" y="1536703"/>
          <a:ext cx="422268" cy="1040226"/>
        </a:xfrm>
        <a:custGeom>
          <a:avLst/>
          <a:gdLst/>
          <a:ahLst/>
          <a:cxnLst/>
          <a:rect l="0" t="0" r="0" b="0"/>
          <a:pathLst>
            <a:path>
              <a:moveTo>
                <a:pt x="422268" y="0"/>
              </a:moveTo>
              <a:lnTo>
                <a:pt x="422268" y="857775"/>
              </a:lnTo>
              <a:lnTo>
                <a:pt x="0" y="857775"/>
              </a:lnTo>
              <a:lnTo>
                <a:pt x="0" y="104022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CED67-41DB-4146-AF42-96CA60F63017}">
      <dsp:nvSpPr>
        <dsp:cNvPr id="0" name=""/>
        <dsp:cNvSpPr/>
      </dsp:nvSpPr>
      <dsp:spPr>
        <a:xfrm>
          <a:off x="1260752" y="3822677"/>
          <a:ext cx="91440" cy="572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792"/>
              </a:lnTo>
            </a:path>
          </a:pathLst>
        </a:custGeom>
        <a:noFill/>
        <a:ln w="19050" cap="flat" cmpd="sng" algn="ctr">
          <a:solidFill>
            <a:srgbClr val="3366CC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E73E-5799-46D0-ACAF-0FF091A005A0}">
      <dsp:nvSpPr>
        <dsp:cNvPr id="0" name=""/>
        <dsp:cNvSpPr/>
      </dsp:nvSpPr>
      <dsp:spPr>
        <a:xfrm>
          <a:off x="1306472" y="1536703"/>
          <a:ext cx="3401527" cy="1022692"/>
        </a:xfrm>
        <a:custGeom>
          <a:avLst/>
          <a:gdLst/>
          <a:ahLst/>
          <a:cxnLst/>
          <a:rect l="0" t="0" r="0" b="0"/>
          <a:pathLst>
            <a:path>
              <a:moveTo>
                <a:pt x="3401527" y="0"/>
              </a:moveTo>
              <a:lnTo>
                <a:pt x="3401527" y="840241"/>
              </a:lnTo>
              <a:lnTo>
                <a:pt x="0" y="840241"/>
              </a:lnTo>
              <a:lnTo>
                <a:pt x="0" y="102269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7C7D8-3EBD-412D-BF9F-3348F43A1A5F}">
      <dsp:nvSpPr>
        <dsp:cNvPr id="0" name=""/>
        <dsp:cNvSpPr/>
      </dsp:nvSpPr>
      <dsp:spPr>
        <a:xfrm>
          <a:off x="3210164" y="513954"/>
          <a:ext cx="2995670" cy="1022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67ED92-F0E1-41DB-BAB3-7296B76DE74B}">
      <dsp:nvSpPr>
        <dsp:cNvPr id="0" name=""/>
        <dsp:cNvSpPr/>
      </dsp:nvSpPr>
      <dsp:spPr>
        <a:xfrm>
          <a:off x="3428996" y="721844"/>
          <a:ext cx="2995670" cy="1022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/>
              <a:ea typeface="Times New Roman"/>
            </a:rPr>
            <a:t>Краевой Центр инклюзивного и дистанционного обучения</a:t>
          </a:r>
          <a:endParaRPr lang="ru-RU" sz="1800" kern="1200" dirty="0"/>
        </a:p>
      </dsp:txBody>
      <dsp:txXfrm>
        <a:off x="3458951" y="751799"/>
        <a:ext cx="2935760" cy="962838"/>
      </dsp:txXfrm>
    </dsp:sp>
    <dsp:sp modelId="{AF094720-66D1-4372-B911-0AFE8F87FBA9}">
      <dsp:nvSpPr>
        <dsp:cNvPr id="0" name=""/>
        <dsp:cNvSpPr/>
      </dsp:nvSpPr>
      <dsp:spPr>
        <a:xfrm>
          <a:off x="908" y="2559395"/>
          <a:ext cx="2611127" cy="1263281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64821-0C62-4F53-A753-6091B3C4C83C}">
      <dsp:nvSpPr>
        <dsp:cNvPr id="0" name=""/>
        <dsp:cNvSpPr/>
      </dsp:nvSpPr>
      <dsp:spPr>
        <a:xfrm>
          <a:off x="219740" y="2767286"/>
          <a:ext cx="2611127" cy="1263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Социально-психологическая служба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по работе с обучающимися с ОВЗ и инвалидами</a:t>
          </a:r>
          <a:endParaRPr lang="ru-RU" sz="1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740" y="2804286"/>
        <a:ext cx="2537127" cy="1189281"/>
      </dsp:txXfrm>
    </dsp:sp>
    <dsp:sp modelId="{0BF004BC-F74C-476A-9426-1CBA1EFF7146}">
      <dsp:nvSpPr>
        <dsp:cNvPr id="0" name=""/>
        <dsp:cNvSpPr/>
      </dsp:nvSpPr>
      <dsp:spPr>
        <a:xfrm>
          <a:off x="88579" y="4395470"/>
          <a:ext cx="2435784" cy="1250625"/>
        </a:xfrm>
        <a:prstGeom prst="roundRect">
          <a:avLst>
            <a:gd name="adj" fmla="val 10000"/>
          </a:avLst>
        </a:prstGeom>
        <a:solidFill>
          <a:srgbClr val="3366CC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BE7C2-9052-4C56-BE7B-EAB638D29898}">
      <dsp:nvSpPr>
        <dsp:cNvPr id="0" name=""/>
        <dsp:cNvSpPr/>
      </dsp:nvSpPr>
      <dsp:spPr>
        <a:xfrm>
          <a:off x="307412" y="4603360"/>
          <a:ext cx="2435784" cy="1250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Социальный педагог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Педагог – психолог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Учитель-дефектолог </a:t>
          </a:r>
          <a:endParaRPr lang="ru-RU" sz="1800" kern="1200" dirty="0"/>
        </a:p>
      </dsp:txBody>
      <dsp:txXfrm>
        <a:off x="344042" y="4639990"/>
        <a:ext cx="2362524" cy="1177365"/>
      </dsp:txXfrm>
    </dsp:sp>
    <dsp:sp modelId="{F68D24AC-66D4-49F0-B26B-AF95754196B7}">
      <dsp:nvSpPr>
        <dsp:cNvPr id="0" name=""/>
        <dsp:cNvSpPr/>
      </dsp:nvSpPr>
      <dsp:spPr>
        <a:xfrm>
          <a:off x="2971216" y="2576929"/>
          <a:ext cx="2629030" cy="1251888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388466-9410-4B2E-8BFD-4877624579A1}">
      <dsp:nvSpPr>
        <dsp:cNvPr id="0" name=""/>
        <dsp:cNvSpPr/>
      </dsp:nvSpPr>
      <dsp:spPr>
        <a:xfrm>
          <a:off x="3190048" y="2784820"/>
          <a:ext cx="2629030" cy="1251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Служба методической и педагогической поддержки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обучающихся с ОВЗ и инвалидов</a:t>
          </a:r>
          <a:endParaRPr lang="ru-RU" sz="1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715" y="2821487"/>
        <a:ext cx="2555696" cy="1178554"/>
      </dsp:txXfrm>
    </dsp:sp>
    <dsp:sp modelId="{C69BB10E-A36A-40FE-A942-795CC7D8B399}">
      <dsp:nvSpPr>
        <dsp:cNvPr id="0" name=""/>
        <dsp:cNvSpPr/>
      </dsp:nvSpPr>
      <dsp:spPr>
        <a:xfrm>
          <a:off x="3232261" y="4384076"/>
          <a:ext cx="2263907" cy="1250625"/>
        </a:xfrm>
        <a:prstGeom prst="roundRect">
          <a:avLst>
            <a:gd name="adj" fmla="val 10000"/>
          </a:avLst>
        </a:prstGeom>
        <a:solidFill>
          <a:srgbClr val="3366CC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B917A-A53C-4569-8B92-A42D6B5D1DD3}">
      <dsp:nvSpPr>
        <dsp:cNvPr id="0" name=""/>
        <dsp:cNvSpPr/>
      </dsp:nvSpPr>
      <dsp:spPr>
        <a:xfrm>
          <a:off x="3451093" y="4591967"/>
          <a:ext cx="2263907" cy="1250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Методист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0" kern="1200" dirty="0" err="1" smtClean="0">
              <a:latin typeface="Times New Roman" pitchFamily="18" charset="0"/>
              <a:cs typeface="Times New Roman" pitchFamily="18" charset="0"/>
            </a:rPr>
            <a:t>Тьютор</a:t>
          </a:r>
          <a:endParaRPr lang="ru-RU" sz="180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/>
        </a:p>
      </dsp:txBody>
      <dsp:txXfrm>
        <a:off x="3487723" y="4628597"/>
        <a:ext cx="2190647" cy="1177365"/>
      </dsp:txXfrm>
    </dsp:sp>
    <dsp:sp modelId="{3A0BE80A-451D-424F-B32F-0750B1FA205B}">
      <dsp:nvSpPr>
        <dsp:cNvPr id="0" name=""/>
        <dsp:cNvSpPr/>
      </dsp:nvSpPr>
      <dsp:spPr>
        <a:xfrm>
          <a:off x="6019791" y="2555656"/>
          <a:ext cx="2828854" cy="1247986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1305D8-F98A-4090-A7F2-CAC1479E4262}">
      <dsp:nvSpPr>
        <dsp:cNvPr id="0" name=""/>
        <dsp:cNvSpPr/>
      </dsp:nvSpPr>
      <dsp:spPr>
        <a:xfrm>
          <a:off x="6238623" y="2763546"/>
          <a:ext cx="2828854" cy="1247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Информационно-техническая служба по обеспечению инклюзивного и дистанционного обучения</a:t>
          </a:r>
          <a:endParaRPr lang="ru-RU" sz="1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5175" y="2800098"/>
        <a:ext cx="2755750" cy="1174882"/>
      </dsp:txXfrm>
    </dsp:sp>
    <dsp:sp modelId="{2865FDC5-69A7-40A1-BFF4-8DC51BB3D967}">
      <dsp:nvSpPr>
        <dsp:cNvPr id="0" name=""/>
        <dsp:cNvSpPr/>
      </dsp:nvSpPr>
      <dsp:spPr>
        <a:xfrm>
          <a:off x="6410567" y="4380175"/>
          <a:ext cx="2240509" cy="1250625"/>
        </a:xfrm>
        <a:prstGeom prst="roundRect">
          <a:avLst>
            <a:gd name="adj" fmla="val 10000"/>
          </a:avLst>
        </a:prstGeom>
        <a:solidFill>
          <a:srgbClr val="3366CC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7182D-2B76-467B-9A69-3E4952C87DAD}">
      <dsp:nvSpPr>
        <dsp:cNvPr id="0" name=""/>
        <dsp:cNvSpPr/>
      </dsp:nvSpPr>
      <dsp:spPr>
        <a:xfrm>
          <a:off x="6629399" y="4588065"/>
          <a:ext cx="2240509" cy="1250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Ведущий программист</a:t>
          </a:r>
        </a:p>
      </dsp:txBody>
      <dsp:txXfrm>
        <a:off x="6666029" y="4624695"/>
        <a:ext cx="2167249" cy="117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EA5C-DC8B-4405-BFE1-8944048F44E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19CC-EEFC-4A1C-88AF-4A908CC9C5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1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EF1371-7FC8-4A98-BE51-CAF1808C1C40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919CC-EEFC-4A1C-88AF-4A908CC9C5A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9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9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692B66-33E1-480E-8C53-5F5F070847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2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microsoft.com/office/2007/relationships/hdphoto" Target="../media/hdphoto3.wdp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Лариса\ИНКЛЮЗИЯ\ИННОВАЦИОННАЯ ПЛОЩАДКА\ПУБЛИКАЦИИ\Деятельность КЦИ и ДО как условие\zwalls.ru-2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0"/>
          <p:cNvSpPr>
            <a:spLocks noGrp="1"/>
          </p:cNvSpPr>
          <p:nvPr>
            <p:ph type="title"/>
          </p:nvPr>
        </p:nvSpPr>
        <p:spPr>
          <a:xfrm>
            <a:off x="-6350" y="152400"/>
            <a:ext cx="9156700" cy="12192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</a:rPr>
              <a:t>ГБПОУ</a:t>
            </a:r>
            <a:br>
              <a:rPr lang="ru-RU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</a:rPr>
            </a:br>
            <a:r>
              <a:rPr lang="ru-RU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</a:rPr>
              <a:t>«Ставропольский региональный колледж вычислительной техники и электроники»</a:t>
            </a:r>
            <a:endParaRPr lang="ru-RU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Заголовок 10"/>
          <p:cNvSpPr txBox="1">
            <a:spLocks/>
          </p:cNvSpPr>
          <p:nvPr/>
        </p:nvSpPr>
        <p:spPr>
          <a:xfrm>
            <a:off x="304800" y="2209800"/>
            <a:ext cx="8610600" cy="2946400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</a:endParaRPr>
          </a:p>
          <a:p>
            <a:endParaRPr lang="ru-RU" sz="24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</a:endParaRPr>
          </a:p>
          <a:p>
            <a:endParaRPr lang="ru-RU" sz="2400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</a:endParaRPr>
          </a:p>
          <a:p>
            <a:r>
              <a:rPr lang="ru-RU" sz="2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</a:rPr>
              <a:t>Проблемы непрерывного профессионального образования лиц с инвалидностью и ОВЗ: преемственность образовательной вертикали</a:t>
            </a:r>
          </a:p>
          <a:p>
            <a:endParaRPr lang="ru-RU" sz="2000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</a:endParaRPr>
          </a:p>
          <a:p>
            <a:endParaRPr lang="ru-RU" sz="2000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</a:endParaRPr>
          </a:p>
          <a:p>
            <a:endParaRPr lang="ru-RU" sz="2000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</a:endParaRPr>
          </a:p>
          <a:p>
            <a:endParaRPr lang="ru-RU" sz="24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Заголовок 10"/>
          <p:cNvSpPr txBox="1">
            <a:spLocks/>
          </p:cNvSpPr>
          <p:nvPr/>
        </p:nvSpPr>
        <p:spPr>
          <a:xfrm>
            <a:off x="1" y="6375400"/>
            <a:ext cx="91694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6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 год</a:t>
            </a:r>
            <a:endParaRPr lang="ru-RU" sz="1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1484" y="5354321"/>
            <a:ext cx="545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</a:rPr>
              <a:t>Руководитель КЦИ и ДО – Семина </a:t>
            </a:r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</a:rPr>
              <a:t>Л.Ю</a:t>
            </a:r>
            <a:r>
              <a:rPr lang="ru-RU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5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26882541"/>
              </p:ext>
            </p:extLst>
          </p:nvPr>
        </p:nvGraphicFramePr>
        <p:xfrm>
          <a:off x="0" y="40160"/>
          <a:ext cx="9164990" cy="681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-3429000" y="3429001"/>
            <a:ext cx="6858000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714206" y="3428206"/>
            <a:ext cx="6858000" cy="1588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3429794" y="3428206"/>
            <a:ext cx="6858000" cy="1588"/>
          </a:xfrm>
          <a:prstGeom prst="lin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0" y="6858001"/>
            <a:ext cx="9144000" cy="1588"/>
          </a:xfrm>
          <a:prstGeom prst="lin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0" y="1"/>
            <a:ext cx="9144000" cy="1588"/>
          </a:xfrm>
          <a:prstGeom prst="lin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0" y="6858001"/>
            <a:ext cx="9144000" cy="158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0" y="1"/>
            <a:ext cx="9144000" cy="15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524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3276600" y="2006600"/>
            <a:ext cx="3505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457200" y="9906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26244" y="502623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sz="2000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Проблемы в реализации инклюзивного образования в организациях системы СПО</a:t>
            </a:r>
            <a:endParaRPr lang="ru-RU" altLang="ru-RU" sz="20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457200" y="1467780"/>
            <a:ext cx="8429625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/>
              <a:t>- </a:t>
            </a:r>
            <a:r>
              <a:rPr lang="ru-RU" sz="2400" dirty="0" smtClean="0"/>
              <a:t>недостаток специальной подготовки знаний основ коррекционной педагогики и специальной психологии, особенностей психофизического развития обучающихся с ОВЗ и инвалидностью у педагогического коллектива Колледжа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01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95800"/>
            <a:ext cx="4156541" cy="2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srkvtie.stv.ru/inkluz/images/2016-17/IMG_3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47846"/>
            <a:ext cx="3505200" cy="2336800"/>
          </a:xfrm>
          <a:prstGeom prst="rect">
            <a:avLst/>
          </a:prstGeom>
          <a:noFill/>
        </p:spPr>
      </p:pic>
      <p:pic>
        <p:nvPicPr>
          <p:cNvPr id="5126" name="Picture 6" descr="http://srkvtie.stv.ru/inkluz/images/2016-17/DSC_0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47846"/>
            <a:ext cx="3541262" cy="2361994"/>
          </a:xfrm>
          <a:prstGeom prst="rect">
            <a:avLst/>
          </a:prstGeom>
          <a:noFill/>
        </p:spPr>
      </p:pic>
      <p:pic>
        <p:nvPicPr>
          <p:cNvPr id="5130" name="Picture 10" descr="http://srkvtie.stv.ru/inkluz/images/gl5.jpg"/>
          <p:cNvPicPr>
            <a:picLocks noChangeAspect="1" noChangeArrowheads="1"/>
          </p:cNvPicPr>
          <p:nvPr/>
        </p:nvPicPr>
        <p:blipFill>
          <a:blip r:embed="rId5" cstate="print"/>
          <a:srcRect l="3150" r="19773"/>
          <a:stretch>
            <a:fillRect/>
          </a:stretch>
        </p:blipFill>
        <p:spPr bwMode="auto">
          <a:xfrm>
            <a:off x="5591829" y="4648200"/>
            <a:ext cx="3552171" cy="2209800"/>
          </a:xfrm>
          <a:prstGeom prst="rect">
            <a:avLst/>
          </a:prstGeom>
          <a:noFill/>
        </p:spPr>
      </p:pic>
      <p:pic>
        <p:nvPicPr>
          <p:cNvPr id="5134" name="Picture 14" descr="http://srkvtie.stv.ru/inkluz/images/20160615_104309.jpg"/>
          <p:cNvPicPr>
            <a:picLocks noChangeAspect="1" noChangeArrowheads="1"/>
          </p:cNvPicPr>
          <p:nvPr/>
        </p:nvPicPr>
        <p:blipFill>
          <a:blip r:embed="rId6" cstate="print"/>
          <a:srcRect t="14573" b="24220"/>
          <a:stretch>
            <a:fillRect/>
          </a:stretch>
        </p:blipFill>
        <p:spPr bwMode="auto">
          <a:xfrm>
            <a:off x="3059832" y="2132856"/>
            <a:ext cx="3168352" cy="3441582"/>
          </a:xfrm>
          <a:prstGeom prst="rect">
            <a:avLst/>
          </a:prstGeom>
          <a:noFill/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" y="38571"/>
            <a:ext cx="9143998" cy="72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ru-RU" altLang="ru-RU" sz="2400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Пути решения обозначенных проблем</a:t>
            </a:r>
            <a:endParaRPr lang="ru-RU" altLang="ru-RU" sz="24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524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3276600" y="2006600"/>
            <a:ext cx="3505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457200" y="9906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26244" y="533400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Проблемы в реализации инклюзивного образования в организациях системы СПО</a:t>
            </a:r>
            <a:endParaRPr lang="ru-RU" altLang="ru-RU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457200" y="1467780"/>
            <a:ext cx="8429625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/>
              <a:t>- </a:t>
            </a:r>
            <a:r>
              <a:rPr lang="ru-RU" sz="2400" dirty="0"/>
              <a:t>недостаточное финансирование образовательной организации для обеспечения качественного материально-технического оснащения под нужды обучающихся </a:t>
            </a:r>
            <a:r>
              <a:rPr lang="ru-RU" sz="2400" dirty="0" smtClean="0"/>
              <a:t>различных нозологий 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89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016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457200" y="1193800"/>
            <a:ext cx="8610600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663222" y="1719333"/>
            <a:ext cx="8198556" cy="4950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ru-RU" sz="2000" dirty="0" smtClean="0"/>
              <a:t>участие </a:t>
            </a:r>
            <a:r>
              <a:rPr lang="ru-RU" sz="2000" dirty="0"/>
              <a:t>в программах: «Доступная среда</a:t>
            </a:r>
            <a:r>
              <a:rPr lang="ru-RU" sz="2000" dirty="0" smtClean="0"/>
              <a:t>» и </a:t>
            </a:r>
            <a:r>
              <a:rPr lang="ru-RU" sz="2000" dirty="0"/>
              <a:t>«Право быть </a:t>
            </a:r>
            <a:r>
              <a:rPr lang="ru-RU" sz="2000" dirty="0" smtClean="0"/>
              <a:t>равным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;</a:t>
            </a: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участие в </a:t>
            </a:r>
            <a:r>
              <a:rPr lang="ru-RU" sz="2000" dirty="0"/>
              <a:t>конкурсе среди профессиональных образовательных организаций Ставропольского края по созданию </a:t>
            </a:r>
            <a:r>
              <a:rPr lang="ru-RU" sz="2000" dirty="0" smtClean="0"/>
              <a:t>базовой профессиональной образовательной </a:t>
            </a:r>
            <a:r>
              <a:rPr lang="ru-RU" sz="2000" dirty="0"/>
              <a:t>организации, обеспечивающей поддержку региональных систем инклюзивного профессионального образования </a:t>
            </a:r>
            <a:r>
              <a:rPr lang="ru-RU" sz="2000" dirty="0" smtClean="0"/>
              <a:t>инвалидов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04800" y="431128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Пути решения обозначенных проблем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422" y="241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524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3276600" y="2006600"/>
            <a:ext cx="3505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457200" y="9906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26244" y="533400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Проблемы в реализации инклюзивного образования в организациях системы СПО</a:t>
            </a:r>
            <a:endParaRPr lang="ru-RU" altLang="ru-RU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457200" y="1467780"/>
            <a:ext cx="8579644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/>
              <a:t>- отсутствие системного подхода в профессиональной ориентации обучающихся с ОВЗ и </a:t>
            </a:r>
            <a:r>
              <a:rPr lang="ru-RU" sz="2200" dirty="0" smtClean="0"/>
              <a:t>инвалидностью;</a:t>
            </a:r>
            <a:endParaRPr lang="ru-RU" sz="2200" dirty="0"/>
          </a:p>
          <a:p>
            <a:pPr algn="l"/>
            <a:r>
              <a:rPr lang="ru-RU" sz="2200" dirty="0"/>
              <a:t> </a:t>
            </a:r>
          </a:p>
          <a:p>
            <a:pPr algn="l"/>
            <a:r>
              <a:rPr lang="ru-RU" sz="2200" dirty="0" smtClean="0"/>
              <a:t>- ограниченное </a:t>
            </a:r>
            <a:r>
              <a:rPr lang="ru-RU" sz="2200" dirty="0"/>
              <a:t>количество профессий, по которым возможно трудоустройство лиц с </a:t>
            </a:r>
            <a:r>
              <a:rPr lang="ru-RU" sz="2200" dirty="0" smtClean="0"/>
              <a:t>инвалидностью и ОВЗ;</a:t>
            </a:r>
            <a:endParaRPr lang="ru-RU" sz="2200" dirty="0"/>
          </a:p>
          <a:p>
            <a:pPr algn="l"/>
            <a:r>
              <a:rPr lang="ru-RU" sz="2200" dirty="0"/>
              <a:t> </a:t>
            </a:r>
          </a:p>
          <a:p>
            <a:pPr marL="342900" indent="-342900" algn="l">
              <a:buFontTx/>
              <a:buChar char="-"/>
            </a:pPr>
            <a:r>
              <a:rPr lang="ru-RU" sz="2200" dirty="0" smtClean="0"/>
              <a:t>низкий </a:t>
            </a:r>
            <a:r>
              <a:rPr lang="ru-RU" sz="2200" dirty="0"/>
              <a:t>уровень трудоустройства инвалидов и лиц с ОВЗ, получившим профессиональное образование</a:t>
            </a:r>
            <a:endParaRPr lang="ru-RU" sz="2200" dirty="0" smtClean="0"/>
          </a:p>
          <a:p>
            <a:pPr algn="l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707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016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457200" y="1193800"/>
            <a:ext cx="8610600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663222" y="1719333"/>
            <a:ext cx="8198556" cy="4950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/>
              <a:t>1 </a:t>
            </a:r>
            <a:r>
              <a:rPr lang="ru-RU" sz="2200" dirty="0"/>
              <a:t>этап - профессиональная </a:t>
            </a:r>
            <a:r>
              <a:rPr lang="ru-RU" sz="2200" dirty="0" smtClean="0"/>
              <a:t>ориентация</a:t>
            </a:r>
          </a:p>
          <a:p>
            <a:pPr algn="l"/>
            <a:endParaRPr lang="ru-RU" sz="2200" dirty="0"/>
          </a:p>
          <a:p>
            <a:pPr algn="l"/>
            <a:r>
              <a:rPr lang="ru-RU" sz="2200" dirty="0"/>
              <a:t>2 этап - профессиональное </a:t>
            </a:r>
            <a:r>
              <a:rPr lang="ru-RU" sz="2200" dirty="0" smtClean="0"/>
              <a:t>обучение</a:t>
            </a:r>
          </a:p>
          <a:p>
            <a:pPr algn="l"/>
            <a:endParaRPr lang="ru-RU" sz="2200" dirty="0"/>
          </a:p>
          <a:p>
            <a:pPr algn="l"/>
            <a:r>
              <a:rPr lang="ru-RU" sz="2200" dirty="0"/>
              <a:t>3 этап </a:t>
            </a:r>
            <a:r>
              <a:rPr lang="ru-RU" sz="2200" dirty="0" smtClean="0"/>
              <a:t>- трудоустройство</a:t>
            </a:r>
          </a:p>
          <a:p>
            <a:pPr algn="l"/>
            <a:endParaRPr lang="ru-RU" sz="2200" dirty="0"/>
          </a:p>
          <a:p>
            <a:pPr algn="l"/>
            <a:r>
              <a:rPr lang="ru-RU" sz="2200" dirty="0"/>
              <a:t>4 </a:t>
            </a:r>
            <a:r>
              <a:rPr lang="ru-RU" sz="2200" dirty="0" smtClean="0"/>
              <a:t>этап - </a:t>
            </a:r>
            <a:r>
              <a:rPr lang="ru-RU" sz="2200" dirty="0"/>
              <a:t>профессионально-производственная адаптация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04800" y="485062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sz="2400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Модель, объединяющая общее образование, профессиональное образование и работодателей в системе непрерывного профессионального образования</a:t>
            </a:r>
            <a:endParaRPr lang="ru-RU" altLang="ru-RU" sz="24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422" y="241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750"/>
            <a:ext cx="9144000" cy="55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016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457200" y="1193800"/>
            <a:ext cx="8610600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314325" y="1524000"/>
            <a:ext cx="8753475" cy="514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ru-RU" sz="2200" dirty="0"/>
              <a:t>повышение квалификации педагогического коллектива Колледжа по программам инклюзивной </a:t>
            </a:r>
            <a:r>
              <a:rPr lang="ru-RU" sz="2200" dirty="0" smtClean="0"/>
              <a:t>подготовки</a:t>
            </a: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;</a:t>
            </a:r>
          </a:p>
          <a:p>
            <a:pPr algn="just"/>
            <a:endParaRPr lang="ru-RU" sz="22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оказание </a:t>
            </a:r>
            <a:r>
              <a:rPr lang="ru-RU" sz="2200" dirty="0"/>
              <a:t>консультативной помощи в вопросах организации инновационной деятельности, в разработке программ по реализации </a:t>
            </a:r>
            <a:r>
              <a:rPr lang="ru-RU" sz="2200" smtClean="0"/>
              <a:t>инклюзивной практики</a:t>
            </a:r>
            <a:r>
              <a:rPr lang="ru-RU" sz="2200" smtClean="0">
                <a:ea typeface="Times New Roman" pitchFamily="18" charset="0"/>
                <a:cs typeface="Arial" pitchFamily="34" charset="0"/>
              </a:rPr>
              <a:t>;</a:t>
            </a:r>
            <a:endParaRPr lang="ru-RU" sz="2200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22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организация </a:t>
            </a:r>
            <a:r>
              <a:rPr lang="ru-RU" sz="2200" dirty="0"/>
              <a:t>участие в мероприятиях различного уровня по вопросам реализации инклюзивного </a:t>
            </a:r>
            <a:r>
              <a:rPr lang="ru-RU" sz="2200" dirty="0" smtClean="0"/>
              <a:t>образования</a:t>
            </a:r>
            <a:endParaRPr lang="ru-RU" sz="2200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22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4325" y="415711"/>
            <a:ext cx="8801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Взаимодействие с ФГАОУ ВО «Северо-Кавказский федеральный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23094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Лариса\ИНКЛЮЗИЯ\ИННОВАЦИОННАЯ ПЛОЩАДКА\ПУБЛИКАЦИИ\Деятельность КЦИ и ДО как условие\1342267275-968798-5-www.hqtexture.com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8536" y="-1952"/>
            <a:ext cx="9162535" cy="685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192.168.10.100\преподаватель\Семина Л.Ю\от Нади\фото СКФУ\День 3 (группа 25.1) фото на сайт\IMG_79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b="26617"/>
          <a:stretch/>
        </p:blipFill>
        <p:spPr bwMode="auto">
          <a:xfrm>
            <a:off x="3167338" y="-32924"/>
            <a:ext cx="2623862" cy="305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124201"/>
            <a:ext cx="5334000" cy="1142999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Интерактивная площадка</a:t>
            </a:r>
            <a:br>
              <a:rPr lang="ru-RU" sz="2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«Территория взаимопонимания»</a:t>
            </a:r>
            <a:endParaRPr lang="ru-RU" sz="23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192.168.10.100\преподаватель\Семина Л.Ю\от Нади\фото СКФУ\06.05 (группа 20-1) фото на сайт\IMG_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52601" cy="17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0.100\преподаватель\Семина Л.Ю\от Нади\фото СКФУ\День 1 ( группа 10.2). Фото на сайт\DSC_051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6239"/>
            <a:ext cx="175260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10.100\преподаватель\Семина Л.Ю\от Нади\фото СКФУ\День 2 (группа 10.1) Фото на сайт\IMG_20160426_1021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55" y="3565100"/>
            <a:ext cx="2097045" cy="16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92.168.10.100\преподаватель\Семина Л.Ю\от Нади\фото СКФУ\День 2 (группа 10.1) Фото на сайт\IMG_20160426_1051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7060682" y="-1954"/>
            <a:ext cx="2083318" cy="17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92.168.10.100\преподаватель\Семина Л.Ю\от Нади\фото СКФУ\День 2 (группа 10.1) Фото на сайт\IMG_20160426_1034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/>
          <a:stretch/>
        </p:blipFill>
        <p:spPr bwMode="auto">
          <a:xfrm>
            <a:off x="4148844" y="4377636"/>
            <a:ext cx="1304494" cy="24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92.168.10.100\преподаватель\Семина Л.Ю\от Нади\фото СКФУ\День 2 (группа 10.1) Фото на сайт\IMG_20160426_10523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"/>
          <a:stretch/>
        </p:blipFill>
        <p:spPr bwMode="auto">
          <a:xfrm>
            <a:off x="1748184" y="4377635"/>
            <a:ext cx="1143720" cy="25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192.168.10.100\преподаватель\Семина Л.Ю\от Нади\фото СКФУ\День 3 (группа 25.1) фото на сайт\IMG_789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r="4338" b="13728"/>
          <a:stretch/>
        </p:blipFill>
        <p:spPr bwMode="auto">
          <a:xfrm>
            <a:off x="0" y="5248552"/>
            <a:ext cx="1781907" cy="16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192.168.10.100\преподаватель\Семина Л.Ю\от Нади\фото СКФУ\День 3 (группа 25.1) фото на сайт\IMG_7903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/>
          <a:stretch/>
        </p:blipFill>
        <p:spPr bwMode="auto">
          <a:xfrm>
            <a:off x="7046955" y="1768742"/>
            <a:ext cx="2097045" cy="17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192.168.10.100\преподаватель\Семина Л.Ю\от Нади\фото СКФУ\День 3 (группа 25.1) фото на сайт\IMG_790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9428" r="24758" b="16042"/>
          <a:stretch/>
        </p:blipFill>
        <p:spPr bwMode="auto">
          <a:xfrm>
            <a:off x="1" y="3508838"/>
            <a:ext cx="1752599" cy="17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192.168.10.100\преподаватель\Семина Л.Ю\от Нади\фото СКФУ\День 5 (группа 26). Фото на сайт\P1000648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/>
          <a:stretch/>
        </p:blipFill>
        <p:spPr bwMode="auto">
          <a:xfrm>
            <a:off x="5453338" y="4378693"/>
            <a:ext cx="1607344" cy="24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192.168.10.100\преподаватель\Семина Л.Ю\от Нади\фото СКФУ\День 6, 17.05 (группа 15-2) фото на сайт\20160517_10205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b="7329"/>
          <a:stretch/>
        </p:blipFill>
        <p:spPr bwMode="auto">
          <a:xfrm>
            <a:off x="2896320" y="4377635"/>
            <a:ext cx="1252524" cy="24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192.168.10.100\преподаватель\Семина Л.Ю\от Нади\фото СКФУ\День 6, 17.05 (группа 15-2) фото на сайт\20160517_10263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55" y="5248552"/>
            <a:ext cx="2097045" cy="16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016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457200" y="1193800"/>
            <a:ext cx="8610600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533400" y="1143000"/>
            <a:ext cx="8382000" cy="518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Непрерывное образование – это процесс роста образовательного (общего и профессионального) потенциала личности в течении всей жизни на основе использования системы государственных и общественных институтов и в соответствии с потребностями личности и общества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422" y="241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2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1" descr="Описание: C:\Users\Методист КЦДО\Desktop\инклюзивная площадка СРКВТи Э\фото\стенды\ИНклюзтя(Новое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2" y="762000"/>
            <a:ext cx="8890283" cy="523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19"/>
            <a:ext cx="8229600" cy="1143000"/>
          </a:xfrm>
        </p:spPr>
        <p:txBody>
          <a:bodyPr>
            <a:noAutofit/>
          </a:bodyPr>
          <a:lstStyle/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64738993"/>
              </p:ext>
            </p:extLst>
          </p:nvPr>
        </p:nvGraphicFramePr>
        <p:xfrm>
          <a:off x="4408312" y="2006600"/>
          <a:ext cx="4735688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9209146"/>
              </p:ext>
            </p:extLst>
          </p:nvPr>
        </p:nvGraphicFramePr>
        <p:xfrm>
          <a:off x="16934" y="2006600"/>
          <a:ext cx="4783667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28600" y="1292577"/>
            <a:ext cx="86106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D:\Лариса\ИНКЛЮЗИЯ\ИННОВАЦИОННАЯ ПЛОЩАДКА\ПУБЛИКАЦИИ\Деятельность КЦИ и ДО как условие\zwalls.ru-2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5000" y="2233093"/>
            <a:ext cx="5942104" cy="239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spc="100" normalizeH="0" baseline="0" noProof="0" dirty="0" smtClean="0">
                <a:ln w="18000">
                  <a:solidFill>
                    <a:srgbClr val="006666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 !</a:t>
            </a:r>
            <a:endParaRPr kumimoji="0" lang="ru-RU" sz="6600" b="1" i="0" u="none" strike="noStrike" kern="1200" spc="100" normalizeH="0" baseline="0" noProof="0" dirty="0">
              <a:ln w="18000">
                <a:solidFill>
                  <a:srgbClr val="006666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4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524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3276600" y="2006600"/>
            <a:ext cx="3505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457200" y="9906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26244" y="533400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Перечень специальностей, по которым обучаются </a:t>
            </a:r>
            <a:r>
              <a:rPr lang="ru-RU" altLang="ru-RU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 колледже студенты </a:t>
            </a:r>
            <a:r>
              <a:rPr lang="ru-RU" altLang="ru-RU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altLang="ru-RU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ОВЗ и </a:t>
            </a:r>
            <a:r>
              <a:rPr lang="ru-RU" altLang="ru-RU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инвалидностью</a:t>
            </a:r>
            <a:endParaRPr lang="ru-RU" altLang="ru-RU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59865"/>
              </p:ext>
            </p:extLst>
          </p:nvPr>
        </p:nvGraphicFramePr>
        <p:xfrm>
          <a:off x="835980" y="1509775"/>
          <a:ext cx="7791128" cy="5021409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1981200"/>
                <a:gridCol w="5124128"/>
              </a:tblGrid>
              <a:tr h="712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</a:t>
                      </a: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09.02.01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Компьютерные системы и </a:t>
                      </a:r>
                      <a:r>
                        <a:rPr lang="ru-RU" sz="2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09.02.02</a:t>
                      </a:r>
                      <a:endParaRPr lang="ru-RU" sz="2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Компьютерные сети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09.02.03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Программирование в компьютерных </a:t>
                      </a:r>
                      <a:r>
                        <a:rPr lang="ru-RU" sz="2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11.02.01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Радиоаппаратостроение</a:t>
                      </a:r>
                      <a:endParaRPr lang="ru-RU" sz="2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11.02.14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Электронные приборы и устройства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38.02.07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Банковское дело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47272" y="666936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902970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28222" y="6515100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8839200" y="1589"/>
            <a:ext cx="1016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7734390" y="5467487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457200" y="1193800"/>
            <a:ext cx="8610600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152400" y="533400"/>
            <a:ext cx="8562622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Краевая  </a:t>
            </a:r>
            <a:r>
              <a:rPr lang="ru-RU" sz="3600" b="1" dirty="0">
                <a:ea typeface="Times New Roman" pitchFamily="18" charset="0"/>
                <a:cs typeface="Arial" pitchFamily="34" charset="0"/>
              </a:rPr>
              <a:t>инновационная площадка по  теме: </a:t>
            </a:r>
            <a:br>
              <a:rPr lang="ru-RU" sz="3600" b="1" dirty="0">
                <a:ea typeface="Times New Roman" pitchFamily="18" charset="0"/>
                <a:cs typeface="Arial" pitchFamily="34" charset="0"/>
              </a:rPr>
            </a:br>
            <a:endParaRPr lang="ru-RU" sz="2800" b="1" dirty="0" smtClean="0">
              <a:ea typeface="Times New Roman" pitchFamily="18" charset="0"/>
              <a:cs typeface="Arial" pitchFamily="34" charset="0"/>
            </a:endParaRPr>
          </a:p>
          <a:p>
            <a:r>
              <a:rPr lang="ru-RU" sz="2800" b="1" dirty="0"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dirty="0">
                <a:ea typeface="Times New Roman" pitchFamily="18" charset="0"/>
                <a:cs typeface="Arial" pitchFamily="34" charset="0"/>
              </a:rPr>
            </a:br>
            <a:r>
              <a:rPr lang="ru-RU" sz="3600" b="1" dirty="0">
                <a:ea typeface="Times New Roman" pitchFamily="18" charset="0"/>
                <a:cs typeface="Arial" pitchFamily="34" charset="0"/>
              </a:rPr>
              <a:t>«Создание универсальной </a:t>
            </a:r>
            <a:r>
              <a:rPr lang="ru-RU" sz="3600" b="1" dirty="0" err="1">
                <a:ea typeface="Times New Roman" pitchFamily="18" charset="0"/>
                <a:cs typeface="Arial" pitchFamily="34" charset="0"/>
              </a:rPr>
              <a:t>безбарьерной</a:t>
            </a:r>
            <a:r>
              <a:rPr lang="ru-RU" sz="3600" b="1" dirty="0">
                <a:ea typeface="Times New Roman" pitchFamily="18" charset="0"/>
                <a:cs typeface="Arial" pitchFamily="34" charset="0"/>
              </a:rPr>
              <a:t>  среды  в системе  </a:t>
            </a:r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среднего профессионального образования»</a:t>
            </a:r>
            <a:endParaRPr lang="ru-RU" sz="36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422" y="241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524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3276600" y="2006600"/>
            <a:ext cx="3505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457200" y="9906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26244" y="533400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Проблемы в реализации инклюзивного образования в организациях системы СПО</a:t>
            </a:r>
            <a:endParaRPr lang="ru-RU" altLang="ru-RU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457200" y="1467780"/>
            <a:ext cx="8429625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/>
              <a:t>- недостаточная разработанностью нормативно-правовой базы, регламентирующей организацию процесса инклюзивного образования в системе СПО;</a:t>
            </a:r>
          </a:p>
          <a:p>
            <a:pPr algn="l"/>
            <a:r>
              <a:rPr lang="ru-RU" sz="2200" dirty="0"/>
              <a:t> </a:t>
            </a:r>
          </a:p>
          <a:p>
            <a:pPr algn="l"/>
            <a:r>
              <a:rPr lang="ru-RU" sz="2200" dirty="0" smtClean="0"/>
              <a:t>- ненадлежащее </a:t>
            </a:r>
            <a:r>
              <a:rPr lang="ru-RU" sz="2200" dirty="0"/>
              <a:t>оформление сопроводительной документация МСЭ и ПМПК, в части определяющей перечень специальных образовательных условий и услуг;</a:t>
            </a:r>
          </a:p>
          <a:p>
            <a:pPr algn="l"/>
            <a:r>
              <a:rPr lang="ru-RU" sz="2200" dirty="0"/>
              <a:t> </a:t>
            </a:r>
          </a:p>
          <a:p>
            <a:pPr algn="l"/>
            <a:r>
              <a:rPr lang="ru-RU" sz="2200" dirty="0" smtClean="0"/>
              <a:t>- отсутствие </a:t>
            </a:r>
            <a:r>
              <a:rPr lang="ru-RU" sz="2200" dirty="0"/>
              <a:t>механизма реализации специальных образовательных условий обучения лиц с ОВЗ и инвалидностью в системе среднего </a:t>
            </a:r>
            <a:r>
              <a:rPr lang="ru-RU" sz="2200" dirty="0" smtClean="0"/>
              <a:t>профессионального образования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9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016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457200" y="1193800"/>
            <a:ext cx="8610600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314325" y="954349"/>
            <a:ext cx="8753475" cy="5715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внесены качественные изменения во все локальные акты колледжа, регламентирующие предоставление образовательных услуг обучающимся с ОВЗ и инвалидностью;</a:t>
            </a: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созданы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условия для осуществления дистанционного 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обучения;</a:t>
            </a: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разработаны адаптированные образовательные программы СПО по всем специальностям;</a:t>
            </a: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реализуется программа комплексного сопровождения обучающихся с ОВЗ и инвалидностью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4325" y="431129"/>
            <a:ext cx="880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sz="2800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Пути решения обозначенных проблем</a:t>
            </a:r>
            <a:endParaRPr lang="ru-RU" altLang="ru-RU" sz="28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422" y="241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Documents and Settings\Преподаватель1\Рабочий стол\IMG_20160629_163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4415"/>
            <a:ext cx="2971800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\\192.168.10.100\преподаватель\Семина Л.Ю\ДОСТУПНАЯ СРЕДА\20160504_1047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t="16412" r="36757" b="9309"/>
          <a:stretch>
            <a:fillRect/>
          </a:stretch>
        </p:blipFill>
        <p:spPr bwMode="auto">
          <a:xfrm>
            <a:off x="381000" y="804862"/>
            <a:ext cx="2971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" y="38571"/>
            <a:ext cx="9007475" cy="723429"/>
          </a:xfrm>
        </p:spPr>
        <p:txBody>
          <a:bodyPr rtlCol="0">
            <a:normAutofit/>
          </a:bodyPr>
          <a:lstStyle/>
          <a:p>
            <a:pPr lvl="0" eaLnBrk="0" hangingPunct="0"/>
            <a:r>
              <a:rPr lang="ru-RU" altLang="ru-RU" sz="24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Пути решения обозначенных проблем</a:t>
            </a:r>
          </a:p>
        </p:txBody>
      </p:sp>
      <p:pic>
        <p:nvPicPr>
          <p:cNvPr id="8197" name="Picture 6" descr="C:\Documents and Settings\Преподаватель1\Рабочий стол\IMG_20160629_1636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86238"/>
            <a:ext cx="3573992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Documents and Settings\Преподаватель1\Рабочий стол\IMG_20160628_1303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6350" y="804861"/>
            <a:ext cx="3562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C:\Documents and Settings\Преподаватель1\Рабочий стол\от Суханова\шапка 3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33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r="71877"/>
          <a:stretch>
            <a:fillRect/>
          </a:stretch>
        </p:blipFill>
        <p:spPr bwMode="auto">
          <a:xfrm>
            <a:off x="9104315" y="-17462"/>
            <a:ext cx="5238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33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" y="6702426"/>
            <a:ext cx="90074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33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7" y="0"/>
            <a:ext cx="55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33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1488"/>
            <a:ext cx="9156700" cy="6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>
            <a:endCxn id="8200" idx="0"/>
          </p:cNvCxnSpPr>
          <p:nvPr/>
        </p:nvCxnSpPr>
        <p:spPr>
          <a:xfrm flipV="1">
            <a:off x="0" y="-17462"/>
            <a:ext cx="9130508" cy="174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8203" idx="1"/>
          </p:cNvCxnSpPr>
          <p:nvPr/>
        </p:nvCxnSpPr>
        <p:spPr>
          <a:xfrm>
            <a:off x="0" y="0"/>
            <a:ext cx="0" cy="68564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DPetpP_1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1"/>
          <a:stretch/>
        </p:blipFill>
        <p:spPr bwMode="auto">
          <a:xfrm>
            <a:off x="2286000" y="2209800"/>
            <a:ext cx="4038599" cy="362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3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016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457200" y="1193800"/>
            <a:ext cx="8610600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663222" y="1719333"/>
            <a:ext cx="8198556" cy="4950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ru-RU" sz="2000" dirty="0"/>
              <a:t>в 24 учебных помещениях </a:t>
            </a:r>
            <a:r>
              <a:rPr lang="ru-RU" sz="2000" dirty="0" smtClean="0"/>
              <a:t>и в двух полигонах оборудовано </a:t>
            </a:r>
            <a:r>
              <a:rPr lang="ru-RU" sz="2000" dirty="0"/>
              <a:t>от  1 до  7  мест </a:t>
            </a:r>
            <a:r>
              <a:rPr lang="ru-RU" sz="2000" dirty="0" smtClean="0"/>
              <a:t>для обучающихся с </a:t>
            </a:r>
            <a:r>
              <a:rPr lang="ru-RU" sz="2000" dirty="0"/>
              <a:t>нарушениями ОДА, слуха и </a:t>
            </a:r>
            <a:r>
              <a:rPr lang="ru-RU" sz="2000" dirty="0" smtClean="0"/>
              <a:t>зрения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;</a:t>
            </a: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5 кабинетов и спортивный зал, обеспечены стационарной звукоусиливающей аппаратурой – индукционной петлей Исток С1;</a:t>
            </a:r>
          </a:p>
          <a:p>
            <a:pPr marL="342900" indent="-342900" algn="just">
              <a:buFontTx/>
              <a:buChar char="-"/>
            </a:pPr>
            <a:endParaRPr lang="ru-RU" sz="700" dirty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14 кабинетов оснащены мобильным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радиоклассом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– Сонет-РСМ 1-1;</a:t>
            </a:r>
          </a:p>
          <a:p>
            <a:pPr marL="342900" indent="-342900" algn="just">
              <a:buFontTx/>
              <a:buChar char="-"/>
            </a:pPr>
            <a:endParaRPr lang="ru-RU" sz="700" dirty="0"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в библиотеке установлены 5 моноблоков с программным обеспечением экранного доступа, увеличения и синтезатором речи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7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04800" y="431128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sz="2800" b="1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Пути решения обозначенных проблем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422" y="241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1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3333" b="88889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7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89571"/>
          <a:stretch>
            <a:fillRect/>
          </a:stretch>
        </p:blipFill>
        <p:spPr bwMode="auto">
          <a:xfrm>
            <a:off x="0" y="0"/>
            <a:ext cx="114300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t="58511" b="31915"/>
          <a:stretch>
            <a:fillRect/>
          </a:stretch>
        </p:blipFill>
        <p:spPr bwMode="auto">
          <a:xfrm>
            <a:off x="0" y="304801"/>
            <a:ext cx="9144000" cy="114300"/>
          </a:xfrm>
          <a:prstGeom prst="rect">
            <a:avLst/>
          </a:prstGeom>
          <a:noFill/>
        </p:spPr>
      </p:pic>
      <p:pic>
        <p:nvPicPr>
          <p:cNvPr id="8" name="Picture 3" descr="C:\Documents and Settings\Лариса\Мои документы\переделка УМК\активные метод\презентации к активным методам\1 активные методы\1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6600">
                <a:tint val="45000"/>
                <a:satMod val="400000"/>
              </a:srgbClr>
            </a:duotone>
          </a:blip>
          <a:srcRect l="-1" r="88413"/>
          <a:stretch>
            <a:fillRect/>
          </a:stretch>
        </p:blipFill>
        <p:spPr bwMode="auto">
          <a:xfrm>
            <a:off x="203200" y="1589"/>
            <a:ext cx="101600" cy="6858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1447007" y="5410200"/>
            <a:ext cx="2894807" cy="79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0" y="6858001"/>
            <a:ext cx="8458200" cy="158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0"/>
          <p:cNvSpPr txBox="1">
            <a:spLocks/>
          </p:cNvSpPr>
          <p:nvPr/>
        </p:nvSpPr>
        <p:spPr>
          <a:xfrm>
            <a:off x="457200" y="1193800"/>
            <a:ext cx="8610600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371600"/>
            <a:ext cx="8248328" cy="529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6000"/>
              <a:buFont typeface="Arial" pitchFamily="34" charset="0"/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>
              <a:buSzPct val="106000"/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314325" y="954349"/>
            <a:ext cx="8753475" cy="5715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4325" y="431129"/>
            <a:ext cx="880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ru-RU" altLang="ru-RU" sz="2800" b="1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817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Пути решения обозначенных проблем</a:t>
            </a:r>
            <a:endParaRPr lang="ru-RU" altLang="ru-RU" sz="2800" b="1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817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5422" y="241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14398"/>
            <a:ext cx="3114675" cy="27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977217"/>
            <a:ext cx="3219450" cy="286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" b="4960"/>
          <a:stretch/>
        </p:blipFill>
        <p:spPr bwMode="auto">
          <a:xfrm>
            <a:off x="5934075" y="954349"/>
            <a:ext cx="3133725" cy="285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966570"/>
            <a:ext cx="3193999" cy="283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72" y="2411677"/>
            <a:ext cx="3346256" cy="29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5269</TotalTime>
  <Words>536</Words>
  <Application>Microsoft Office PowerPoint</Application>
  <PresentationFormat>Экран (4:3)</PresentationFormat>
  <Paragraphs>108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ГБПОУ «Ставропольский региональный колледж вычислительной техники и электроники»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Пути решения обозначенных проблем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Интерактивная площадка «Территория взаимопонимания»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Руководитель КЦИиДО</cp:lastModifiedBy>
  <cp:revision>567</cp:revision>
  <cp:lastPrinted>2017-12-13T16:19:06Z</cp:lastPrinted>
  <dcterms:modified xsi:type="dcterms:W3CDTF">2017-12-14T06:34:36Z</dcterms:modified>
</cp:coreProperties>
</file>