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8"/>
  </p:notesMasterIdLst>
  <p:sldIdLst>
    <p:sldId id="256" r:id="rId2"/>
    <p:sldId id="266" r:id="rId3"/>
    <p:sldId id="268" r:id="rId4"/>
    <p:sldId id="269" r:id="rId5"/>
    <p:sldId id="257" r:id="rId6"/>
    <p:sldId id="263" r:id="rId7"/>
    <p:sldId id="270" r:id="rId8"/>
    <p:sldId id="271" r:id="rId9"/>
    <p:sldId id="272" r:id="rId10"/>
    <p:sldId id="274" r:id="rId11"/>
    <p:sldId id="275" r:id="rId12"/>
    <p:sldId id="273" r:id="rId13"/>
    <p:sldId id="276" r:id="rId14"/>
    <p:sldId id="277" r:id="rId15"/>
    <p:sldId id="265" r:id="rId16"/>
    <p:sldId id="27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B5568-3952-4F63-B7EF-1437D79A7EAB}" type="datetimeFigureOut">
              <a:rPr lang="ru-RU" smtClean="0"/>
              <a:t>чт 14.12.17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F0F15-2B55-42C0-950A-99D0A6B2F3F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 smtClean="0"/>
              <a:t>У</a:t>
            </a:r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9A186F4-7EC2-4DD7-BE35-04C313E38418}" type="slidenum">
              <a:rPr lang="ru-RU" altLang="ru-RU" smtClean="0"/>
              <a:pPr/>
              <a:t>11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xmlns="" val="679394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1A0535-FB97-4AE4-A0B0-9A933BD4C3A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3711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9DFDCCA-5EDE-4D0D-8830-EE27BC2DCEA6}" type="datetimeFigureOut">
              <a:rPr lang="ru-RU" smtClean="0"/>
              <a:pPr/>
              <a:t>чт 14.12.17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4A02693-B320-453A-8847-97D7590DD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FDCCA-5EDE-4D0D-8830-EE27BC2DCEA6}" type="datetimeFigureOut">
              <a:rPr lang="ru-RU" smtClean="0"/>
              <a:pPr/>
              <a:t>чт 14.12.17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2693-B320-453A-8847-97D7590DD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FDCCA-5EDE-4D0D-8830-EE27BC2DCEA6}" type="datetimeFigureOut">
              <a:rPr lang="ru-RU" smtClean="0"/>
              <a:pPr/>
              <a:t>чт 14.12.17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2693-B320-453A-8847-97D7590DD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FDCCA-5EDE-4D0D-8830-EE27BC2DCEA6}" type="datetimeFigureOut">
              <a:rPr lang="ru-RU" smtClean="0"/>
              <a:pPr/>
              <a:t>чт 14.12.17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2693-B320-453A-8847-97D7590DD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FDCCA-5EDE-4D0D-8830-EE27BC2DCEA6}" type="datetimeFigureOut">
              <a:rPr lang="ru-RU" smtClean="0"/>
              <a:pPr/>
              <a:t>чт 14.12.17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2693-B320-453A-8847-97D7590DD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FDCCA-5EDE-4D0D-8830-EE27BC2DCEA6}" type="datetimeFigureOut">
              <a:rPr lang="ru-RU" smtClean="0"/>
              <a:pPr/>
              <a:t>чт 14.12.17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2693-B320-453A-8847-97D7590DD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9DFDCCA-5EDE-4D0D-8830-EE27BC2DCEA6}" type="datetimeFigureOut">
              <a:rPr lang="ru-RU" smtClean="0"/>
              <a:pPr/>
              <a:t>чт 14.12.17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A02693-B320-453A-8847-97D7590DDE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9DFDCCA-5EDE-4D0D-8830-EE27BC2DCEA6}" type="datetimeFigureOut">
              <a:rPr lang="ru-RU" smtClean="0"/>
              <a:pPr/>
              <a:t>чт 14.12.17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4A02693-B320-453A-8847-97D7590DD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FDCCA-5EDE-4D0D-8830-EE27BC2DCEA6}" type="datetimeFigureOut">
              <a:rPr lang="ru-RU" smtClean="0"/>
              <a:pPr/>
              <a:t>чт 14.12.17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2693-B320-453A-8847-97D7590DD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FDCCA-5EDE-4D0D-8830-EE27BC2DCEA6}" type="datetimeFigureOut">
              <a:rPr lang="ru-RU" smtClean="0"/>
              <a:pPr/>
              <a:t>чт 14.12.17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2693-B320-453A-8847-97D7590DD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FDCCA-5EDE-4D0D-8830-EE27BC2DCEA6}" type="datetimeFigureOut">
              <a:rPr lang="ru-RU" smtClean="0"/>
              <a:pPr/>
              <a:t>чт 14.12.17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2693-B320-453A-8847-97D7590DD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9DFDCCA-5EDE-4D0D-8830-EE27BC2DCEA6}" type="datetimeFigureOut">
              <a:rPr lang="ru-RU" smtClean="0"/>
              <a:pPr/>
              <a:t>чт 14.12.17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4A02693-B320-453A-8847-97D7590DDE5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980728"/>
            <a:ext cx="6172200" cy="2525666"/>
          </a:xfrm>
        </p:spPr>
        <p:txBody>
          <a:bodyPr>
            <a:noAutofit/>
          </a:bodyPr>
          <a:lstStyle/>
          <a:p>
            <a:pPr fontAlgn="base"/>
            <a:r>
              <a:rPr lang="ru-RU" sz="3000" dirty="0" smtClean="0"/>
              <a:t>Ресурсный учебно-методический центр по обучению лиц с инвалидностью и ОВЗ как стратегический партнер в системе высшего образования </a:t>
            </a:r>
            <a:r>
              <a:rPr lang="ru-RU" sz="3000" dirty="0" err="1" smtClean="0"/>
              <a:t>Северо-Кавказского</a:t>
            </a:r>
            <a:r>
              <a:rPr lang="ru-RU" sz="3000" dirty="0" smtClean="0"/>
              <a:t> федерального округа</a:t>
            </a:r>
            <a:endParaRPr lang="ru-RU" sz="3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Борозинец</a:t>
            </a:r>
            <a:r>
              <a:rPr lang="ru-RU" dirty="0" smtClean="0"/>
              <a:t> Наталья Михайловна, заведующий кафедрой дефектологии, директор РУМЦ СКФУ</a:t>
            </a:r>
            <a:endParaRPr lang="ru-RU" dirty="0"/>
          </a:p>
        </p:txBody>
      </p:sp>
      <p:pic>
        <p:nvPicPr>
          <p:cNvPr id="1026" name="Picture 2" descr="E:\РУМЦ\Логотип\2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437112"/>
            <a:ext cx="2674961" cy="17518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792088"/>
          </a:xfrm>
        </p:spPr>
        <p:txBody>
          <a:bodyPr/>
          <a:lstStyle/>
          <a:p>
            <a:pPr algn="ctr"/>
            <a:r>
              <a:rPr lang="ru-RU" dirty="0" smtClean="0"/>
              <a:t>Сферы деятельности РУМЦ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325112"/>
          </a:xfrm>
        </p:spPr>
        <p:txBody>
          <a:bodyPr/>
          <a:lstStyle/>
          <a:p>
            <a:pPr lvl="0"/>
            <a:r>
              <a:rPr lang="ru-RU" sz="3200" dirty="0" smtClean="0"/>
              <a:t>профориентация;</a:t>
            </a:r>
            <a:endParaRPr lang="ru-RU" sz="3200" dirty="0" smtClean="0"/>
          </a:p>
          <a:p>
            <a:pPr lvl="0"/>
            <a:r>
              <a:rPr lang="ru-RU" sz="3200" dirty="0" smtClean="0"/>
              <a:t>обучение;</a:t>
            </a:r>
            <a:endParaRPr lang="ru-RU" sz="3200" dirty="0" smtClean="0"/>
          </a:p>
          <a:p>
            <a:pPr lvl="0"/>
            <a:r>
              <a:rPr lang="ru-RU" sz="3200" dirty="0" smtClean="0"/>
              <a:t>сопровождение;</a:t>
            </a:r>
            <a:endParaRPr lang="ru-RU" sz="3200" dirty="0" smtClean="0"/>
          </a:p>
          <a:p>
            <a:pPr lvl="0"/>
            <a:r>
              <a:rPr lang="ru-RU" sz="3200" dirty="0" smtClean="0"/>
              <a:t>трудоустройство;</a:t>
            </a:r>
            <a:endParaRPr lang="ru-RU" sz="3200" dirty="0" smtClean="0"/>
          </a:p>
          <a:p>
            <a:pPr lvl="0"/>
            <a:r>
              <a:rPr lang="ru-RU" sz="3200" dirty="0" smtClean="0"/>
              <a:t>мониторинг;</a:t>
            </a:r>
            <a:endParaRPr lang="ru-RU" sz="3200" dirty="0" smtClean="0"/>
          </a:p>
          <a:p>
            <a:pPr lvl="0"/>
            <a:r>
              <a:rPr lang="ru-RU" sz="3200" dirty="0" smtClean="0"/>
              <a:t>консалтинг; </a:t>
            </a:r>
            <a:endParaRPr lang="ru-RU" sz="3200" dirty="0" smtClean="0"/>
          </a:p>
          <a:p>
            <a:pPr lvl="0"/>
            <a:r>
              <a:rPr lang="ru-RU" sz="3200" dirty="0" smtClean="0"/>
              <a:t>повышение квалификации.</a:t>
            </a:r>
            <a:endParaRPr lang="ru-RU" sz="3200" dirty="0" smtClean="0"/>
          </a:p>
          <a:p>
            <a:endParaRPr lang="ru-RU" dirty="0"/>
          </a:p>
        </p:txBody>
      </p:sp>
      <p:pic>
        <p:nvPicPr>
          <p:cNvPr id="4" name="Picture 2" descr="E:\РУМЦ\Логотип\2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373216"/>
            <a:ext cx="1950331" cy="1277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850900"/>
          </a:xfrm>
        </p:spPr>
        <p:txBody>
          <a:bodyPr/>
          <a:lstStyle/>
          <a:p>
            <a:pPr algn="ctr"/>
            <a:r>
              <a:rPr lang="ru-RU" altLang="ru-RU" dirty="0" smtClean="0">
                <a:solidFill>
                  <a:schemeClr val="accent1">
                    <a:lumMod val="75000"/>
                  </a:schemeClr>
                </a:solidFill>
              </a:rPr>
              <a:t>Сеть </a:t>
            </a:r>
            <a:r>
              <a:rPr lang="en-US" altLang="ru-RU" dirty="0" smtClean="0">
                <a:solidFill>
                  <a:schemeClr val="accent1">
                    <a:lumMod val="75000"/>
                  </a:schemeClr>
                </a:solidFill>
              </a:rPr>
              <a:t>РУМЦ в СКФО</a:t>
            </a:r>
            <a:endParaRPr lang="ru-RU" altLang="ru-RU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147" name="Oval 9"/>
          <p:cNvSpPr>
            <a:spLocks noChangeArrowheads="1"/>
          </p:cNvSpPr>
          <p:nvPr/>
        </p:nvSpPr>
        <p:spPr bwMode="auto">
          <a:xfrm>
            <a:off x="2268538" y="1412875"/>
            <a:ext cx="1368425" cy="12239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b="1"/>
              <a:t>ДГПУ</a:t>
            </a:r>
          </a:p>
        </p:txBody>
      </p:sp>
      <p:sp>
        <p:nvSpPr>
          <p:cNvPr id="6148" name="Oval 12"/>
          <p:cNvSpPr>
            <a:spLocks noChangeArrowheads="1"/>
          </p:cNvSpPr>
          <p:nvPr/>
        </p:nvSpPr>
        <p:spPr bwMode="auto">
          <a:xfrm>
            <a:off x="3851275" y="1268413"/>
            <a:ext cx="1368425" cy="1223962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b="1"/>
              <a:t>ДГУ</a:t>
            </a:r>
          </a:p>
        </p:txBody>
      </p:sp>
      <p:sp>
        <p:nvSpPr>
          <p:cNvPr id="6149" name="Oval 13"/>
          <p:cNvSpPr>
            <a:spLocks noChangeArrowheads="1"/>
          </p:cNvSpPr>
          <p:nvPr/>
        </p:nvSpPr>
        <p:spPr bwMode="auto">
          <a:xfrm>
            <a:off x="5508625" y="1485900"/>
            <a:ext cx="1368425" cy="12239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b="1"/>
              <a:t>ИнгГУ</a:t>
            </a:r>
          </a:p>
        </p:txBody>
      </p:sp>
      <p:sp>
        <p:nvSpPr>
          <p:cNvPr id="6150" name="Oval 14"/>
          <p:cNvSpPr>
            <a:spLocks noChangeArrowheads="1"/>
          </p:cNvSpPr>
          <p:nvPr/>
        </p:nvSpPr>
        <p:spPr bwMode="auto">
          <a:xfrm>
            <a:off x="1116013" y="2420938"/>
            <a:ext cx="1368425" cy="1223962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b="1"/>
              <a:t>ПГУ</a:t>
            </a:r>
          </a:p>
        </p:txBody>
      </p:sp>
      <p:sp>
        <p:nvSpPr>
          <p:cNvPr id="6151" name="Oval 15"/>
          <p:cNvSpPr>
            <a:spLocks noChangeArrowheads="1"/>
          </p:cNvSpPr>
          <p:nvPr/>
        </p:nvSpPr>
        <p:spPr bwMode="auto">
          <a:xfrm>
            <a:off x="6443663" y="2735263"/>
            <a:ext cx="1368425" cy="1223962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b="1"/>
              <a:t>КБГУ</a:t>
            </a:r>
          </a:p>
        </p:txBody>
      </p:sp>
      <p:sp>
        <p:nvSpPr>
          <p:cNvPr id="6152" name="Oval 17"/>
          <p:cNvSpPr>
            <a:spLocks noChangeArrowheads="1"/>
          </p:cNvSpPr>
          <p:nvPr/>
        </p:nvSpPr>
        <p:spPr bwMode="auto">
          <a:xfrm>
            <a:off x="1116013" y="3933825"/>
            <a:ext cx="1368425" cy="12239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b="1"/>
              <a:t>ЧГУ</a:t>
            </a:r>
          </a:p>
        </p:txBody>
      </p:sp>
      <p:sp>
        <p:nvSpPr>
          <p:cNvPr id="6153" name="Oval 18"/>
          <p:cNvSpPr>
            <a:spLocks noChangeArrowheads="1"/>
          </p:cNvSpPr>
          <p:nvPr/>
        </p:nvSpPr>
        <p:spPr bwMode="auto">
          <a:xfrm>
            <a:off x="2274888" y="4956175"/>
            <a:ext cx="1368425" cy="12239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b="1"/>
              <a:t>ЧГПУ</a:t>
            </a:r>
          </a:p>
        </p:txBody>
      </p:sp>
      <p:sp>
        <p:nvSpPr>
          <p:cNvPr id="6154" name="Oval 19"/>
          <p:cNvSpPr>
            <a:spLocks noChangeArrowheads="1"/>
          </p:cNvSpPr>
          <p:nvPr/>
        </p:nvSpPr>
        <p:spPr bwMode="auto">
          <a:xfrm>
            <a:off x="6372225" y="4292600"/>
            <a:ext cx="1368425" cy="12239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b="1"/>
              <a:t>КЧГУ</a:t>
            </a:r>
          </a:p>
        </p:txBody>
      </p:sp>
      <p:sp>
        <p:nvSpPr>
          <p:cNvPr id="6155" name="Oval 20"/>
          <p:cNvSpPr>
            <a:spLocks noChangeArrowheads="1"/>
          </p:cNvSpPr>
          <p:nvPr/>
        </p:nvSpPr>
        <p:spPr bwMode="auto">
          <a:xfrm>
            <a:off x="3797300" y="5237163"/>
            <a:ext cx="1368425" cy="1223962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b="1"/>
              <a:t>СОГУ</a:t>
            </a:r>
          </a:p>
        </p:txBody>
      </p:sp>
      <p:sp>
        <p:nvSpPr>
          <p:cNvPr id="6156" name="Oval 21"/>
          <p:cNvSpPr>
            <a:spLocks noChangeArrowheads="1"/>
          </p:cNvSpPr>
          <p:nvPr/>
        </p:nvSpPr>
        <p:spPr bwMode="auto">
          <a:xfrm>
            <a:off x="5292725" y="5157788"/>
            <a:ext cx="1368425" cy="1223962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 b="1"/>
              <a:t>СевКавГГТА</a:t>
            </a:r>
          </a:p>
        </p:txBody>
      </p:sp>
      <p:sp>
        <p:nvSpPr>
          <p:cNvPr id="6157" name="Oval 24"/>
          <p:cNvSpPr>
            <a:spLocks noChangeArrowheads="1"/>
          </p:cNvSpPr>
          <p:nvPr/>
        </p:nvSpPr>
        <p:spPr bwMode="auto">
          <a:xfrm>
            <a:off x="8243888" y="5373688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/>
              <a:t>НПО</a:t>
            </a:r>
          </a:p>
        </p:txBody>
      </p:sp>
      <p:sp>
        <p:nvSpPr>
          <p:cNvPr id="6158" name="AutoShape 25"/>
          <p:cNvSpPr>
            <a:spLocks noChangeArrowheads="1"/>
          </p:cNvSpPr>
          <p:nvPr/>
        </p:nvSpPr>
        <p:spPr bwMode="auto">
          <a:xfrm>
            <a:off x="3059113" y="2565400"/>
            <a:ext cx="2881312" cy="2519363"/>
          </a:xfrm>
          <a:custGeom>
            <a:avLst/>
            <a:gdLst>
              <a:gd name="T0" fmla="*/ 384349946 w 21600"/>
              <a:gd name="T1" fmla="*/ 146925751 h 21600"/>
              <a:gd name="T2" fmla="*/ 192174973 w 21600"/>
              <a:gd name="T3" fmla="*/ 293851385 h 21600"/>
              <a:gd name="T4" fmla="*/ 0 w 21600"/>
              <a:gd name="T5" fmla="*/ 146925751 h 21600"/>
              <a:gd name="T6" fmla="*/ 192174973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5400 w 21600"/>
              <a:gd name="T13" fmla="*/ 5400 h 21600"/>
              <a:gd name="T14" fmla="*/ 162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5400"/>
                </a:moveTo>
                <a:lnTo>
                  <a:pt x="9450" y="5400"/>
                </a:lnTo>
                <a:lnTo>
                  <a:pt x="9450" y="2700"/>
                </a:lnTo>
                <a:lnTo>
                  <a:pt x="8100" y="2700"/>
                </a:lnTo>
                <a:lnTo>
                  <a:pt x="10800" y="0"/>
                </a:lnTo>
                <a:lnTo>
                  <a:pt x="13500" y="2700"/>
                </a:lnTo>
                <a:lnTo>
                  <a:pt x="12150" y="2700"/>
                </a:lnTo>
                <a:lnTo>
                  <a:pt x="12150" y="5400"/>
                </a:lnTo>
                <a:lnTo>
                  <a:pt x="16200" y="5400"/>
                </a:lnTo>
                <a:lnTo>
                  <a:pt x="16200" y="9450"/>
                </a:lnTo>
                <a:lnTo>
                  <a:pt x="18900" y="9450"/>
                </a:lnTo>
                <a:lnTo>
                  <a:pt x="18900" y="8100"/>
                </a:lnTo>
                <a:lnTo>
                  <a:pt x="21600" y="10800"/>
                </a:lnTo>
                <a:lnTo>
                  <a:pt x="18900" y="13500"/>
                </a:lnTo>
                <a:lnTo>
                  <a:pt x="18900" y="12150"/>
                </a:lnTo>
                <a:lnTo>
                  <a:pt x="16200" y="12150"/>
                </a:lnTo>
                <a:lnTo>
                  <a:pt x="16200" y="16200"/>
                </a:lnTo>
                <a:lnTo>
                  <a:pt x="12150" y="16200"/>
                </a:lnTo>
                <a:lnTo>
                  <a:pt x="12150" y="18900"/>
                </a:lnTo>
                <a:lnTo>
                  <a:pt x="13500" y="18900"/>
                </a:lnTo>
                <a:lnTo>
                  <a:pt x="10800" y="21600"/>
                </a:lnTo>
                <a:lnTo>
                  <a:pt x="8100" y="18900"/>
                </a:lnTo>
                <a:lnTo>
                  <a:pt x="9450" y="18900"/>
                </a:lnTo>
                <a:lnTo>
                  <a:pt x="9450" y="16200"/>
                </a:lnTo>
                <a:lnTo>
                  <a:pt x="5400" y="16200"/>
                </a:lnTo>
                <a:lnTo>
                  <a:pt x="5400" y="12150"/>
                </a:lnTo>
                <a:lnTo>
                  <a:pt x="2700" y="12150"/>
                </a:lnTo>
                <a:lnTo>
                  <a:pt x="2700" y="13500"/>
                </a:lnTo>
                <a:lnTo>
                  <a:pt x="0" y="10800"/>
                </a:lnTo>
                <a:lnTo>
                  <a:pt x="2700" y="8100"/>
                </a:lnTo>
                <a:lnTo>
                  <a:pt x="2700" y="9450"/>
                </a:lnTo>
                <a:lnTo>
                  <a:pt x="5400" y="9450"/>
                </a:lnTo>
                <a:lnTo>
                  <a:pt x="540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ru-RU" sz="2400" b="1"/>
              <a:t>РУМЦ</a:t>
            </a:r>
            <a:endParaRPr lang="ru-RU" altLang="ru-RU" sz="2400" b="1"/>
          </a:p>
        </p:txBody>
      </p:sp>
      <p:sp>
        <p:nvSpPr>
          <p:cNvPr id="6159" name="Oval 28"/>
          <p:cNvSpPr>
            <a:spLocks noChangeArrowheads="1"/>
          </p:cNvSpPr>
          <p:nvPr/>
        </p:nvSpPr>
        <p:spPr bwMode="auto">
          <a:xfrm>
            <a:off x="8388350" y="479742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/>
              <a:t>СПО</a:t>
            </a:r>
          </a:p>
        </p:txBody>
      </p:sp>
      <p:sp>
        <p:nvSpPr>
          <p:cNvPr id="6160" name="Oval 29"/>
          <p:cNvSpPr>
            <a:spLocks noChangeArrowheads="1"/>
          </p:cNvSpPr>
          <p:nvPr/>
        </p:nvSpPr>
        <p:spPr bwMode="auto">
          <a:xfrm>
            <a:off x="8550275" y="4241800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/>
              <a:t>ОО</a:t>
            </a:r>
          </a:p>
        </p:txBody>
      </p:sp>
      <p:sp>
        <p:nvSpPr>
          <p:cNvPr id="6161" name="Oval 30"/>
          <p:cNvSpPr>
            <a:spLocks noChangeArrowheads="1"/>
          </p:cNvSpPr>
          <p:nvPr/>
        </p:nvSpPr>
        <p:spPr bwMode="auto">
          <a:xfrm>
            <a:off x="8496300" y="3573463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/>
              <a:t>ДопО</a:t>
            </a:r>
          </a:p>
        </p:txBody>
      </p:sp>
      <p:sp>
        <p:nvSpPr>
          <p:cNvPr id="6162" name="Oval 31"/>
          <p:cNvSpPr>
            <a:spLocks noChangeArrowheads="1"/>
          </p:cNvSpPr>
          <p:nvPr/>
        </p:nvSpPr>
        <p:spPr bwMode="auto">
          <a:xfrm>
            <a:off x="74613" y="4165600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/>
              <a:t>ОО</a:t>
            </a:r>
          </a:p>
        </p:txBody>
      </p:sp>
      <p:sp>
        <p:nvSpPr>
          <p:cNvPr id="6163" name="Oval 32"/>
          <p:cNvSpPr>
            <a:spLocks noChangeArrowheads="1"/>
          </p:cNvSpPr>
          <p:nvPr/>
        </p:nvSpPr>
        <p:spPr bwMode="auto">
          <a:xfrm>
            <a:off x="0" y="2928938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/>
              <a:t>Шк</a:t>
            </a:r>
          </a:p>
        </p:txBody>
      </p:sp>
      <p:sp>
        <p:nvSpPr>
          <p:cNvPr id="6164" name="Oval 33"/>
          <p:cNvSpPr>
            <a:spLocks noChangeArrowheads="1"/>
          </p:cNvSpPr>
          <p:nvPr/>
        </p:nvSpPr>
        <p:spPr bwMode="auto">
          <a:xfrm>
            <a:off x="0" y="3573463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/>
              <a:t>ДопО</a:t>
            </a:r>
          </a:p>
        </p:txBody>
      </p:sp>
      <p:sp>
        <p:nvSpPr>
          <p:cNvPr id="6165" name="Oval 34"/>
          <p:cNvSpPr>
            <a:spLocks noChangeArrowheads="1"/>
          </p:cNvSpPr>
          <p:nvPr/>
        </p:nvSpPr>
        <p:spPr bwMode="auto">
          <a:xfrm>
            <a:off x="323850" y="1720850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/>
              <a:t>СПО</a:t>
            </a:r>
          </a:p>
        </p:txBody>
      </p:sp>
      <p:sp>
        <p:nvSpPr>
          <p:cNvPr id="6166" name="Oval 35"/>
          <p:cNvSpPr>
            <a:spLocks noChangeArrowheads="1"/>
          </p:cNvSpPr>
          <p:nvPr/>
        </p:nvSpPr>
        <p:spPr bwMode="auto">
          <a:xfrm>
            <a:off x="127000" y="2281238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/>
              <a:t>ОО</a:t>
            </a:r>
          </a:p>
        </p:txBody>
      </p:sp>
      <p:sp>
        <p:nvSpPr>
          <p:cNvPr id="6167" name="Oval 36"/>
          <p:cNvSpPr>
            <a:spLocks noChangeArrowheads="1"/>
          </p:cNvSpPr>
          <p:nvPr/>
        </p:nvSpPr>
        <p:spPr bwMode="auto">
          <a:xfrm>
            <a:off x="127000" y="4813300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/>
              <a:t>НПО</a:t>
            </a:r>
          </a:p>
        </p:txBody>
      </p:sp>
      <p:sp>
        <p:nvSpPr>
          <p:cNvPr id="6168" name="Oval 37"/>
          <p:cNvSpPr>
            <a:spLocks noChangeArrowheads="1"/>
          </p:cNvSpPr>
          <p:nvPr/>
        </p:nvSpPr>
        <p:spPr bwMode="auto">
          <a:xfrm>
            <a:off x="8496300" y="2924175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ru-RU"/>
              <a:t>Шк</a:t>
            </a:r>
            <a:endParaRPr lang="ru-RU" altLang="ru-RU"/>
          </a:p>
        </p:txBody>
      </p:sp>
      <p:sp>
        <p:nvSpPr>
          <p:cNvPr id="6169" name="Oval 38"/>
          <p:cNvSpPr>
            <a:spLocks noChangeArrowheads="1"/>
          </p:cNvSpPr>
          <p:nvPr/>
        </p:nvSpPr>
        <p:spPr bwMode="auto">
          <a:xfrm>
            <a:off x="403225" y="5373688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altLang="ru-RU"/>
              <a:t>Шк</a:t>
            </a:r>
          </a:p>
        </p:txBody>
      </p:sp>
      <p:sp>
        <p:nvSpPr>
          <p:cNvPr id="6170" name="Oval 39"/>
          <p:cNvSpPr>
            <a:spLocks noChangeArrowheads="1"/>
          </p:cNvSpPr>
          <p:nvPr/>
        </p:nvSpPr>
        <p:spPr bwMode="auto">
          <a:xfrm>
            <a:off x="8101013" y="1773238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ru-RU"/>
              <a:t>Шк</a:t>
            </a:r>
            <a:endParaRPr lang="ru-RU" altLang="ru-RU"/>
          </a:p>
        </p:txBody>
      </p:sp>
      <p:sp>
        <p:nvSpPr>
          <p:cNvPr id="6171" name="Oval 40"/>
          <p:cNvSpPr>
            <a:spLocks noChangeArrowheads="1"/>
          </p:cNvSpPr>
          <p:nvPr/>
        </p:nvSpPr>
        <p:spPr bwMode="auto">
          <a:xfrm>
            <a:off x="8316913" y="2349500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ru-RU"/>
              <a:t>СПО</a:t>
            </a:r>
            <a:endParaRPr lang="ru-RU" altLang="ru-RU"/>
          </a:p>
        </p:txBody>
      </p:sp>
      <p:cxnSp>
        <p:nvCxnSpPr>
          <p:cNvPr id="3" name="Прямая со стрелкой 2"/>
          <p:cNvCxnSpPr/>
          <p:nvPr/>
        </p:nvCxnSpPr>
        <p:spPr>
          <a:xfrm flipV="1">
            <a:off x="7056438" y="1773238"/>
            <a:ext cx="900112" cy="2714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flipV="1">
            <a:off x="7667625" y="2565400"/>
            <a:ext cx="433388" cy="107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7956550" y="3348038"/>
            <a:ext cx="46831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7740650" y="4165600"/>
            <a:ext cx="57626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7812088" y="5121275"/>
            <a:ext cx="504825" cy="15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7127875" y="5849938"/>
            <a:ext cx="1189038" cy="171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 flipV="1">
            <a:off x="1116013" y="1773238"/>
            <a:ext cx="863600" cy="323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647700" y="3644900"/>
            <a:ext cx="46831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H="1">
            <a:off x="1116013" y="5697538"/>
            <a:ext cx="863600" cy="482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45" name="Прямая со стрелкой 6144"/>
          <p:cNvCxnSpPr/>
          <p:nvPr/>
        </p:nvCxnSpPr>
        <p:spPr>
          <a:xfrm flipH="1">
            <a:off x="881063" y="5084763"/>
            <a:ext cx="377825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73" name="Прямая со стрелкой 6172"/>
          <p:cNvCxnSpPr>
            <a:endCxn id="6162" idx="7"/>
          </p:cNvCxnSpPr>
          <p:nvPr/>
        </p:nvCxnSpPr>
        <p:spPr>
          <a:xfrm flipH="1">
            <a:off x="627063" y="4221163"/>
            <a:ext cx="488950" cy="396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75" name="Прямая со стрелкой 6174"/>
          <p:cNvCxnSpPr>
            <a:endCxn id="6166" idx="6"/>
          </p:cNvCxnSpPr>
          <p:nvPr/>
        </p:nvCxnSpPr>
        <p:spPr>
          <a:xfrm flipH="1" flipV="1">
            <a:off x="774700" y="2605088"/>
            <a:ext cx="341313" cy="104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Базовые принципы взаимодействия с вузами-партнерами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611560" y="2852936"/>
            <a:ext cx="2520280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419872" y="4869160"/>
            <a:ext cx="2592288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 flipH="1">
            <a:off x="755576" y="3212976"/>
            <a:ext cx="22322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Добровольность</a:t>
            </a:r>
            <a:endParaRPr lang="ru-RU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491880" y="1628800"/>
            <a:ext cx="2592288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>
              <a:buNone/>
            </a:pP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Содержимое 8"/>
          <p:cNvSpPr txBox="1">
            <a:spLocks/>
          </p:cNvSpPr>
          <p:nvPr/>
        </p:nvSpPr>
        <p:spPr>
          <a:xfrm>
            <a:off x="6300192" y="2924944"/>
            <a:ext cx="2592288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endParaRPr kumimoji="0" lang="ru-RU" sz="2800" i="0" u="none" strike="noStrike" kern="120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3707904" y="2060848"/>
            <a:ext cx="2160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Утилитар</a:t>
            </a:r>
            <a:endParaRPr lang="ru-RU" sz="3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3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ность</a:t>
            </a:r>
            <a:endParaRPr lang="ru-RU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 flipH="1">
            <a:off x="6516216" y="3284984"/>
            <a:ext cx="2160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Вознаграждение </a:t>
            </a:r>
            <a:endParaRPr lang="ru-RU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3563888" y="5085184"/>
            <a:ext cx="237626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ru-RU" sz="3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Административный ресурс</a:t>
            </a:r>
            <a:endParaRPr lang="ru-RU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Выгнутая влево стрелка 14"/>
          <p:cNvSpPr/>
          <p:nvPr/>
        </p:nvSpPr>
        <p:spPr>
          <a:xfrm>
            <a:off x="1691680" y="4869160"/>
            <a:ext cx="1152128" cy="1080120"/>
          </a:xfrm>
          <a:prstGeom prst="curved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Выгнутая вправо стрелка 15"/>
          <p:cNvSpPr/>
          <p:nvPr/>
        </p:nvSpPr>
        <p:spPr>
          <a:xfrm>
            <a:off x="6372200" y="4941168"/>
            <a:ext cx="1296144" cy="1008112"/>
          </a:xfrm>
          <a:prstGeom prst="curved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Счетверенная стрелка 16"/>
          <p:cNvSpPr/>
          <p:nvPr/>
        </p:nvSpPr>
        <p:spPr>
          <a:xfrm>
            <a:off x="3995936" y="3501008"/>
            <a:ext cx="1584176" cy="1224136"/>
          </a:xfrm>
          <a:prstGeom prst="quad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157592" cy="648072"/>
          </a:xfrm>
        </p:spPr>
        <p:txBody>
          <a:bodyPr>
            <a:normAutofit fontScale="90000"/>
          </a:bodyPr>
          <a:lstStyle/>
          <a:p>
            <a:pPr algn="ctr">
              <a:lnSpc>
                <a:spcPts val="4000"/>
              </a:lnSpc>
            </a:pPr>
            <a:r>
              <a:rPr lang="ru-RU" dirty="0" smtClean="0"/>
              <a:t>Риски для развития инклюзивного высшего </a:t>
            </a:r>
            <a:r>
              <a:rPr lang="ru-RU" dirty="0" smtClean="0"/>
              <a:t>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340768"/>
            <a:ext cx="8784976" cy="5233768"/>
          </a:xfrm>
        </p:spPr>
        <p:txBody>
          <a:bodyPr>
            <a:noAutofit/>
          </a:bodyPr>
          <a:lstStyle/>
          <a:p>
            <a:r>
              <a:rPr lang="ru-RU" sz="2700" dirty="0" err="1" smtClean="0"/>
              <a:t>неприоритетность</a:t>
            </a:r>
            <a:r>
              <a:rPr lang="ru-RU" sz="2700" dirty="0" smtClean="0"/>
              <a:t> </a:t>
            </a:r>
            <a:r>
              <a:rPr lang="ru-RU" sz="2700" dirty="0" smtClean="0"/>
              <a:t>проблем из-за отсутствия финансирования условий доступности;</a:t>
            </a:r>
          </a:p>
          <a:p>
            <a:r>
              <a:rPr lang="ru-RU" sz="2700" dirty="0" smtClean="0"/>
              <a:t>недостаточность </a:t>
            </a:r>
            <a:r>
              <a:rPr lang="ru-RU" sz="2700" dirty="0" smtClean="0"/>
              <a:t>поддержки со стороны администрации вузов;</a:t>
            </a:r>
          </a:p>
          <a:p>
            <a:r>
              <a:rPr lang="ru-RU" sz="2700" dirty="0" smtClean="0"/>
              <a:t>формализация </a:t>
            </a:r>
            <a:r>
              <a:rPr lang="ru-RU" sz="2700" dirty="0" err="1" smtClean="0"/>
              <a:t>инклюзивности</a:t>
            </a:r>
            <a:r>
              <a:rPr lang="ru-RU" sz="2700" dirty="0" smtClean="0"/>
              <a:t> высшего образования;</a:t>
            </a:r>
          </a:p>
          <a:p>
            <a:r>
              <a:rPr lang="ru-RU" sz="2700" dirty="0" smtClean="0"/>
              <a:t>недостаточная </a:t>
            </a:r>
            <a:r>
              <a:rPr lang="ru-RU" sz="2700" dirty="0" smtClean="0"/>
              <a:t>самостоятельность и инициативность;</a:t>
            </a:r>
          </a:p>
          <a:p>
            <a:r>
              <a:rPr lang="ru-RU" sz="2700" dirty="0" smtClean="0"/>
              <a:t>недостаточность социального </a:t>
            </a:r>
            <a:r>
              <a:rPr lang="ru-RU" sz="2700" dirty="0" smtClean="0"/>
              <a:t>партнерства в привлечении абитуриентов с инвалидностью;</a:t>
            </a:r>
          </a:p>
          <a:p>
            <a:r>
              <a:rPr lang="ru-RU" sz="2700" dirty="0" smtClean="0"/>
              <a:t>недостаточная технологическая </a:t>
            </a:r>
            <a:r>
              <a:rPr lang="ru-RU" sz="2700" dirty="0" smtClean="0"/>
              <a:t>компетентность в части создания специальных образовательных условий</a:t>
            </a:r>
          </a:p>
          <a:p>
            <a:endParaRPr lang="ru-RU" sz="2700" dirty="0"/>
          </a:p>
        </p:txBody>
      </p:sp>
      <p:pic>
        <p:nvPicPr>
          <p:cNvPr id="4" name="Picture 2" descr="E:\РУМЦ\Логотип\2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3140968"/>
            <a:ext cx="1962925" cy="12854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720080"/>
          </a:xfrm>
        </p:spPr>
        <p:txBody>
          <a:bodyPr>
            <a:normAutofit fontScale="90000"/>
          </a:bodyPr>
          <a:lstStyle/>
          <a:p>
            <a:pPr algn="ctr">
              <a:lnSpc>
                <a:spcPts val="3500"/>
              </a:lnSpc>
            </a:pPr>
            <a:r>
              <a:rPr lang="ru-RU" dirty="0" smtClean="0"/>
              <a:t>Траектории развития инклюзивного образования в вузах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57400"/>
            <a:ext cx="8784976" cy="5400600"/>
          </a:xfrm>
        </p:spPr>
        <p:txBody>
          <a:bodyPr>
            <a:normAutofit/>
          </a:bodyPr>
          <a:lstStyle/>
          <a:p>
            <a:r>
              <a:rPr lang="ru-RU" dirty="0" smtClean="0"/>
              <a:t>перенос приоритетов с объективных организационных трудностей на ценность высшего образования для всех, кто хочет и может его получить;</a:t>
            </a:r>
            <a:endParaRPr lang="ru-RU" dirty="0" smtClean="0"/>
          </a:p>
          <a:p>
            <a:r>
              <a:rPr lang="ru-RU" dirty="0" smtClean="0"/>
              <a:t>м</a:t>
            </a:r>
            <a:r>
              <a:rPr lang="ru-RU" dirty="0" smtClean="0"/>
              <a:t>одельное проектирование инклюзивного образовательного пространства с учетом реальных условий вузов;</a:t>
            </a:r>
            <a:endParaRPr lang="ru-RU" dirty="0" smtClean="0"/>
          </a:p>
          <a:p>
            <a:r>
              <a:rPr lang="ru-RU" dirty="0" smtClean="0"/>
              <a:t>актуализация реабилитационного и поддерживающего потенциала  </a:t>
            </a:r>
            <a:r>
              <a:rPr lang="ru-RU" dirty="0" err="1" smtClean="0"/>
              <a:t>социокультурной</a:t>
            </a:r>
            <a:r>
              <a:rPr lang="ru-RU" dirty="0" smtClean="0"/>
              <a:t> среды вузов;</a:t>
            </a:r>
            <a:endParaRPr lang="ru-RU" dirty="0" smtClean="0"/>
          </a:p>
          <a:p>
            <a:r>
              <a:rPr lang="ru-RU" dirty="0" smtClean="0"/>
              <a:t>формирование инклюзивной культуры у участников образовательного процесса в вузах.</a:t>
            </a:r>
            <a:endParaRPr lang="ru-RU" dirty="0"/>
          </a:p>
        </p:txBody>
      </p:sp>
      <p:pic>
        <p:nvPicPr>
          <p:cNvPr id="4" name="Picture 2" descr="E:\РУМЦ\Логотип\2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365104"/>
            <a:ext cx="1962925" cy="12854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066800"/>
          </a:xfrm>
        </p:spPr>
        <p:txBody>
          <a:bodyPr>
            <a:normAutofit fontScale="90000"/>
          </a:bodyPr>
          <a:lstStyle/>
          <a:p>
            <a:pPr algn="ctr">
              <a:lnSpc>
                <a:spcPts val="3500"/>
              </a:lnSpc>
            </a:pPr>
            <a:r>
              <a:rPr lang="ru-RU" dirty="0" smtClean="0"/>
              <a:t>Функции </a:t>
            </a:r>
            <a:r>
              <a:rPr lang="ru-RU" dirty="0" smtClean="0"/>
              <a:t>РУМЦ как стратегического партнера в системе высшего 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325112"/>
          </a:xfrm>
        </p:spPr>
        <p:txBody>
          <a:bodyPr>
            <a:normAutofit/>
          </a:bodyPr>
          <a:lstStyle/>
          <a:p>
            <a:r>
              <a:rPr lang="ru-RU" dirty="0" smtClean="0"/>
              <a:t>просвещение и обучение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мотивация и стимулирование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консалтинг и сопровождение;</a:t>
            </a:r>
          </a:p>
          <a:p>
            <a:r>
              <a:rPr lang="ru-RU" dirty="0" smtClean="0"/>
              <a:t> обобщение и тиражирование опыта и технологий;</a:t>
            </a:r>
          </a:p>
          <a:p>
            <a:r>
              <a:rPr lang="ru-RU" dirty="0" smtClean="0"/>
              <a:t>м</a:t>
            </a:r>
            <a:r>
              <a:rPr lang="ru-RU" dirty="0" smtClean="0"/>
              <a:t>ониторинг и экспертиза</a:t>
            </a:r>
          </a:p>
          <a:p>
            <a:r>
              <a:rPr lang="ru-RU" dirty="0" smtClean="0"/>
              <a:t>популяризация и распространение идей.</a:t>
            </a:r>
            <a:endParaRPr lang="ru-RU" dirty="0" smtClean="0"/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РУМЦ – ПАРТНЁР!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4" name="Picture 2" descr="E:\РУМЦ\Логотип\2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5373216"/>
            <a:ext cx="1950331" cy="1277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Благодарю за внимание!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45736"/>
          </a:xfrm>
        </p:spPr>
        <p:txBody>
          <a:bodyPr>
            <a:normAutofit lnSpcReduction="10000"/>
          </a:bodyPr>
          <a:lstStyle/>
          <a:p>
            <a:pPr marL="342900" indent="12700" algn="ctr">
              <a:lnSpc>
                <a:spcPct val="70000"/>
              </a:lnSpc>
              <a:spcBef>
                <a:spcPts val="1350"/>
              </a:spcBef>
              <a:buClrTx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en-US" altLang="ru-RU" b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indent="12700" algn="ctr">
              <a:spcBef>
                <a:spcPts val="800"/>
              </a:spcBef>
              <a:buClrTx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en-US" altLang="ru-RU" b="1" dirty="0" err="1" smtClean="0">
                <a:solidFill>
                  <a:srgbClr val="000000"/>
                </a:solidFill>
                <a:latin typeface="Times New Roman" pitchFamily="18" charset="0"/>
              </a:rPr>
              <a:t>Кафедра</a:t>
            </a:r>
            <a:r>
              <a:rPr lang="en-US" altLang="ru-RU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ru-RU" b="1" dirty="0" err="1" smtClean="0">
                <a:solidFill>
                  <a:srgbClr val="000000"/>
                </a:solidFill>
                <a:latin typeface="Times New Roman" pitchFamily="18" charset="0"/>
              </a:rPr>
              <a:t>дефектологии</a:t>
            </a:r>
            <a:endParaRPr lang="en-US" altLang="ru-RU" b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indent="12700" algn="ctr">
              <a:buClrTx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en-US" altLang="ru-RU" b="1" dirty="0" err="1" smtClean="0">
                <a:solidFill>
                  <a:srgbClr val="000000"/>
                </a:solidFill>
                <a:latin typeface="Times New Roman" pitchFamily="18" charset="0"/>
              </a:rPr>
              <a:t>тел</a:t>
            </a:r>
            <a:r>
              <a:rPr lang="en-US" altLang="ru-RU" b="1" dirty="0" smtClean="0">
                <a:solidFill>
                  <a:srgbClr val="000000"/>
                </a:solidFill>
                <a:latin typeface="Times New Roman" pitchFamily="18" charset="0"/>
              </a:rPr>
              <a:t>. </a:t>
            </a:r>
            <a:r>
              <a:rPr lang="ru-RU" altLang="ru-RU" b="1" dirty="0" smtClean="0">
                <a:solidFill>
                  <a:srgbClr val="000000"/>
                </a:solidFill>
                <a:latin typeface="Times New Roman" pitchFamily="18" charset="0"/>
              </a:rPr>
              <a:t> (8652) 9</a:t>
            </a:r>
            <a:r>
              <a:rPr lang="en-US" altLang="ru-RU" b="1" dirty="0" smtClean="0">
                <a:solidFill>
                  <a:srgbClr val="000000"/>
                </a:solidFill>
                <a:latin typeface="Times New Roman" pitchFamily="18" charset="0"/>
              </a:rPr>
              <a:t>5</a:t>
            </a:r>
            <a:r>
              <a:rPr lang="ru-RU" altLang="ru-RU" b="1" dirty="0" smtClean="0">
                <a:solidFill>
                  <a:srgbClr val="000000"/>
                </a:solidFill>
                <a:latin typeface="Times New Roman" pitchFamily="18" charset="0"/>
              </a:rPr>
              <a:t>-</a:t>
            </a:r>
            <a:r>
              <a:rPr lang="en-US" altLang="ru-RU" b="1" dirty="0" smtClean="0">
                <a:solidFill>
                  <a:srgbClr val="000000"/>
                </a:solidFill>
                <a:latin typeface="Times New Roman" pitchFamily="18" charset="0"/>
              </a:rPr>
              <a:t>68</a:t>
            </a:r>
            <a:r>
              <a:rPr lang="ru-RU" altLang="ru-RU" b="1" dirty="0" smtClean="0">
                <a:solidFill>
                  <a:srgbClr val="000000"/>
                </a:solidFill>
                <a:latin typeface="Times New Roman" pitchFamily="18" charset="0"/>
              </a:rPr>
              <a:t>-</a:t>
            </a:r>
            <a:r>
              <a:rPr lang="en-US" altLang="ru-RU" b="1" dirty="0" smtClean="0">
                <a:solidFill>
                  <a:srgbClr val="000000"/>
                </a:solidFill>
                <a:latin typeface="Times New Roman" pitchFamily="18" charset="0"/>
              </a:rPr>
              <a:t>00</a:t>
            </a:r>
            <a:r>
              <a:rPr lang="ru-RU" altLang="ru-RU" b="1" dirty="0" smtClean="0">
                <a:solidFill>
                  <a:srgbClr val="000000"/>
                </a:solidFill>
                <a:latin typeface="Times New Roman" pitchFamily="18" charset="0"/>
              </a:rPr>
              <a:t>, (</a:t>
            </a:r>
            <a:r>
              <a:rPr lang="en-US" altLang="ru-RU" b="1" dirty="0" smtClean="0">
                <a:solidFill>
                  <a:srgbClr val="000000"/>
                </a:solidFill>
                <a:latin typeface="Times New Roman" pitchFamily="18" charset="0"/>
              </a:rPr>
              <a:t>5971</a:t>
            </a:r>
            <a:r>
              <a:rPr lang="ru-RU" altLang="ru-RU" b="1" dirty="0" smtClean="0">
                <a:solidFill>
                  <a:srgbClr val="000000"/>
                </a:solidFill>
                <a:latin typeface="Times New Roman" pitchFamily="18" charset="0"/>
              </a:rPr>
              <a:t>)</a:t>
            </a:r>
          </a:p>
          <a:p>
            <a:pPr marL="342900" indent="12700" algn="ctr">
              <a:buClrTx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en-US" altLang="ru-RU" b="1" dirty="0" smtClean="0">
                <a:solidFill>
                  <a:srgbClr val="000000"/>
                </a:solidFill>
                <a:latin typeface="Times New Roman" pitchFamily="18" charset="0"/>
              </a:rPr>
              <a:t> e-mail: </a:t>
            </a:r>
            <a:r>
              <a:rPr lang="ru-RU" altLang="ru-RU" b="1" dirty="0" err="1" smtClean="0">
                <a:solidFill>
                  <a:srgbClr val="CC3300"/>
                </a:solidFill>
                <a:latin typeface="Times New Roman" pitchFamily="18" charset="0"/>
              </a:rPr>
              <a:t>kafedra-def@mail.ru</a:t>
            </a:r>
            <a:r>
              <a:rPr lang="ru-RU" altLang="ru-RU" b="1" dirty="0" smtClean="0">
                <a:solidFill>
                  <a:srgbClr val="CC3300"/>
                </a:solidFill>
                <a:latin typeface="Times New Roman" pitchFamily="18" charset="0"/>
              </a:rPr>
              <a:t> </a:t>
            </a:r>
          </a:p>
          <a:p>
            <a:pPr marL="342900" indent="12700" algn="ctr">
              <a:spcBef>
                <a:spcPts val="800"/>
              </a:spcBef>
              <a:buClrTx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ru-RU" altLang="ru-RU" b="1" dirty="0" smtClean="0">
                <a:solidFill>
                  <a:srgbClr val="000000"/>
                </a:solidFill>
                <a:latin typeface="Times New Roman" pitchFamily="18" charset="0"/>
              </a:rPr>
              <a:t>Центр инклюзивного образования СКФУ</a:t>
            </a:r>
            <a:r>
              <a:rPr lang="en-US" altLang="ru-RU" b="1" dirty="0" smtClean="0">
                <a:solidFill>
                  <a:srgbClr val="000000"/>
                </a:solidFill>
                <a:latin typeface="Times New Roman" pitchFamily="18" charset="0"/>
              </a:rPr>
              <a:t>     </a:t>
            </a:r>
          </a:p>
          <a:p>
            <a:pPr marL="342900" indent="12700" algn="ctr">
              <a:buClrTx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en-US" altLang="ru-RU" b="1" dirty="0" err="1" smtClean="0">
                <a:solidFill>
                  <a:srgbClr val="000000"/>
                </a:solidFill>
                <a:latin typeface="Times New Roman" pitchFamily="18" charset="0"/>
              </a:rPr>
              <a:t>тел</a:t>
            </a:r>
            <a:r>
              <a:rPr lang="en-US" altLang="ru-RU" b="1" dirty="0" smtClean="0">
                <a:solidFill>
                  <a:srgbClr val="000000"/>
                </a:solidFill>
                <a:latin typeface="Times New Roman" pitchFamily="18" charset="0"/>
              </a:rPr>
              <a:t>. </a:t>
            </a:r>
            <a:r>
              <a:rPr lang="ru-RU" altLang="ru-RU" b="1" dirty="0" smtClean="0">
                <a:solidFill>
                  <a:srgbClr val="000000"/>
                </a:solidFill>
                <a:latin typeface="Times New Roman" pitchFamily="18" charset="0"/>
              </a:rPr>
              <a:t> (8652) 35-03-15, (4459)</a:t>
            </a:r>
          </a:p>
          <a:p>
            <a:pPr marL="342900" indent="12700" algn="ctr">
              <a:buClrTx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en-US" altLang="ru-RU" b="1" dirty="0" smtClean="0">
                <a:solidFill>
                  <a:srgbClr val="000000"/>
                </a:solidFill>
                <a:latin typeface="Times New Roman" pitchFamily="18" charset="0"/>
              </a:rPr>
              <a:t> e-mail: </a:t>
            </a:r>
            <a:r>
              <a:rPr lang="en-US" altLang="ru-RU" b="1" dirty="0" smtClean="0">
                <a:solidFill>
                  <a:srgbClr val="C00000"/>
                </a:solidFill>
                <a:latin typeface="Times New Roman" pitchFamily="18" charset="0"/>
              </a:rPr>
              <a:t>inclcentr2015@yandex.ru</a:t>
            </a:r>
            <a:r>
              <a:rPr lang="ru-RU" altLang="ru-RU" sz="40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</a:p>
          <a:p>
            <a:pPr marL="342900" indent="12700" algn="ctr">
              <a:buClrTx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ru-RU" altLang="ru-RU" b="1" dirty="0" smtClean="0">
                <a:latin typeface="Times New Roman" pitchFamily="18" charset="0"/>
              </a:rPr>
              <a:t>Ресурсный учебно-методический центр (РУМЦ)</a:t>
            </a:r>
          </a:p>
          <a:p>
            <a:pPr marL="342900" indent="12700" algn="ctr">
              <a:buClrTx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ru-RU" altLang="ru-RU" b="1" dirty="0" smtClean="0">
                <a:latin typeface="Times New Roman" pitchFamily="18" charset="0"/>
              </a:rPr>
              <a:t>тел. </a:t>
            </a:r>
            <a:r>
              <a:rPr lang="ru-RU" altLang="ru-RU" b="1" dirty="0" smtClean="0">
                <a:solidFill>
                  <a:srgbClr val="000000"/>
                </a:solidFill>
                <a:latin typeface="Times New Roman" pitchFamily="18" charset="0"/>
              </a:rPr>
              <a:t>(8652) 95-68-00, (4120)</a:t>
            </a:r>
          </a:p>
          <a:p>
            <a:pPr marL="342900" indent="12700" algn="ctr">
              <a:buClrTx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en-US" altLang="ru-RU" b="1" dirty="0" smtClean="0">
                <a:solidFill>
                  <a:srgbClr val="000000"/>
                </a:solidFill>
                <a:latin typeface="Times New Roman" pitchFamily="18" charset="0"/>
              </a:rPr>
              <a:t>e-mail: </a:t>
            </a:r>
            <a:r>
              <a:rPr lang="en-US" altLang="ru-RU" b="1" dirty="0" smtClean="0">
                <a:solidFill>
                  <a:srgbClr val="C00000"/>
                </a:solidFill>
                <a:latin typeface="Times New Roman" pitchFamily="18" charset="0"/>
              </a:rPr>
              <a:t>rumc_skfo@ncfu.ru</a:t>
            </a:r>
            <a:endParaRPr lang="ru-RU" altLang="ru-RU" b="1" dirty="0" smtClean="0">
              <a:latin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2" descr="E:\РУМЦ\Логотип\2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229200"/>
            <a:ext cx="1962925" cy="12854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Предпосылки развития </a:t>
            </a:r>
            <a:r>
              <a:rPr lang="ru-RU" dirty="0" smtClean="0"/>
              <a:t>инклюзивного </a:t>
            </a:r>
            <a:r>
              <a:rPr lang="ru-RU" dirty="0" smtClean="0"/>
              <a:t>высшего 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44824"/>
            <a:ext cx="8435280" cy="4896544"/>
          </a:xfrm>
        </p:spPr>
        <p:txBody>
          <a:bodyPr/>
          <a:lstStyle/>
          <a:p>
            <a:r>
              <a:rPr lang="ru-RU" sz="3200" dirty="0" smtClean="0"/>
              <a:t>распространение инклюзивного подхода на всю образовательную вертикаль;</a:t>
            </a:r>
          </a:p>
          <a:p>
            <a:r>
              <a:rPr lang="ru-RU" sz="3200" dirty="0" smtClean="0"/>
              <a:t>возрастающее </a:t>
            </a:r>
            <a:r>
              <a:rPr lang="ru-RU" sz="3200" dirty="0" smtClean="0"/>
              <a:t>количество выпускников школ с </a:t>
            </a:r>
            <a:r>
              <a:rPr lang="ru-RU" sz="3200" dirty="0" smtClean="0"/>
              <a:t>инвалидностью и ОВЗ (в том числе инклюзивных);</a:t>
            </a:r>
            <a:endParaRPr lang="ru-RU" sz="3200" dirty="0" smtClean="0"/>
          </a:p>
          <a:p>
            <a:r>
              <a:rPr lang="ru-RU" sz="3200" dirty="0" smtClean="0"/>
              <a:t>государственные целевые ориентиры;</a:t>
            </a:r>
          </a:p>
          <a:p>
            <a:r>
              <a:rPr lang="ru-RU" sz="3200" dirty="0" smtClean="0"/>
              <a:t>нормативно-правовая основа;</a:t>
            </a:r>
          </a:p>
          <a:p>
            <a:r>
              <a:rPr lang="ru-RU" sz="3200" dirty="0" smtClean="0"/>
              <a:t>методическая основа.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936104"/>
          </a:xfrm>
        </p:spPr>
        <p:txBody>
          <a:bodyPr>
            <a:noAutofit/>
          </a:bodyPr>
          <a:lstStyle/>
          <a:p>
            <a:pPr algn="ctr">
              <a:lnSpc>
                <a:spcPts val="3500"/>
              </a:lnSpc>
            </a:pPr>
            <a:r>
              <a:rPr lang="ru-RU" sz="3600" dirty="0" smtClean="0"/>
              <a:t>Проблемы </a:t>
            </a:r>
            <a:r>
              <a:rPr lang="ru-RU" sz="3600" dirty="0" smtClean="0"/>
              <a:t>вузов в области обучения лиц с инвалидностью и ОВЗ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729712"/>
          </a:xfrm>
        </p:spPr>
        <p:txBody>
          <a:bodyPr>
            <a:normAutofit fontScale="92500"/>
          </a:bodyPr>
          <a:lstStyle/>
          <a:p>
            <a:r>
              <a:rPr lang="ru-RU" sz="3400" dirty="0" smtClean="0"/>
              <a:t>о</a:t>
            </a:r>
            <a:r>
              <a:rPr lang="ru-RU" sz="3400" dirty="0" smtClean="0"/>
              <a:t>тсутствие универсального дизайна среды в вузах (от архитектурной доступности до образовательных технологий);</a:t>
            </a:r>
          </a:p>
          <a:p>
            <a:r>
              <a:rPr lang="ru-RU" sz="3400" dirty="0" smtClean="0"/>
              <a:t>отсутствие </a:t>
            </a:r>
            <a:r>
              <a:rPr lang="ru-RU" sz="3400" dirty="0" smtClean="0"/>
              <a:t>инклюзивной политики в вузах;</a:t>
            </a:r>
          </a:p>
          <a:p>
            <a:r>
              <a:rPr lang="ru-RU" sz="3400" dirty="0" smtClean="0"/>
              <a:t>стихийность </a:t>
            </a:r>
            <a:r>
              <a:rPr lang="ru-RU" sz="3400" dirty="0" smtClean="0"/>
              <a:t>инклюзивной практики в вузах; </a:t>
            </a:r>
          </a:p>
          <a:p>
            <a:r>
              <a:rPr lang="ru-RU" sz="3400" dirty="0" smtClean="0"/>
              <a:t>высокая </a:t>
            </a:r>
            <a:r>
              <a:rPr lang="ru-RU" sz="3400" dirty="0" smtClean="0"/>
              <a:t>автономность; </a:t>
            </a:r>
          </a:p>
          <a:p>
            <a:r>
              <a:rPr lang="ru-RU" sz="3400" dirty="0" smtClean="0"/>
              <a:t>инертность</a:t>
            </a:r>
            <a:r>
              <a:rPr lang="ru-RU" sz="3400" dirty="0" smtClean="0"/>
              <a:t>. </a:t>
            </a:r>
            <a:endParaRPr lang="ru-RU" sz="3400" dirty="0"/>
          </a:p>
        </p:txBody>
      </p:sp>
      <p:pic>
        <p:nvPicPr>
          <p:cNvPr id="4" name="Picture 2" descr="E:\РУМЦ\Логотип\2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301208"/>
            <a:ext cx="1950331" cy="1277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404664"/>
            <a:ext cx="8785225" cy="633413"/>
          </a:xfrm>
        </p:spPr>
        <p:txBody>
          <a:bodyPr>
            <a:normAutofit/>
          </a:bodyPr>
          <a:lstStyle/>
          <a:p>
            <a:pPr algn="ctr"/>
            <a:r>
              <a:rPr lang="ru-RU" altLang="ru-RU" sz="3200" dirty="0" smtClean="0">
                <a:solidFill>
                  <a:schemeClr val="tx2">
                    <a:lumMod val="75000"/>
                  </a:schemeClr>
                </a:solidFill>
              </a:rPr>
              <a:t>НОРМАТИВНАЯ БАЗА СОЗДАНИЯ СЕТИ РУМЦ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052736"/>
            <a:ext cx="8893175" cy="56165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990033"/>
                </a:solidFill>
              </a:rPr>
              <a:t>Государственная программа "Доступная среда" на 2011 - 2020 годы</a:t>
            </a:r>
            <a:r>
              <a:rPr lang="ru-RU" altLang="ru-RU" sz="2400" dirty="0" smtClean="0">
                <a:solidFill>
                  <a:srgbClr val="990033"/>
                </a:solidFill>
              </a:rPr>
              <a:t> </a:t>
            </a:r>
            <a:endParaRPr lang="en-US" altLang="ru-RU" sz="2400" dirty="0" smtClean="0">
              <a:solidFill>
                <a:srgbClr val="990033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ru-RU" altLang="ru-RU" sz="2400" b="1" dirty="0" smtClean="0"/>
              <a:t>Подпрограмма 2</a:t>
            </a:r>
            <a:r>
              <a:rPr lang="ru-RU" altLang="ru-RU" sz="2400" dirty="0" smtClean="0"/>
              <a:t> «Совершенствование системы комплексной реабилитации и </a:t>
            </a:r>
            <a:r>
              <a:rPr lang="ru-RU" altLang="ru-RU" sz="2400" dirty="0" err="1" smtClean="0"/>
              <a:t>абилитации</a:t>
            </a:r>
            <a:r>
              <a:rPr lang="ru-RU" altLang="ru-RU" sz="2400" dirty="0" smtClean="0"/>
              <a:t> инвалидов» </a:t>
            </a:r>
            <a:endParaRPr lang="en-US" altLang="ru-RU" sz="2400" dirty="0" smtClean="0"/>
          </a:p>
          <a:p>
            <a:pPr marL="0" indent="0">
              <a:lnSpc>
                <a:spcPct val="80000"/>
              </a:lnSpc>
            </a:pPr>
            <a:r>
              <a:rPr lang="ru-RU" altLang="ru-RU" sz="2400" b="1" dirty="0" smtClean="0"/>
              <a:t>Основное мероприятие 2.2.</a:t>
            </a:r>
            <a:r>
              <a:rPr lang="ru-RU" altLang="ru-RU" sz="2400" dirty="0" smtClean="0"/>
              <a:t> Предоставление государственных гарантий инвалидам. </a:t>
            </a:r>
            <a:endParaRPr lang="en-US" altLang="ru-RU" sz="2400" dirty="0" smtClean="0"/>
          </a:p>
          <a:p>
            <a:pPr marL="0" indent="0">
              <a:lnSpc>
                <a:spcPct val="80000"/>
              </a:lnSpc>
            </a:pPr>
            <a:r>
              <a:rPr lang="ru-RU" altLang="ru-RU" sz="2400" b="1" dirty="0" smtClean="0"/>
              <a:t>Результат</a:t>
            </a:r>
            <a:r>
              <a:rPr lang="ru-RU" altLang="ru-RU" sz="2400" dirty="0" smtClean="0"/>
              <a:t>: создание на базе образовательных организаций высшего образования ресурсных учебно-методических центров по обучению инвалидов и лиц с ограниченными возможностями здоровья </a:t>
            </a:r>
            <a:endParaRPr lang="en-US" altLang="ru-RU" sz="2400" dirty="0" smtClean="0"/>
          </a:p>
          <a:p>
            <a:pPr marL="0" indent="0">
              <a:lnSpc>
                <a:spcPct val="80000"/>
              </a:lnSpc>
              <a:buFontTx/>
              <a:buNone/>
            </a:pPr>
            <a:endParaRPr lang="ru-RU" altLang="ru-RU" sz="2400" b="1" dirty="0" smtClean="0">
              <a:solidFill>
                <a:srgbClr val="990033"/>
              </a:solidFill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ru-RU" altLang="ru-RU" sz="2400" b="1" dirty="0" smtClean="0">
                <a:solidFill>
                  <a:srgbClr val="990033"/>
                </a:solidFill>
              </a:rPr>
              <a:t>Межведомственный </a:t>
            </a:r>
            <a:r>
              <a:rPr lang="ru-RU" altLang="ru-RU" sz="2400" b="1" dirty="0" smtClean="0">
                <a:solidFill>
                  <a:srgbClr val="990033"/>
                </a:solidFill>
              </a:rPr>
              <a:t>комплексный план мероприятий по обеспечению доступности профессионального образования для инвалидов и лиц с ограниченными возможностями здоровья на 2016-2018 годы</a:t>
            </a:r>
            <a:endParaRPr lang="en-US" altLang="ru-RU" sz="2400" dirty="0" smtClean="0">
              <a:solidFill>
                <a:srgbClr val="1A04BC"/>
              </a:solidFill>
            </a:endParaRPr>
          </a:p>
          <a:p>
            <a:pPr marL="0" indent="0">
              <a:lnSpc>
                <a:spcPct val="80000"/>
              </a:lnSpc>
            </a:pPr>
            <a:r>
              <a:rPr lang="ru-RU" altLang="ru-RU" sz="2400" b="1" dirty="0" smtClean="0"/>
              <a:t>Пункт 2</a:t>
            </a:r>
            <a:r>
              <a:rPr lang="ru-RU" altLang="ru-RU" sz="2400" dirty="0" smtClean="0"/>
              <a:t> «Создание сети ресурсных учебно-методических центров по обучению инвалидов и лиц с ОВЗ на базе образовательных организаций высшего образования». </a:t>
            </a:r>
            <a:r>
              <a:rPr lang="ru-RU" altLang="ru-RU" sz="2400" b="1" dirty="0" smtClean="0"/>
              <a:t>Результат</a:t>
            </a:r>
            <a:r>
              <a:rPr lang="ru-RU" altLang="ru-RU" sz="2400" dirty="0" smtClean="0"/>
              <a:t>: создание 21 РУМЦ к 2018 году.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276872"/>
            <a:ext cx="86409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dirty="0" err="1" smtClean="0"/>
              <a:t>инновационн</a:t>
            </a:r>
            <a:r>
              <a:rPr lang="en-US" altLang="ru-RU" sz="2800" dirty="0" err="1" smtClean="0"/>
              <a:t>ое</a:t>
            </a:r>
            <a:r>
              <a:rPr lang="ru-RU" altLang="ru-RU" sz="2800" dirty="0" smtClean="0"/>
              <a:t> </a:t>
            </a:r>
            <a:r>
              <a:rPr lang="ru-RU" altLang="ru-RU" sz="2800" dirty="0" err="1" smtClean="0"/>
              <a:t>учебно-научн</a:t>
            </a:r>
            <a:r>
              <a:rPr lang="en-US" altLang="ru-RU" sz="2800" dirty="0" err="1" smtClean="0"/>
              <a:t>ое</a:t>
            </a:r>
            <a:r>
              <a:rPr lang="ru-RU" altLang="ru-RU" sz="2800" dirty="0" smtClean="0"/>
              <a:t> </a:t>
            </a:r>
            <a:r>
              <a:rPr lang="ru-RU" altLang="ru-RU" sz="2800" dirty="0" smtClean="0"/>
              <a:t>подразделение, </a:t>
            </a:r>
            <a:r>
              <a:rPr lang="ru-RU" altLang="ru-RU" sz="2800" dirty="0" err="1" smtClean="0"/>
              <a:t>организованн</a:t>
            </a:r>
            <a:r>
              <a:rPr lang="en-US" altLang="ru-RU" sz="2800" dirty="0" err="1" smtClean="0"/>
              <a:t>ое</a:t>
            </a:r>
            <a:r>
              <a:rPr lang="ru-RU" altLang="ru-RU" sz="2800" dirty="0" smtClean="0"/>
              <a:t> для создания специальных условий, обеспечивающих </a:t>
            </a:r>
            <a:r>
              <a:rPr lang="ru-RU" altLang="ru-RU" sz="2800" dirty="0" smtClean="0"/>
              <a:t>доступность и </a:t>
            </a:r>
            <a:r>
              <a:rPr lang="ru-RU" altLang="ru-RU" sz="2800" dirty="0" err="1" smtClean="0"/>
              <a:t>инклюзивность</a:t>
            </a:r>
            <a:r>
              <a:rPr lang="ru-RU" altLang="ru-RU" sz="2800" dirty="0" smtClean="0"/>
              <a:t> высшего </a:t>
            </a:r>
            <a:r>
              <a:rPr lang="ru-RU" altLang="ru-RU" sz="2800" dirty="0" smtClean="0"/>
              <a:t>образования для инвалидов и лиц с </a:t>
            </a:r>
            <a:r>
              <a:rPr lang="en-US" altLang="ru-RU" sz="2800" dirty="0" smtClean="0"/>
              <a:t>ОВЗ</a:t>
            </a:r>
            <a:r>
              <a:rPr lang="ru-RU" altLang="ru-RU" sz="2800" dirty="0" smtClean="0"/>
              <a:t> на основе сотрудничества с вузами </a:t>
            </a:r>
            <a:r>
              <a:rPr lang="ru-RU" altLang="ru-RU" sz="2800" dirty="0" err="1" smtClean="0"/>
              <a:t>Северо-Кавказского</a:t>
            </a:r>
            <a:r>
              <a:rPr lang="en-US" altLang="ru-RU" sz="2800" dirty="0" smtClean="0"/>
              <a:t> </a:t>
            </a:r>
            <a:r>
              <a:rPr lang="ru-RU" altLang="ru-RU" sz="2800" dirty="0" smtClean="0"/>
              <a:t>федерального округа</a:t>
            </a:r>
            <a:r>
              <a:rPr lang="en-US" altLang="ru-RU" sz="2800" dirty="0" smtClean="0"/>
              <a:t> </a:t>
            </a:r>
            <a:r>
              <a:rPr lang="ru-RU" altLang="ru-RU" sz="2800" dirty="0" smtClean="0"/>
              <a:t>(СКФО</a:t>
            </a:r>
            <a:r>
              <a:rPr lang="ru-RU" altLang="ru-RU" sz="2800" dirty="0" smtClean="0"/>
              <a:t>)</a:t>
            </a:r>
            <a:endParaRPr lang="ru-RU" sz="2800" dirty="0"/>
          </a:p>
        </p:txBody>
      </p:sp>
      <p:pic>
        <p:nvPicPr>
          <p:cNvPr id="5" name="Picture 2" descr="E:\РУМЦ\Логотип\2 (1)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445224"/>
            <a:ext cx="1950331" cy="1277198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Ресурсный учебно-методический центр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/>
          <a:lstStyle/>
          <a:p>
            <a:pPr algn="ctr"/>
            <a:r>
              <a:rPr lang="ru-RU" dirty="0" smtClean="0"/>
              <a:t>Цель РУМЦ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73728"/>
          </a:xfrm>
        </p:spPr>
        <p:txBody>
          <a:bodyPr>
            <a:normAutofit/>
          </a:bodyPr>
          <a:lstStyle/>
          <a:p>
            <a:endParaRPr lang="ru-RU" altLang="ru-RU" sz="3200" dirty="0" smtClean="0"/>
          </a:p>
          <a:p>
            <a:r>
              <a:rPr lang="ru-RU" altLang="ru-RU" sz="3200" dirty="0" smtClean="0"/>
              <a:t>создание единого информационно-образовательного пространства в СКФО, обеспечивающего доступность и качество высшего образования для лиц с ОВЗ и инвалидностью </a:t>
            </a:r>
          </a:p>
          <a:p>
            <a:pPr lvl="0">
              <a:buNone/>
            </a:pPr>
            <a:endParaRPr lang="ru-RU" sz="3000" dirty="0" smtClean="0"/>
          </a:p>
          <a:p>
            <a:endParaRPr lang="ru-RU" dirty="0"/>
          </a:p>
        </p:txBody>
      </p:sp>
      <p:pic>
        <p:nvPicPr>
          <p:cNvPr id="4" name="Picture 2" descr="E:\РУМЦ\Логотип\2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5373216"/>
            <a:ext cx="1950331" cy="1277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764704"/>
            <a:ext cx="8229600" cy="633412"/>
          </a:xfrm>
        </p:spPr>
        <p:txBody>
          <a:bodyPr>
            <a:noAutofit/>
          </a:bodyPr>
          <a:lstStyle/>
          <a:p>
            <a:pPr algn="ctr"/>
            <a:r>
              <a:rPr lang="ru-RU" altLang="ru-RU" sz="3600" dirty="0" smtClean="0">
                <a:solidFill>
                  <a:schemeClr val="tx2">
                    <a:lumMod val="75000"/>
                  </a:schemeClr>
                </a:solidFill>
              </a:rPr>
              <a:t>Направления </a:t>
            </a:r>
            <a:r>
              <a:rPr lang="ru-RU" altLang="ru-RU" sz="3600" dirty="0" smtClean="0">
                <a:solidFill>
                  <a:schemeClr val="tx2">
                    <a:lumMod val="75000"/>
                  </a:schemeClr>
                </a:solidFill>
              </a:rPr>
              <a:t>деятельности РУМЦ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8229600" cy="4929188"/>
          </a:xfrm>
        </p:spPr>
        <p:txBody>
          <a:bodyPr>
            <a:normAutofit/>
          </a:bodyPr>
          <a:lstStyle/>
          <a:p>
            <a:r>
              <a:rPr lang="ru-RU" altLang="ru-RU" sz="3200" dirty="0" smtClean="0"/>
              <a:t>экспертно-аналитическое; </a:t>
            </a:r>
            <a:endParaRPr lang="ru-RU" altLang="ru-RU" sz="3200" dirty="0" smtClean="0"/>
          </a:p>
          <a:p>
            <a:r>
              <a:rPr lang="ru-RU" altLang="ru-RU" sz="3200" dirty="0" smtClean="0"/>
              <a:t>научно-методическое; </a:t>
            </a:r>
            <a:endParaRPr lang="ru-RU" altLang="ru-RU" sz="3200" dirty="0" smtClean="0"/>
          </a:p>
          <a:p>
            <a:r>
              <a:rPr lang="ru-RU" altLang="ru-RU" sz="3200" dirty="0" smtClean="0"/>
              <a:t>информационно-консультационное; </a:t>
            </a:r>
            <a:endParaRPr lang="ru-RU" altLang="ru-RU" sz="3200" dirty="0" smtClean="0"/>
          </a:p>
          <a:p>
            <a:r>
              <a:rPr lang="ru-RU" altLang="ru-RU" sz="3200" dirty="0" smtClean="0"/>
              <a:t>социально-реабилитационное; </a:t>
            </a:r>
            <a:endParaRPr lang="ru-RU" altLang="ru-RU" sz="3200" dirty="0" smtClean="0"/>
          </a:p>
          <a:p>
            <a:r>
              <a:rPr lang="ru-RU" altLang="ru-RU" sz="3200" dirty="0" smtClean="0"/>
              <a:t>образовательно-просветительское. </a:t>
            </a:r>
            <a:endParaRPr lang="ru-RU" altLang="ru-RU" sz="3200" dirty="0" smtClean="0"/>
          </a:p>
        </p:txBody>
      </p:sp>
      <p:sp>
        <p:nvSpPr>
          <p:cNvPr id="9220" name="AutoShape 5" descr="pgal-view-2750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pic>
        <p:nvPicPr>
          <p:cNvPr id="6" name="Picture 2" descr="E:\РУМЦ\Логотип\2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5373216"/>
            <a:ext cx="1950331" cy="1277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229600" cy="106680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3600" dirty="0" smtClean="0">
                <a:solidFill>
                  <a:schemeClr val="tx2">
                    <a:lumMod val="75000"/>
                  </a:schemeClr>
                </a:solidFill>
              </a:rPr>
              <a:t>Центр коллективного пользования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0768"/>
            <a:ext cx="9036496" cy="4785395"/>
          </a:xfrm>
        </p:spPr>
        <p:txBody>
          <a:bodyPr/>
          <a:lstStyle/>
          <a:p>
            <a:r>
              <a:rPr lang="ru-RU" altLang="ru-RU" sz="3000" dirty="0" smtClean="0"/>
              <a:t>подразделение, оснащенное </a:t>
            </a:r>
            <a:r>
              <a:rPr lang="ru-RU" altLang="ru-RU" sz="3000" dirty="0" smtClean="0"/>
              <a:t>техническими</a:t>
            </a:r>
            <a:r>
              <a:rPr lang="ru-RU" altLang="ru-RU" sz="3000" dirty="0" smtClean="0"/>
              <a:t> средствами обеспечения образовательного процесса для обучающихся с инвалидностью и ОВЗ, разрабатывающее и транслирующее </a:t>
            </a:r>
            <a:r>
              <a:rPr lang="ru-RU" altLang="ru-RU" sz="3000" dirty="0" err="1" smtClean="0"/>
              <a:t>ассистивные</a:t>
            </a:r>
            <a:r>
              <a:rPr lang="ru-RU" altLang="ru-RU" sz="3000" dirty="0" smtClean="0"/>
              <a:t> технологии, предоставляющее оперативный доступ к технологическим ресурсам </a:t>
            </a:r>
          </a:p>
        </p:txBody>
      </p:sp>
      <p:sp>
        <p:nvSpPr>
          <p:cNvPr id="11272" name="AutoShape 17" descr="ustrojstva-dlja-upravlenija-kompjuterom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pic>
        <p:nvPicPr>
          <p:cNvPr id="1026" name="Рисунок 7" descr="http://900igr.net/datai/pedagogika/Distantsionnoe-obuchenie-detej-invalidov/0003-001-TSentr-distantsionnogo-obuchenija-detej-invalid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4725144"/>
            <a:ext cx="30575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E:\РУМЦ\Логотип\2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5373216"/>
            <a:ext cx="1950331" cy="1277198"/>
          </a:xfrm>
          <a:prstGeom prst="rect">
            <a:avLst/>
          </a:prstGeom>
          <a:noFill/>
        </p:spPr>
      </p:pic>
      <p:pic>
        <p:nvPicPr>
          <p:cNvPr id="12" name="Picture 11" descr="900_bi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4581128"/>
            <a:ext cx="1296988" cy="114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0" descr="focus-40-blue2_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5733256"/>
            <a:ext cx="161925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19645%20(2)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19672" y="5085184"/>
            <a:ext cx="1577975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620688"/>
            <a:ext cx="8229600" cy="706437"/>
          </a:xfrm>
        </p:spPr>
        <p:txBody>
          <a:bodyPr>
            <a:normAutofit/>
          </a:bodyPr>
          <a:lstStyle/>
          <a:p>
            <a:pPr algn="ctr"/>
            <a:r>
              <a:rPr lang="en-US" altLang="ru-RU" dirty="0" smtClean="0">
                <a:solidFill>
                  <a:schemeClr val="tx2">
                    <a:lumMod val="75000"/>
                  </a:schemeClr>
                </a:solidFill>
              </a:rPr>
              <a:t>Call</a:t>
            </a:r>
            <a:r>
              <a:rPr lang="ru-RU" altLang="ru-RU" dirty="0" smtClean="0">
                <a:solidFill>
                  <a:schemeClr val="tx2">
                    <a:lumMod val="75000"/>
                  </a:schemeClr>
                </a:solidFill>
              </a:rPr>
              <a:t>-центр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556792"/>
            <a:ext cx="8229600" cy="4525962"/>
          </a:xfrm>
        </p:spPr>
        <p:txBody>
          <a:bodyPr>
            <a:normAutofit/>
          </a:bodyPr>
          <a:lstStyle/>
          <a:p>
            <a:r>
              <a:rPr lang="ru-RU" altLang="ru-RU" sz="3200" dirty="0" smtClean="0"/>
              <a:t>подразделение, занимающееся обработкой обращений и информированием в режиме реального времени о путях решения возникающих проблем в жизненных ситуаций в компетенции РУМЦ </a:t>
            </a:r>
          </a:p>
        </p:txBody>
      </p:sp>
      <p:sp>
        <p:nvSpPr>
          <p:cNvPr id="12292" name="AutoShape 5" descr="28779a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12293" name="AutoShape 7" descr="28779a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pic>
        <p:nvPicPr>
          <p:cNvPr id="7" name="Picture 2" descr="E:\РУМЦ\Логотип\2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373216"/>
            <a:ext cx="1950331" cy="1277198"/>
          </a:xfrm>
          <a:prstGeom prst="rect">
            <a:avLst/>
          </a:prstGeom>
          <a:noFill/>
        </p:spPr>
      </p:pic>
      <p:pic>
        <p:nvPicPr>
          <p:cNvPr id="8" name="Picture 8" descr="28779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725144"/>
            <a:ext cx="3024138" cy="1835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187</TotalTime>
  <Words>534</Words>
  <Application>Microsoft Office PowerPoint</Application>
  <PresentationFormat>Экран (4:3)</PresentationFormat>
  <Paragraphs>112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Городская</vt:lpstr>
      <vt:lpstr>Ресурсный учебно-методический центр по обучению лиц с инвалидностью и ОВЗ как стратегический партнер в системе высшего образования Северо-Кавказского федерального округа</vt:lpstr>
      <vt:lpstr>Предпосылки развития инклюзивного высшего образования</vt:lpstr>
      <vt:lpstr>Проблемы вузов в области обучения лиц с инвалидностью и ОВЗ</vt:lpstr>
      <vt:lpstr>НОРМАТИВНАЯ БАЗА СОЗДАНИЯ СЕТИ РУМЦ</vt:lpstr>
      <vt:lpstr>Ресурсный учебно-методический центр</vt:lpstr>
      <vt:lpstr>Цель РУМЦ</vt:lpstr>
      <vt:lpstr>Направления деятельности РУМЦ </vt:lpstr>
      <vt:lpstr>Центр коллективного пользования </vt:lpstr>
      <vt:lpstr>Call-центр</vt:lpstr>
      <vt:lpstr>Сферы деятельности РУМЦ</vt:lpstr>
      <vt:lpstr>Сеть РУМЦ в СКФО</vt:lpstr>
      <vt:lpstr>Базовые принципы взаимодействия с вузами-партнерами</vt:lpstr>
      <vt:lpstr>Риски для развития инклюзивного высшего образования</vt:lpstr>
      <vt:lpstr>Траектории развития инклюзивного образования в вузах</vt:lpstr>
      <vt:lpstr>Функции РУМЦ как стратегического партнера в системе высшего образования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Промежуточная оценка результатов реализации Дорожной карты взаимодействия РУМЦ и вузов-партнеров</dc:title>
  <dc:creator>Пользователь</dc:creator>
  <cp:lastModifiedBy>Пользователь</cp:lastModifiedBy>
  <cp:revision>25</cp:revision>
  <dcterms:created xsi:type="dcterms:W3CDTF">2017-11-23T13:30:43Z</dcterms:created>
  <dcterms:modified xsi:type="dcterms:W3CDTF">2017-12-14T05:04:23Z</dcterms:modified>
</cp:coreProperties>
</file>