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650" r:id="rId3"/>
    <p:sldId id="651" r:id="rId4"/>
    <p:sldId id="653" r:id="rId5"/>
    <p:sldId id="655" r:id="rId6"/>
    <p:sldId id="659" r:id="rId7"/>
    <p:sldId id="654" r:id="rId8"/>
    <p:sldId id="660" r:id="rId9"/>
    <p:sldId id="657" r:id="rId10"/>
    <p:sldId id="658" r:id="rId11"/>
    <p:sldId id="661" r:id="rId12"/>
    <p:sldId id="642" r:id="rId13"/>
    <p:sldId id="663" r:id="rId14"/>
    <p:sldId id="664" r:id="rId15"/>
    <p:sldId id="284" r:id="rId16"/>
    <p:sldId id="289" r:id="rId17"/>
    <p:sldId id="662" r:id="rId18"/>
    <p:sldId id="648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96AAB6-6218-46AF-8C4C-372910DD44D8}">
          <p14:sldIdLst>
            <p14:sldId id="256"/>
            <p14:sldId id="650"/>
            <p14:sldId id="651"/>
            <p14:sldId id="653"/>
            <p14:sldId id="655"/>
            <p14:sldId id="659"/>
            <p14:sldId id="654"/>
            <p14:sldId id="660"/>
            <p14:sldId id="657"/>
            <p14:sldId id="658"/>
            <p14:sldId id="661"/>
            <p14:sldId id="642"/>
            <p14:sldId id="663"/>
            <p14:sldId id="664"/>
            <p14:sldId id="284"/>
            <p14:sldId id="289"/>
            <p14:sldId id="662"/>
            <p14:sldId id="648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F0D"/>
    <a:srgbClr val="4BAB0F"/>
    <a:srgbClr val="A2FF85"/>
    <a:srgbClr val="FFAFAE"/>
    <a:srgbClr val="FFCCFF"/>
    <a:srgbClr val="9999FF"/>
    <a:srgbClr val="F48E8C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136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2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FDEAB-E534-43BC-A486-351482627C6A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45DB096-4FDA-4566-80D5-C1C893BBFD56}">
      <dgm:prSet phldrT="[Текст]" custT="1"/>
      <dgm:spPr>
        <a:solidFill>
          <a:srgbClr val="850F0D"/>
        </a:solidFill>
      </dgm:spPr>
      <dgm:t>
        <a:bodyPr/>
        <a:lstStyle/>
        <a:p>
          <a:r>
            <a:rPr lang="ru-RU" sz="2600" b="1" dirty="0"/>
            <a:t>организация приема заявлений поступающих с предоставлением подтверждающих документов</a:t>
          </a:r>
        </a:p>
      </dgm:t>
    </dgm:pt>
    <dgm:pt modelId="{A11E9A48-9F7C-49BA-AD95-05AE815B9D49}" type="parTrans" cxnId="{FCB8D921-6627-4901-A860-92F5F11D414B}">
      <dgm:prSet/>
      <dgm:spPr/>
      <dgm:t>
        <a:bodyPr/>
        <a:lstStyle/>
        <a:p>
          <a:endParaRPr lang="ru-RU" sz="2600" b="1"/>
        </a:p>
      </dgm:t>
    </dgm:pt>
    <dgm:pt modelId="{89CA60F7-7C37-4739-89C3-B93905D51956}" type="sibTrans" cxnId="{FCB8D921-6627-4901-A860-92F5F11D414B}">
      <dgm:prSet/>
      <dgm:spPr/>
      <dgm:t>
        <a:bodyPr/>
        <a:lstStyle/>
        <a:p>
          <a:endParaRPr lang="ru-RU" sz="2600" b="1"/>
        </a:p>
      </dgm:t>
    </dgm:pt>
    <dgm:pt modelId="{FC8BDC10-3DDA-40C8-B9C4-408B5DB90F3B}">
      <dgm:prSet phldrT="[Текст]" custT="1"/>
      <dgm:spPr>
        <a:solidFill>
          <a:srgbClr val="850F0D"/>
        </a:solidFill>
      </dgm:spPr>
      <dgm:t>
        <a:bodyPr/>
        <a:lstStyle/>
        <a:p>
          <a:r>
            <a:rPr lang="ru-RU" sz="2600" b="1" dirty="0"/>
            <a:t>взаимодействие с абитуриентами инвалидностью при подаче документов на поступление </a:t>
          </a:r>
        </a:p>
      </dgm:t>
    </dgm:pt>
    <dgm:pt modelId="{ADB183B1-2195-4774-B962-6C0CBDE48C55}" type="parTrans" cxnId="{B29B555C-55EA-4EC4-AE67-3532248F1521}">
      <dgm:prSet/>
      <dgm:spPr/>
      <dgm:t>
        <a:bodyPr/>
        <a:lstStyle/>
        <a:p>
          <a:endParaRPr lang="ru-RU" sz="2600" b="1"/>
        </a:p>
      </dgm:t>
    </dgm:pt>
    <dgm:pt modelId="{4B522834-8635-406B-9CC5-0CB63BADEFE3}" type="sibTrans" cxnId="{B29B555C-55EA-4EC4-AE67-3532248F1521}">
      <dgm:prSet/>
      <dgm:spPr/>
      <dgm:t>
        <a:bodyPr/>
        <a:lstStyle/>
        <a:p>
          <a:endParaRPr lang="ru-RU" sz="2600" b="1"/>
        </a:p>
      </dgm:t>
    </dgm:pt>
    <dgm:pt modelId="{053523B9-96EF-490D-8A1C-27E7F40DA1C8}">
      <dgm:prSet phldrT="[Текст]" custT="1"/>
      <dgm:spPr>
        <a:solidFill>
          <a:srgbClr val="850F0D"/>
        </a:solidFill>
      </dgm:spPr>
      <dgm:t>
        <a:bodyPr/>
        <a:lstStyle/>
        <a:p>
          <a:r>
            <a:rPr lang="ru-RU" sz="2600" b="1" dirty="0"/>
            <a:t>организация и проведение вступительных испытаний для поступающих с инвалидностью</a:t>
          </a:r>
        </a:p>
      </dgm:t>
    </dgm:pt>
    <dgm:pt modelId="{9401C897-6E10-41A9-80D1-88D583AD1496}" type="parTrans" cxnId="{D230DDAC-61F0-4112-A995-CD580A28F0BB}">
      <dgm:prSet/>
      <dgm:spPr/>
      <dgm:t>
        <a:bodyPr/>
        <a:lstStyle/>
        <a:p>
          <a:endParaRPr lang="ru-RU" sz="2600" b="1"/>
        </a:p>
      </dgm:t>
    </dgm:pt>
    <dgm:pt modelId="{23F7D8F3-FB04-4C15-B2CE-661BE8D39CDF}" type="sibTrans" cxnId="{D230DDAC-61F0-4112-A995-CD580A28F0BB}">
      <dgm:prSet/>
      <dgm:spPr/>
      <dgm:t>
        <a:bodyPr/>
        <a:lstStyle/>
        <a:p>
          <a:endParaRPr lang="ru-RU" sz="2600" b="1"/>
        </a:p>
      </dgm:t>
    </dgm:pt>
    <dgm:pt modelId="{8C0252C4-531F-4E76-8925-8AD0BBD319D7}" type="pres">
      <dgm:prSet presAssocID="{C76FDEAB-E534-43BC-A486-351482627C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576658-2DBE-485E-BF66-06443205ED02}" type="pres">
      <dgm:prSet presAssocID="{C76FDEAB-E534-43BC-A486-351482627C6A}" presName="Name1" presStyleCnt="0"/>
      <dgm:spPr/>
    </dgm:pt>
    <dgm:pt modelId="{F83597A0-D37C-4026-A877-FCEBA7771A7D}" type="pres">
      <dgm:prSet presAssocID="{C76FDEAB-E534-43BC-A486-351482627C6A}" presName="cycle" presStyleCnt="0"/>
      <dgm:spPr/>
    </dgm:pt>
    <dgm:pt modelId="{FC2F7FFB-46EF-4FE5-B786-B9556F0CD2CE}" type="pres">
      <dgm:prSet presAssocID="{C76FDEAB-E534-43BC-A486-351482627C6A}" presName="srcNode" presStyleLbl="node1" presStyleIdx="0" presStyleCnt="3"/>
      <dgm:spPr/>
    </dgm:pt>
    <dgm:pt modelId="{D2C70D3C-083A-47C0-9078-FDD2021905A8}" type="pres">
      <dgm:prSet presAssocID="{C76FDEAB-E534-43BC-A486-351482627C6A}" presName="conn" presStyleLbl="parChTrans1D2" presStyleIdx="0" presStyleCnt="1"/>
      <dgm:spPr/>
      <dgm:t>
        <a:bodyPr/>
        <a:lstStyle/>
        <a:p>
          <a:endParaRPr lang="ru-RU"/>
        </a:p>
      </dgm:t>
    </dgm:pt>
    <dgm:pt modelId="{2FFBCCDC-15DC-4BBF-A30E-9017F570C422}" type="pres">
      <dgm:prSet presAssocID="{C76FDEAB-E534-43BC-A486-351482627C6A}" presName="extraNode" presStyleLbl="node1" presStyleIdx="0" presStyleCnt="3"/>
      <dgm:spPr/>
    </dgm:pt>
    <dgm:pt modelId="{B2AC3BA2-C1EA-4AB0-AFD2-5BBA9D73F698}" type="pres">
      <dgm:prSet presAssocID="{C76FDEAB-E534-43BC-A486-351482627C6A}" presName="dstNode" presStyleLbl="node1" presStyleIdx="0" presStyleCnt="3"/>
      <dgm:spPr/>
    </dgm:pt>
    <dgm:pt modelId="{085566DD-25B7-470A-AB23-C4626D04A5C7}" type="pres">
      <dgm:prSet presAssocID="{145DB096-4FDA-4566-80D5-C1C893BBFD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05D91-61F6-4595-92A6-06C080D12BD9}" type="pres">
      <dgm:prSet presAssocID="{145DB096-4FDA-4566-80D5-C1C893BBFD56}" presName="accent_1" presStyleCnt="0"/>
      <dgm:spPr/>
    </dgm:pt>
    <dgm:pt modelId="{3AC5B724-2D16-4C88-96C0-554223F35102}" type="pres">
      <dgm:prSet presAssocID="{145DB096-4FDA-4566-80D5-C1C893BBFD56}" presName="accentRepeatNode" presStyleLbl="solidFgAcc1" presStyleIdx="0" presStyleCnt="3"/>
      <dgm:spPr/>
    </dgm:pt>
    <dgm:pt modelId="{1988C9B4-78CA-47E5-8BA5-2AD18B1EF20A}" type="pres">
      <dgm:prSet presAssocID="{FC8BDC10-3DDA-40C8-B9C4-408B5DB90F3B}" presName="text_2" presStyleLbl="node1" presStyleIdx="1" presStyleCnt="3" custScaleY="110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D4673-DF5C-412D-A3D6-F35E538F635A}" type="pres">
      <dgm:prSet presAssocID="{FC8BDC10-3DDA-40C8-B9C4-408B5DB90F3B}" presName="accent_2" presStyleCnt="0"/>
      <dgm:spPr/>
    </dgm:pt>
    <dgm:pt modelId="{24E4043B-7CF5-4262-B8C0-EFC5D48E983D}" type="pres">
      <dgm:prSet presAssocID="{FC8BDC10-3DDA-40C8-B9C4-408B5DB90F3B}" presName="accentRepeatNode" presStyleLbl="solidFgAcc1" presStyleIdx="1" presStyleCnt="3"/>
      <dgm:spPr/>
    </dgm:pt>
    <dgm:pt modelId="{24DE8820-B3BC-4A64-92B4-B4F0E32C8773}" type="pres">
      <dgm:prSet presAssocID="{053523B9-96EF-490D-8A1C-27E7F40DA1C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A695A-B348-4677-BB1F-EA99B7678E07}" type="pres">
      <dgm:prSet presAssocID="{053523B9-96EF-490D-8A1C-27E7F40DA1C8}" presName="accent_3" presStyleCnt="0"/>
      <dgm:spPr/>
    </dgm:pt>
    <dgm:pt modelId="{AC9DEAEF-12CE-4B28-A9D7-AFE17208BC51}" type="pres">
      <dgm:prSet presAssocID="{053523B9-96EF-490D-8A1C-27E7F40DA1C8}" presName="accentRepeatNode" presStyleLbl="solidFgAcc1" presStyleIdx="2" presStyleCnt="3"/>
      <dgm:spPr/>
    </dgm:pt>
  </dgm:ptLst>
  <dgm:cxnLst>
    <dgm:cxn modelId="{D230DDAC-61F0-4112-A995-CD580A28F0BB}" srcId="{C76FDEAB-E534-43BC-A486-351482627C6A}" destId="{053523B9-96EF-490D-8A1C-27E7F40DA1C8}" srcOrd="2" destOrd="0" parTransId="{9401C897-6E10-41A9-80D1-88D583AD1496}" sibTransId="{23F7D8F3-FB04-4C15-B2CE-661BE8D39CDF}"/>
    <dgm:cxn modelId="{F1D90935-57FD-42B6-987F-02FFFD3C387A}" type="presOf" srcId="{89CA60F7-7C37-4739-89C3-B93905D51956}" destId="{D2C70D3C-083A-47C0-9078-FDD2021905A8}" srcOrd="0" destOrd="0" presId="urn:microsoft.com/office/officeart/2008/layout/VerticalCurvedList"/>
    <dgm:cxn modelId="{E5FA8E8B-0043-4843-A3F4-D8FCD48411B6}" type="presOf" srcId="{FC8BDC10-3DDA-40C8-B9C4-408B5DB90F3B}" destId="{1988C9B4-78CA-47E5-8BA5-2AD18B1EF20A}" srcOrd="0" destOrd="0" presId="urn:microsoft.com/office/officeart/2008/layout/VerticalCurvedList"/>
    <dgm:cxn modelId="{B29B555C-55EA-4EC4-AE67-3532248F1521}" srcId="{C76FDEAB-E534-43BC-A486-351482627C6A}" destId="{FC8BDC10-3DDA-40C8-B9C4-408B5DB90F3B}" srcOrd="1" destOrd="0" parTransId="{ADB183B1-2195-4774-B962-6C0CBDE48C55}" sibTransId="{4B522834-8635-406B-9CC5-0CB63BADEFE3}"/>
    <dgm:cxn modelId="{59BB82CD-C7D2-44EC-B6EF-4D30FCE67C52}" type="presOf" srcId="{145DB096-4FDA-4566-80D5-C1C893BBFD56}" destId="{085566DD-25B7-470A-AB23-C4626D04A5C7}" srcOrd="0" destOrd="0" presId="urn:microsoft.com/office/officeart/2008/layout/VerticalCurvedList"/>
    <dgm:cxn modelId="{86AE439C-86F4-4209-A6A4-091F13C01565}" type="presOf" srcId="{053523B9-96EF-490D-8A1C-27E7F40DA1C8}" destId="{24DE8820-B3BC-4A64-92B4-B4F0E32C8773}" srcOrd="0" destOrd="0" presId="urn:microsoft.com/office/officeart/2008/layout/VerticalCurvedList"/>
    <dgm:cxn modelId="{724F307E-84DF-4C00-883D-B6D150FB2E20}" type="presOf" srcId="{C76FDEAB-E534-43BC-A486-351482627C6A}" destId="{8C0252C4-531F-4E76-8925-8AD0BBD319D7}" srcOrd="0" destOrd="0" presId="urn:microsoft.com/office/officeart/2008/layout/VerticalCurvedList"/>
    <dgm:cxn modelId="{FCB8D921-6627-4901-A860-92F5F11D414B}" srcId="{C76FDEAB-E534-43BC-A486-351482627C6A}" destId="{145DB096-4FDA-4566-80D5-C1C893BBFD56}" srcOrd="0" destOrd="0" parTransId="{A11E9A48-9F7C-49BA-AD95-05AE815B9D49}" sibTransId="{89CA60F7-7C37-4739-89C3-B93905D51956}"/>
    <dgm:cxn modelId="{100DA8FD-AF3B-4589-8702-EC29B3643F85}" type="presParOf" srcId="{8C0252C4-531F-4E76-8925-8AD0BBD319D7}" destId="{26576658-2DBE-485E-BF66-06443205ED02}" srcOrd="0" destOrd="0" presId="urn:microsoft.com/office/officeart/2008/layout/VerticalCurvedList"/>
    <dgm:cxn modelId="{5994D2E2-DF31-49F1-AC25-DB7065E95636}" type="presParOf" srcId="{26576658-2DBE-485E-BF66-06443205ED02}" destId="{F83597A0-D37C-4026-A877-FCEBA7771A7D}" srcOrd="0" destOrd="0" presId="urn:microsoft.com/office/officeart/2008/layout/VerticalCurvedList"/>
    <dgm:cxn modelId="{8BC20FCA-DF50-4076-AB93-5C2DEE3E76E8}" type="presParOf" srcId="{F83597A0-D37C-4026-A877-FCEBA7771A7D}" destId="{FC2F7FFB-46EF-4FE5-B786-B9556F0CD2CE}" srcOrd="0" destOrd="0" presId="urn:microsoft.com/office/officeart/2008/layout/VerticalCurvedList"/>
    <dgm:cxn modelId="{2416086B-1DDD-444D-B2C6-13D2319FF5A6}" type="presParOf" srcId="{F83597A0-D37C-4026-A877-FCEBA7771A7D}" destId="{D2C70D3C-083A-47C0-9078-FDD2021905A8}" srcOrd="1" destOrd="0" presId="urn:microsoft.com/office/officeart/2008/layout/VerticalCurvedList"/>
    <dgm:cxn modelId="{BBC8558D-A527-4B96-92D4-EB8B9D204C67}" type="presParOf" srcId="{F83597A0-D37C-4026-A877-FCEBA7771A7D}" destId="{2FFBCCDC-15DC-4BBF-A30E-9017F570C422}" srcOrd="2" destOrd="0" presId="urn:microsoft.com/office/officeart/2008/layout/VerticalCurvedList"/>
    <dgm:cxn modelId="{17990662-0233-4FBB-AF2E-D2C5E951FC24}" type="presParOf" srcId="{F83597A0-D37C-4026-A877-FCEBA7771A7D}" destId="{B2AC3BA2-C1EA-4AB0-AFD2-5BBA9D73F698}" srcOrd="3" destOrd="0" presId="urn:microsoft.com/office/officeart/2008/layout/VerticalCurvedList"/>
    <dgm:cxn modelId="{CE8F16CF-2DC4-4BF2-88FA-38414F5F0849}" type="presParOf" srcId="{26576658-2DBE-485E-BF66-06443205ED02}" destId="{085566DD-25B7-470A-AB23-C4626D04A5C7}" srcOrd="1" destOrd="0" presId="urn:microsoft.com/office/officeart/2008/layout/VerticalCurvedList"/>
    <dgm:cxn modelId="{E6DC2CFE-EE47-4978-9BB6-019F0D83EF33}" type="presParOf" srcId="{26576658-2DBE-485E-BF66-06443205ED02}" destId="{1E505D91-61F6-4595-92A6-06C080D12BD9}" srcOrd="2" destOrd="0" presId="urn:microsoft.com/office/officeart/2008/layout/VerticalCurvedList"/>
    <dgm:cxn modelId="{3E4840CB-E67E-45F9-A6E6-B8F7686CADCF}" type="presParOf" srcId="{1E505D91-61F6-4595-92A6-06C080D12BD9}" destId="{3AC5B724-2D16-4C88-96C0-554223F35102}" srcOrd="0" destOrd="0" presId="urn:microsoft.com/office/officeart/2008/layout/VerticalCurvedList"/>
    <dgm:cxn modelId="{95229A52-4FD1-48E4-A6B4-9276F37319E5}" type="presParOf" srcId="{26576658-2DBE-485E-BF66-06443205ED02}" destId="{1988C9B4-78CA-47E5-8BA5-2AD18B1EF20A}" srcOrd="3" destOrd="0" presId="urn:microsoft.com/office/officeart/2008/layout/VerticalCurvedList"/>
    <dgm:cxn modelId="{90BA381E-2968-48D7-A7F0-10291637E36D}" type="presParOf" srcId="{26576658-2DBE-485E-BF66-06443205ED02}" destId="{F45D4673-DF5C-412D-A3D6-F35E538F635A}" srcOrd="4" destOrd="0" presId="urn:microsoft.com/office/officeart/2008/layout/VerticalCurvedList"/>
    <dgm:cxn modelId="{616DA3D9-055A-4FA7-82A6-203AF614AE51}" type="presParOf" srcId="{F45D4673-DF5C-412D-A3D6-F35E538F635A}" destId="{24E4043B-7CF5-4262-B8C0-EFC5D48E983D}" srcOrd="0" destOrd="0" presId="urn:microsoft.com/office/officeart/2008/layout/VerticalCurvedList"/>
    <dgm:cxn modelId="{B7B8F6AF-A436-4219-9ECE-DA8DC89B999D}" type="presParOf" srcId="{26576658-2DBE-485E-BF66-06443205ED02}" destId="{24DE8820-B3BC-4A64-92B4-B4F0E32C8773}" srcOrd="5" destOrd="0" presId="urn:microsoft.com/office/officeart/2008/layout/VerticalCurvedList"/>
    <dgm:cxn modelId="{2E09D4E8-F5F4-4852-92DB-583C86FE1DA4}" type="presParOf" srcId="{26576658-2DBE-485E-BF66-06443205ED02}" destId="{B84A695A-B348-4677-BB1F-EA99B7678E07}" srcOrd="6" destOrd="0" presId="urn:microsoft.com/office/officeart/2008/layout/VerticalCurvedList"/>
    <dgm:cxn modelId="{E7DC2FDE-2DCD-4085-A761-998DDC71DCC2}" type="presParOf" srcId="{B84A695A-B348-4677-BB1F-EA99B7678E07}" destId="{AC9DEAEF-12CE-4B28-A9D7-AFE17208BC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119FE-305A-422D-86A6-86DE1891CB74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2CCD9-7A73-48EE-A0F4-13E171D51E0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>
              <a:solidFill>
                <a:schemeClr val="tx1"/>
              </a:solidFill>
            </a:rPr>
            <a:t>Подготовка официального запроса от вуза в главное бюро медико-социальной экспертизы субъекта РФ, выдавшего документ, с указанием реквизита документа, подтверждающего  инвалидность и/или скан-копий документа, подтверждающего наличие инвалидности.</a:t>
          </a:r>
        </a:p>
      </dgm:t>
    </dgm:pt>
    <dgm:pt modelId="{E67AC907-B1BA-4C23-9747-827A65F95C04}" type="parTrans" cxnId="{A849D9D4-EDA9-4FA2-B8DD-2959DA458955}">
      <dgm:prSet/>
      <dgm:spPr/>
      <dgm:t>
        <a:bodyPr/>
        <a:lstStyle/>
        <a:p>
          <a:endParaRPr lang="ru-RU"/>
        </a:p>
      </dgm:t>
    </dgm:pt>
    <dgm:pt modelId="{C562875E-BF52-45C7-B6C8-542FD0E12DDC}" type="sibTrans" cxnId="{A849D9D4-EDA9-4FA2-B8DD-2959DA458955}">
      <dgm:prSet/>
      <dgm:spPr/>
      <dgm:t>
        <a:bodyPr/>
        <a:lstStyle/>
        <a:p>
          <a:endParaRPr lang="ru-RU"/>
        </a:p>
      </dgm:t>
    </dgm:pt>
    <dgm:pt modelId="{F69B30AE-F829-4A9A-8ECB-3C80EE774740}">
      <dgm:prSet/>
      <dgm:spPr>
        <a:solidFill>
          <a:srgbClr val="A2FF85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Получение ответа о подтверждении подлинности документа, удостоверяющего инвалидность, за подписью руководителя-главного эксперта по медико-социальной экспертизе в минимально короткие сроки.</a:t>
          </a:r>
        </a:p>
      </dgm:t>
    </dgm:pt>
    <dgm:pt modelId="{F6331B7A-3D1A-4741-8224-4CB1D6C81656}" type="parTrans" cxnId="{A9B4D7DF-61B9-4390-9A7C-F7825C1B41B3}">
      <dgm:prSet/>
      <dgm:spPr/>
      <dgm:t>
        <a:bodyPr/>
        <a:lstStyle/>
        <a:p>
          <a:endParaRPr lang="ru-RU"/>
        </a:p>
      </dgm:t>
    </dgm:pt>
    <dgm:pt modelId="{E841DF7E-C7E9-41D5-92C6-5DD782DF7A77}" type="sibTrans" cxnId="{A9B4D7DF-61B9-4390-9A7C-F7825C1B41B3}">
      <dgm:prSet/>
      <dgm:spPr/>
      <dgm:t>
        <a:bodyPr/>
        <a:lstStyle/>
        <a:p>
          <a:endParaRPr lang="ru-RU"/>
        </a:p>
      </dgm:t>
    </dgm:pt>
    <dgm:pt modelId="{090AF3AE-BAFA-40D6-91D6-94E87BBEDF9D}" type="pres">
      <dgm:prSet presAssocID="{A92119FE-305A-422D-86A6-86DE1891CB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CA69F-C618-4A70-9F81-463F5487478C}" type="pres">
      <dgm:prSet presAssocID="{DD52CCD9-7A73-48EE-A0F4-13E171D51E0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BD695-E8A4-43E7-BDC0-D35753FFEBA1}" type="pres">
      <dgm:prSet presAssocID="{C562875E-BF52-45C7-B6C8-542FD0E12DD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2BB9BBA-357D-4F65-A152-492C974596E8}" type="pres">
      <dgm:prSet presAssocID="{C562875E-BF52-45C7-B6C8-542FD0E12DD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138B0D5-9B68-486C-9BFC-BF1572E30E11}" type="pres">
      <dgm:prSet presAssocID="{F69B30AE-F829-4A9A-8ECB-3C80EE7747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97BFB-2F73-4D02-8DD2-E774D83E4ABD}" type="presOf" srcId="{F69B30AE-F829-4A9A-8ECB-3C80EE774740}" destId="{7138B0D5-9B68-486C-9BFC-BF1572E30E11}" srcOrd="0" destOrd="0" presId="urn:microsoft.com/office/officeart/2005/8/layout/process1"/>
    <dgm:cxn modelId="{A849D9D4-EDA9-4FA2-B8DD-2959DA458955}" srcId="{A92119FE-305A-422D-86A6-86DE1891CB74}" destId="{DD52CCD9-7A73-48EE-A0F4-13E171D51E0A}" srcOrd="0" destOrd="0" parTransId="{E67AC907-B1BA-4C23-9747-827A65F95C04}" sibTransId="{C562875E-BF52-45C7-B6C8-542FD0E12DDC}"/>
    <dgm:cxn modelId="{73D78787-E033-4B88-96F2-01C18320185D}" type="presOf" srcId="{A92119FE-305A-422D-86A6-86DE1891CB74}" destId="{090AF3AE-BAFA-40D6-91D6-94E87BBEDF9D}" srcOrd="0" destOrd="0" presId="urn:microsoft.com/office/officeart/2005/8/layout/process1"/>
    <dgm:cxn modelId="{A9B4D7DF-61B9-4390-9A7C-F7825C1B41B3}" srcId="{A92119FE-305A-422D-86A6-86DE1891CB74}" destId="{F69B30AE-F829-4A9A-8ECB-3C80EE774740}" srcOrd="1" destOrd="0" parTransId="{F6331B7A-3D1A-4741-8224-4CB1D6C81656}" sibTransId="{E841DF7E-C7E9-41D5-92C6-5DD782DF7A77}"/>
    <dgm:cxn modelId="{8C14BDF4-0D5D-4719-BCC9-1B7DF39DBF17}" type="presOf" srcId="{C562875E-BF52-45C7-B6C8-542FD0E12DDC}" destId="{5EFBD695-E8A4-43E7-BDC0-D35753FFEBA1}" srcOrd="0" destOrd="0" presId="urn:microsoft.com/office/officeart/2005/8/layout/process1"/>
    <dgm:cxn modelId="{0CDA5A0A-CD6E-418F-A70E-72227A11E42C}" type="presOf" srcId="{DD52CCD9-7A73-48EE-A0F4-13E171D51E0A}" destId="{1CFCA69F-C618-4A70-9F81-463F5487478C}" srcOrd="0" destOrd="0" presId="urn:microsoft.com/office/officeart/2005/8/layout/process1"/>
    <dgm:cxn modelId="{D149FBD0-AE52-4BBB-A93A-90B327C39515}" type="presOf" srcId="{C562875E-BF52-45C7-B6C8-542FD0E12DDC}" destId="{F2BB9BBA-357D-4F65-A152-492C974596E8}" srcOrd="1" destOrd="0" presId="urn:microsoft.com/office/officeart/2005/8/layout/process1"/>
    <dgm:cxn modelId="{AEF0F35E-408D-4A91-96A7-BDC2FBF38A85}" type="presParOf" srcId="{090AF3AE-BAFA-40D6-91D6-94E87BBEDF9D}" destId="{1CFCA69F-C618-4A70-9F81-463F5487478C}" srcOrd="0" destOrd="0" presId="urn:microsoft.com/office/officeart/2005/8/layout/process1"/>
    <dgm:cxn modelId="{B27257D5-3C42-4221-BE6F-5C7E9142C1C3}" type="presParOf" srcId="{090AF3AE-BAFA-40D6-91D6-94E87BBEDF9D}" destId="{5EFBD695-E8A4-43E7-BDC0-D35753FFEBA1}" srcOrd="1" destOrd="0" presId="urn:microsoft.com/office/officeart/2005/8/layout/process1"/>
    <dgm:cxn modelId="{087DF156-58DF-4074-BDA2-D6527C6B7D46}" type="presParOf" srcId="{5EFBD695-E8A4-43E7-BDC0-D35753FFEBA1}" destId="{F2BB9BBA-357D-4F65-A152-492C974596E8}" srcOrd="0" destOrd="0" presId="urn:microsoft.com/office/officeart/2005/8/layout/process1"/>
    <dgm:cxn modelId="{C2799721-03B4-4CB8-9BBB-61339F98DB0A}" type="presParOf" srcId="{090AF3AE-BAFA-40D6-91D6-94E87BBEDF9D}" destId="{7138B0D5-9B68-486C-9BFC-BF1572E30E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6208EE-69E6-4FFF-B8CE-8F593CCE1F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D0EF16-A580-4D14-BC0D-D975BF15F62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850F0D"/>
              </a:solidFill>
            </a:rPr>
            <a:t>представитель университета </a:t>
          </a:r>
          <a:r>
            <a:rPr lang="ru-RU" sz="2000" dirty="0"/>
            <a:t>- осуществляет консультирование абитуриентов  с инвалидностью по вопросам обучения в вузе, в т.ч. по вопросам, касающихся специальных условий обучения, созданных в вузе</a:t>
          </a:r>
        </a:p>
      </dgm:t>
    </dgm:pt>
    <dgm:pt modelId="{2E98D9B6-AE25-42DD-954A-5043C4AABF7C}" type="parTrans" cxnId="{DDF8DBEB-F39B-4BBC-8845-2D5E24BE2444}">
      <dgm:prSet/>
      <dgm:spPr/>
      <dgm:t>
        <a:bodyPr/>
        <a:lstStyle/>
        <a:p>
          <a:endParaRPr lang="ru-RU" sz="2000"/>
        </a:p>
      </dgm:t>
    </dgm:pt>
    <dgm:pt modelId="{6C33E155-5283-41F8-82E8-E1462AC1A1EE}" type="sibTrans" cxnId="{DDF8DBEB-F39B-4BBC-8845-2D5E24BE2444}">
      <dgm:prSet/>
      <dgm:spPr/>
      <dgm:t>
        <a:bodyPr/>
        <a:lstStyle/>
        <a:p>
          <a:endParaRPr lang="ru-RU" sz="2000"/>
        </a:p>
      </dgm:t>
    </dgm:pt>
    <dgm:pt modelId="{BACAB6E0-F5CA-4F72-92F2-6483A0D6974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850F0D"/>
              </a:solidFill>
            </a:rPr>
            <a:t>сотрудник приемной комиссии </a:t>
          </a:r>
          <a:r>
            <a:rPr lang="ru-RU" sz="2000" dirty="0"/>
            <a:t>- осуществляет консультирование по вопросам подачи документов в дистанционном формате, а также регистрацию поступающего, запись на вступительные испытания (при необходимости), формирование личного дела, фиксирует необходимость предоставления специальных условий при проведении вступительных испытаний с использованием ДОТ и пр.</a:t>
          </a:r>
        </a:p>
      </dgm:t>
    </dgm:pt>
    <dgm:pt modelId="{5F558396-0056-4824-9179-928232388F0B}" type="parTrans" cxnId="{79AC58E9-A9D7-474B-967B-56F17F623142}">
      <dgm:prSet/>
      <dgm:spPr/>
      <dgm:t>
        <a:bodyPr/>
        <a:lstStyle/>
        <a:p>
          <a:endParaRPr lang="ru-RU" sz="2000"/>
        </a:p>
      </dgm:t>
    </dgm:pt>
    <dgm:pt modelId="{18B6F39B-FCF7-40E6-B24F-FC0C41D0A14A}" type="sibTrans" cxnId="{79AC58E9-A9D7-474B-967B-56F17F623142}">
      <dgm:prSet/>
      <dgm:spPr/>
      <dgm:t>
        <a:bodyPr/>
        <a:lstStyle/>
        <a:p>
          <a:endParaRPr lang="ru-RU" sz="2000"/>
        </a:p>
      </dgm:t>
    </dgm:pt>
    <dgm:pt modelId="{D3313E35-E52A-403E-937F-226D7A0920C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850F0D"/>
              </a:solidFill>
            </a:rPr>
            <a:t>ассистент</a:t>
          </a:r>
          <a:r>
            <a:rPr lang="ru-RU" sz="2000" dirty="0"/>
            <a:t> - удаленно оказывает помощь абитуриенту с инвалидностью с учетом его индивидуальных особенностей, из числа сотрудников образовательной организации или привлеченных лиц</a:t>
          </a:r>
        </a:p>
      </dgm:t>
    </dgm:pt>
    <dgm:pt modelId="{8DD339BA-D21E-4CA8-A0CD-C79DA9E6D467}" type="parTrans" cxnId="{43632004-130C-4881-80C1-92EF756B4285}">
      <dgm:prSet/>
      <dgm:spPr/>
      <dgm:t>
        <a:bodyPr/>
        <a:lstStyle/>
        <a:p>
          <a:endParaRPr lang="ru-RU" sz="2000"/>
        </a:p>
      </dgm:t>
    </dgm:pt>
    <dgm:pt modelId="{C0A5FFC7-B0C7-40FB-B8F2-5E3CB39F04A0}" type="sibTrans" cxnId="{43632004-130C-4881-80C1-92EF756B4285}">
      <dgm:prSet/>
      <dgm:spPr/>
      <dgm:t>
        <a:bodyPr/>
        <a:lstStyle/>
        <a:p>
          <a:endParaRPr lang="ru-RU" sz="2000"/>
        </a:p>
      </dgm:t>
    </dgm:pt>
    <dgm:pt modelId="{1CDE8955-BBD0-4503-87F3-685AB6D1B902}" type="pres">
      <dgm:prSet presAssocID="{D76208EE-69E6-4FFF-B8CE-8F593CCE1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2EB014-B0EF-490A-8D39-CFE09300F20C}" type="pres">
      <dgm:prSet presAssocID="{DDD0EF16-A580-4D14-BC0D-D975BF15F620}" presName="parentText" presStyleLbl="node1" presStyleIdx="0" presStyleCnt="3" custScaleY="93102" custLinFactY="-57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05334-991F-4BCA-91EC-9034120C5EAD}" type="pres">
      <dgm:prSet presAssocID="{6C33E155-5283-41F8-82E8-E1462AC1A1EE}" presName="spacer" presStyleCnt="0"/>
      <dgm:spPr/>
    </dgm:pt>
    <dgm:pt modelId="{BD4BE3B4-D313-4622-8566-467E25ACE860}" type="pres">
      <dgm:prSet presAssocID="{BACAB6E0-F5CA-4F72-92F2-6483A0D69741}" presName="parentText" presStyleLbl="node1" presStyleIdx="1" presStyleCnt="3" custScaleY="144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1EBC6-81D6-499E-876C-C7B046A52E41}" type="pres">
      <dgm:prSet presAssocID="{18B6F39B-FCF7-40E6-B24F-FC0C41D0A14A}" presName="spacer" presStyleCnt="0"/>
      <dgm:spPr/>
    </dgm:pt>
    <dgm:pt modelId="{1FAF382C-BB46-4A9C-A583-EA21CEB074A3}" type="pres">
      <dgm:prSet presAssocID="{D3313E35-E52A-403E-937F-226D7A0920C2}" presName="parentText" presStyleLbl="node1" presStyleIdx="2" presStyleCnt="3" custScaleY="87198" custLinFactNeighborX="78" custLinFactNeighborY="96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C58E9-A9D7-474B-967B-56F17F623142}" srcId="{D76208EE-69E6-4FFF-B8CE-8F593CCE1F70}" destId="{BACAB6E0-F5CA-4F72-92F2-6483A0D69741}" srcOrd="1" destOrd="0" parTransId="{5F558396-0056-4824-9179-928232388F0B}" sibTransId="{18B6F39B-FCF7-40E6-B24F-FC0C41D0A14A}"/>
    <dgm:cxn modelId="{C1A1E314-ED21-4BC2-AD00-5DD840A09AE3}" type="presOf" srcId="{D3313E35-E52A-403E-937F-226D7A0920C2}" destId="{1FAF382C-BB46-4A9C-A583-EA21CEB074A3}" srcOrd="0" destOrd="0" presId="urn:microsoft.com/office/officeart/2005/8/layout/vList2"/>
    <dgm:cxn modelId="{DDF8DBEB-F39B-4BBC-8845-2D5E24BE2444}" srcId="{D76208EE-69E6-4FFF-B8CE-8F593CCE1F70}" destId="{DDD0EF16-A580-4D14-BC0D-D975BF15F620}" srcOrd="0" destOrd="0" parTransId="{2E98D9B6-AE25-42DD-954A-5043C4AABF7C}" sibTransId="{6C33E155-5283-41F8-82E8-E1462AC1A1EE}"/>
    <dgm:cxn modelId="{2C969F4E-4994-454D-B6A2-B9295F530130}" type="presOf" srcId="{DDD0EF16-A580-4D14-BC0D-D975BF15F620}" destId="{652EB014-B0EF-490A-8D39-CFE09300F20C}" srcOrd="0" destOrd="0" presId="urn:microsoft.com/office/officeart/2005/8/layout/vList2"/>
    <dgm:cxn modelId="{4807DC6B-1EC1-4FC8-B503-D888E5F1E143}" type="presOf" srcId="{D76208EE-69E6-4FFF-B8CE-8F593CCE1F70}" destId="{1CDE8955-BBD0-4503-87F3-685AB6D1B902}" srcOrd="0" destOrd="0" presId="urn:microsoft.com/office/officeart/2005/8/layout/vList2"/>
    <dgm:cxn modelId="{B3BF3C63-B0EC-476A-9B56-1AA1FE7911D0}" type="presOf" srcId="{BACAB6E0-F5CA-4F72-92F2-6483A0D69741}" destId="{BD4BE3B4-D313-4622-8566-467E25ACE860}" srcOrd="0" destOrd="0" presId="urn:microsoft.com/office/officeart/2005/8/layout/vList2"/>
    <dgm:cxn modelId="{43632004-130C-4881-80C1-92EF756B4285}" srcId="{D76208EE-69E6-4FFF-B8CE-8F593CCE1F70}" destId="{D3313E35-E52A-403E-937F-226D7A0920C2}" srcOrd="2" destOrd="0" parTransId="{8DD339BA-D21E-4CA8-A0CD-C79DA9E6D467}" sibTransId="{C0A5FFC7-B0C7-40FB-B8F2-5E3CB39F04A0}"/>
    <dgm:cxn modelId="{21DCADE6-7ECE-4D11-9C8A-CA76B7228D90}" type="presParOf" srcId="{1CDE8955-BBD0-4503-87F3-685AB6D1B902}" destId="{652EB014-B0EF-490A-8D39-CFE09300F20C}" srcOrd="0" destOrd="0" presId="urn:microsoft.com/office/officeart/2005/8/layout/vList2"/>
    <dgm:cxn modelId="{00FDD62A-AEB8-4741-A801-2B914E747C90}" type="presParOf" srcId="{1CDE8955-BBD0-4503-87F3-685AB6D1B902}" destId="{CD705334-991F-4BCA-91EC-9034120C5EAD}" srcOrd="1" destOrd="0" presId="urn:microsoft.com/office/officeart/2005/8/layout/vList2"/>
    <dgm:cxn modelId="{0B136E07-C4B8-46AE-8F62-312D513C9EE8}" type="presParOf" srcId="{1CDE8955-BBD0-4503-87F3-685AB6D1B902}" destId="{BD4BE3B4-D313-4622-8566-467E25ACE860}" srcOrd="2" destOrd="0" presId="urn:microsoft.com/office/officeart/2005/8/layout/vList2"/>
    <dgm:cxn modelId="{D406F4E7-93FF-4C48-8766-4167A5842D96}" type="presParOf" srcId="{1CDE8955-BBD0-4503-87F3-685AB6D1B902}" destId="{2491EBC6-81D6-499E-876C-C7B046A52E41}" srcOrd="3" destOrd="0" presId="urn:microsoft.com/office/officeart/2005/8/layout/vList2"/>
    <dgm:cxn modelId="{508FAB97-ECBB-470D-B6AC-2C8C420ABE8F}" type="presParOf" srcId="{1CDE8955-BBD0-4503-87F3-685AB6D1B902}" destId="{1FAF382C-BB46-4A9C-A583-EA21CEB07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70D3C-083A-47C0-9078-FDD2021905A8}">
      <dsp:nvSpPr>
        <dsp:cNvPr id="0" name=""/>
        <dsp:cNvSpPr/>
      </dsp:nvSpPr>
      <dsp:spPr>
        <a:xfrm>
          <a:off x="-5432179" y="-831870"/>
          <a:ext cx="6468804" cy="6468804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566DD-25B7-470A-AB23-C4626D04A5C7}">
      <dsp:nvSpPr>
        <dsp:cNvPr id="0" name=""/>
        <dsp:cNvSpPr/>
      </dsp:nvSpPr>
      <dsp:spPr>
        <a:xfrm>
          <a:off x="666942" y="480506"/>
          <a:ext cx="7979715" cy="961012"/>
        </a:xfrm>
        <a:prstGeom prst="rect">
          <a:avLst/>
        </a:prstGeom>
        <a:solidFill>
          <a:srgbClr val="850F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8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организация приема заявлений поступающих с предоставлением подтверждающих документов</a:t>
          </a:r>
        </a:p>
      </dsp:txBody>
      <dsp:txXfrm>
        <a:off x="666942" y="480506"/>
        <a:ext cx="7979715" cy="961012"/>
      </dsp:txXfrm>
    </dsp:sp>
    <dsp:sp modelId="{3AC5B724-2D16-4C88-96C0-554223F35102}">
      <dsp:nvSpPr>
        <dsp:cNvPr id="0" name=""/>
        <dsp:cNvSpPr/>
      </dsp:nvSpPr>
      <dsp:spPr>
        <a:xfrm>
          <a:off x="66309" y="360379"/>
          <a:ext cx="1201265" cy="120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88C9B4-78CA-47E5-8BA5-2AD18B1EF20A}">
      <dsp:nvSpPr>
        <dsp:cNvPr id="0" name=""/>
        <dsp:cNvSpPr/>
      </dsp:nvSpPr>
      <dsp:spPr>
        <a:xfrm>
          <a:off x="1016270" y="1872206"/>
          <a:ext cx="7630387" cy="1060650"/>
        </a:xfrm>
        <a:prstGeom prst="rect">
          <a:avLst/>
        </a:prstGeom>
        <a:solidFill>
          <a:srgbClr val="850F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8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взаимодействие с абитуриентами инвалидностью при подаче документов на поступление </a:t>
          </a:r>
        </a:p>
      </dsp:txBody>
      <dsp:txXfrm>
        <a:off x="1016270" y="1872206"/>
        <a:ext cx="7630387" cy="1060650"/>
      </dsp:txXfrm>
    </dsp:sp>
    <dsp:sp modelId="{24E4043B-7CF5-4262-B8C0-EFC5D48E983D}">
      <dsp:nvSpPr>
        <dsp:cNvPr id="0" name=""/>
        <dsp:cNvSpPr/>
      </dsp:nvSpPr>
      <dsp:spPr>
        <a:xfrm>
          <a:off x="415637" y="1801898"/>
          <a:ext cx="1201265" cy="120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E8820-B3BC-4A64-92B4-B4F0E32C8773}">
      <dsp:nvSpPr>
        <dsp:cNvPr id="0" name=""/>
        <dsp:cNvSpPr/>
      </dsp:nvSpPr>
      <dsp:spPr>
        <a:xfrm>
          <a:off x="666942" y="3363544"/>
          <a:ext cx="7979715" cy="961012"/>
        </a:xfrm>
        <a:prstGeom prst="rect">
          <a:avLst/>
        </a:prstGeom>
        <a:solidFill>
          <a:srgbClr val="850F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8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организация и проведение вступительных испытаний для поступающих с инвалидностью</a:t>
          </a:r>
        </a:p>
      </dsp:txBody>
      <dsp:txXfrm>
        <a:off x="666942" y="3363544"/>
        <a:ext cx="7979715" cy="961012"/>
      </dsp:txXfrm>
    </dsp:sp>
    <dsp:sp modelId="{AC9DEAEF-12CE-4B28-A9D7-AFE17208BC51}">
      <dsp:nvSpPr>
        <dsp:cNvPr id="0" name=""/>
        <dsp:cNvSpPr/>
      </dsp:nvSpPr>
      <dsp:spPr>
        <a:xfrm>
          <a:off x="66309" y="3243417"/>
          <a:ext cx="1201265" cy="120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CA69F-C618-4A70-9F81-463F5487478C}">
      <dsp:nvSpPr>
        <dsp:cNvPr id="0" name=""/>
        <dsp:cNvSpPr/>
      </dsp:nvSpPr>
      <dsp:spPr>
        <a:xfrm>
          <a:off x="1607" y="704467"/>
          <a:ext cx="3427660" cy="31170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</a:rPr>
            <a:t>Подготовка официального запроса от вуза в главное бюро медико-социальной экспертизы субъекта РФ, выдавшего документ, с указанием реквизита документа, подтверждающего  инвалидность и/или скан-копий документа, подтверждающего наличие инвалидности.</a:t>
          </a:r>
        </a:p>
      </dsp:txBody>
      <dsp:txXfrm>
        <a:off x="92902" y="795762"/>
        <a:ext cx="3245070" cy="2934438"/>
      </dsp:txXfrm>
    </dsp:sp>
    <dsp:sp modelId="{5EFBD695-E8A4-43E7-BDC0-D35753FFEBA1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772033" y="2007963"/>
        <a:ext cx="508665" cy="510035"/>
      </dsp:txXfrm>
    </dsp:sp>
    <dsp:sp modelId="{7138B0D5-9B68-486C-9BFC-BF1572E30E11}">
      <dsp:nvSpPr>
        <dsp:cNvPr id="0" name=""/>
        <dsp:cNvSpPr/>
      </dsp:nvSpPr>
      <dsp:spPr>
        <a:xfrm>
          <a:off x="4800332" y="704467"/>
          <a:ext cx="3427660" cy="3117028"/>
        </a:xfrm>
        <a:prstGeom prst="roundRect">
          <a:avLst>
            <a:gd name="adj" fmla="val 10000"/>
          </a:avLst>
        </a:prstGeom>
        <a:solidFill>
          <a:srgbClr val="A2FF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Получение ответа о подтверждении подлинности документа, удостоверяющего инвалидность, за подписью руководителя-главного эксперта по медико-социальной экспертизе в минимально короткие сроки.</a:t>
          </a:r>
        </a:p>
      </dsp:txBody>
      <dsp:txXfrm>
        <a:off x="4891627" y="795762"/>
        <a:ext cx="3245070" cy="2934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EB014-B0EF-490A-8D39-CFE09300F20C}">
      <dsp:nvSpPr>
        <dsp:cNvPr id="0" name=""/>
        <dsp:cNvSpPr/>
      </dsp:nvSpPr>
      <dsp:spPr>
        <a:xfrm>
          <a:off x="0" y="464932"/>
          <a:ext cx="8363272" cy="122628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850F0D"/>
              </a:solidFill>
            </a:rPr>
            <a:t>представитель университета </a:t>
          </a:r>
          <a:r>
            <a:rPr lang="ru-RU" sz="2000" kern="1200" dirty="0"/>
            <a:t>- осуществляет консультирование абитуриентов  с инвалидностью по вопросам обучения в вузе, в т.ч. по вопросам, касающихся специальных условий обучения, созданных в вузе</a:t>
          </a:r>
        </a:p>
      </dsp:txBody>
      <dsp:txXfrm>
        <a:off x="59862" y="524794"/>
        <a:ext cx="8243548" cy="1106557"/>
      </dsp:txXfrm>
    </dsp:sp>
    <dsp:sp modelId="{BD4BE3B4-D313-4622-8566-467E25ACE860}">
      <dsp:nvSpPr>
        <dsp:cNvPr id="0" name=""/>
        <dsp:cNvSpPr/>
      </dsp:nvSpPr>
      <dsp:spPr>
        <a:xfrm>
          <a:off x="0" y="1789921"/>
          <a:ext cx="8363272" cy="189852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850F0D"/>
              </a:solidFill>
            </a:rPr>
            <a:t>сотрудник приемной комиссии </a:t>
          </a:r>
          <a:r>
            <a:rPr lang="ru-RU" sz="2000" kern="1200" dirty="0"/>
            <a:t>- осуществляет консультирование по вопросам подачи документов в дистанционном формате, а также регистрацию поступающего, запись на вступительные испытания (при необходимости), формирование личного дела, фиксирует необходимость предоставления специальных условий при проведении вступительных испытаний с использованием ДОТ и пр.</a:t>
          </a:r>
        </a:p>
      </dsp:txBody>
      <dsp:txXfrm>
        <a:off x="92678" y="1882599"/>
        <a:ext cx="8177916" cy="1713165"/>
      </dsp:txXfrm>
    </dsp:sp>
    <dsp:sp modelId="{1FAF382C-BB46-4A9C-A583-EA21CEB074A3}">
      <dsp:nvSpPr>
        <dsp:cNvPr id="0" name=""/>
        <dsp:cNvSpPr/>
      </dsp:nvSpPr>
      <dsp:spPr>
        <a:xfrm>
          <a:off x="0" y="3711488"/>
          <a:ext cx="8363272" cy="114851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850F0D"/>
              </a:solidFill>
            </a:rPr>
            <a:t>ассистент</a:t>
          </a:r>
          <a:r>
            <a:rPr lang="ru-RU" sz="2000" kern="1200" dirty="0"/>
            <a:t> - удаленно оказывает помощь абитуриенту с инвалидностью с учетом его индивидуальных особенностей, из числа сотрудников образовательной организации или привлеченных лиц</a:t>
          </a:r>
        </a:p>
      </dsp:txBody>
      <dsp:txXfrm>
        <a:off x="56066" y="3767554"/>
        <a:ext cx="8251140" cy="103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8683-5856-49AF-B07C-3113F96E78F1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921A-2FB7-440C-948A-DCAC69B9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" name="Google Shape;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52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B47B23-A56C-452D-B91A-E7723564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815FB6-B919-4B29-84B3-C02FCA016A49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7E4E15-15CE-416A-B37B-421DDDE0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ECBE33-55D3-4612-8384-1C9940A9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574303-F246-4186-9DDC-7624BEFAD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73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58A2CB-29CF-49E3-BEE0-A289A82F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E9BB14-18DD-4B87-9662-5126FBAF83AB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2E9136-C3D4-4768-A2FE-324C49F4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A493FD-2ABD-4C82-99DB-F8B31EA7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326C5B-C1BC-4C18-B86A-7C8320AE6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ABDEC2-22C7-46C6-9B87-8739C8AB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177DE9-BC9E-4EBD-83E3-AFB384C72185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092005-4496-4305-BAA0-87DC910D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CBFEF3-8BA8-4FD3-8B9E-154B0865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44943B1-AA7C-4F8F-B290-7A67DF2E9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55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3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2CA09F-1FA1-4BF2-94BB-71A0C239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BD9AAA-0C7E-4A3D-B36F-42158A63FE7E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750156-82E3-4B4C-B99A-620EF359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E4A96D-EA7C-4662-A485-5EFD22C8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786775C-6B04-428D-985A-8F812A65B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6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F16FD-06E2-4727-B962-F125E655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8488EE-EF81-4A08-899C-EDB113185472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A0ACEB-94AA-48B1-B83C-4E8BD1C8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900965-2C9E-475C-B21A-4A4FB026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7CDB30-63D8-4D3F-B25D-75819EE8A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82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98CDAF-1717-47A8-A4A9-BC4BE54B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A464BF-B27A-4818-B362-D06FB87CC3D9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AD0F4-F756-4597-BBEA-970222BC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215CF2-2655-4709-B5EB-F6BA1744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425153-5828-4BE1-9E4E-E4A96FDD5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00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2B1CD8-2E9E-46C2-AD51-4C2B368B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E1D09C-7A23-4B1A-8856-643AF8AC5C79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AEF120-4AD2-49CF-BE86-F4374A52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983FAD-31F4-48FE-B354-A05CB38E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43D0EC1-ED40-4E50-821E-5A7D782D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8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462284-CB99-4795-B89D-8E1A5A0D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81D9F2-5F99-4E69-8488-47D047569578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0425B5-2598-4C32-913F-7A6618FC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32A56E-A689-4938-BF0F-138C3A15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12F990A-1927-4423-B3FE-E615A8A5B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59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E9A7CE8-2515-4835-997A-6960E642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8E28AA-64DA-4B88-B80A-3EBB0D11BEE4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164443-B1D7-4AA5-A935-C97F6E7F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BAD870-6FC4-47C4-BDC2-C54CE442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4F59EB-C85A-409C-B0B0-540082C6F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0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618585-2342-472F-A6AF-9411D188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13CB75-9A35-4C09-BEB8-F000002613E9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C17FF-A774-4D1A-BCFC-3BE4931C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637AF3-3E2A-4719-A6FE-FE50CEEB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D5782CD-3892-4B48-B97A-AAB274050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90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F49CE3-4CBF-4674-806C-4AC2CAD8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BA43B4-4E04-4B18-9AF0-5A08960A70F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A0D486-197C-4463-91B1-289E6E73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A4680E-3186-47A3-81BE-067C13E9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A0DE8E9-A504-4B05-9AF5-F50B39BC4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07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11C7E5C-0250-4145-9C28-F98D5A61D9E8}"/>
              </a:ext>
            </a:extLst>
          </p:cNvPr>
          <p:cNvCxnSpPr/>
          <p:nvPr userDrawn="1"/>
        </p:nvCxnSpPr>
        <p:spPr>
          <a:xfrm>
            <a:off x="395288" y="836613"/>
            <a:ext cx="5976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136D4AF-7212-4E9D-BD8F-EF7D27314A52}"/>
              </a:ext>
            </a:extLst>
          </p:cNvPr>
          <p:cNvSpPr/>
          <p:nvPr userDrawn="1"/>
        </p:nvSpPr>
        <p:spPr bwMode="auto">
          <a:xfrm>
            <a:off x="7056438" y="260350"/>
            <a:ext cx="2087562" cy="576263"/>
          </a:xfrm>
          <a:prstGeom prst="rect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xmlns="" id="{C49120DF-5B29-4CB5-A264-0FC6403245A1}"/>
              </a:ext>
            </a:extLst>
          </p:cNvPr>
          <p:cNvSpPr/>
          <p:nvPr userDrawn="1"/>
        </p:nvSpPr>
        <p:spPr bwMode="auto">
          <a:xfrm flipH="1">
            <a:off x="6624638" y="260350"/>
            <a:ext cx="431800" cy="576263"/>
          </a:xfrm>
          <a:prstGeom prst="rtTriangle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7D333E-C70C-4FA9-9055-6AF62DEB35BA}"/>
              </a:ext>
            </a:extLst>
          </p:cNvPr>
          <p:cNvSpPr/>
          <p:nvPr userDrawn="1"/>
        </p:nvSpPr>
        <p:spPr>
          <a:xfrm flipH="1">
            <a:off x="0" y="6669088"/>
            <a:ext cx="5219700" cy="188912"/>
          </a:xfrm>
          <a:prstGeom prst="rect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30" name="Прямоугольный треугольник 29">
            <a:extLst>
              <a:ext uri="{FF2B5EF4-FFF2-40B4-BE49-F238E27FC236}">
                <a16:creationId xmlns:a16="http://schemas.microsoft.com/office/drawing/2014/main" xmlns="" id="{D71493FE-2B3F-4856-B187-CDB0F0F74F2B}"/>
              </a:ext>
            </a:extLst>
          </p:cNvPr>
          <p:cNvSpPr/>
          <p:nvPr userDrawn="1"/>
        </p:nvSpPr>
        <p:spPr>
          <a:xfrm>
            <a:off x="5219700" y="6669088"/>
            <a:ext cx="504825" cy="188912"/>
          </a:xfrm>
          <a:prstGeom prst="rtTriangle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F2CE1FF-5E69-49AA-B116-23429D7CCD0F}"/>
              </a:ext>
            </a:extLst>
          </p:cNvPr>
          <p:cNvSpPr/>
          <p:nvPr userDrawn="1"/>
        </p:nvSpPr>
        <p:spPr>
          <a:xfrm flipH="1">
            <a:off x="2195513" y="6777038"/>
            <a:ext cx="6948487" cy="82550"/>
          </a:xfrm>
          <a:prstGeom prst="rect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xmlns="" id="{412378B3-A036-476B-94AF-617D8AD27FA1}"/>
              </a:ext>
            </a:extLst>
          </p:cNvPr>
          <p:cNvSpPr/>
          <p:nvPr userDrawn="1"/>
        </p:nvSpPr>
        <p:spPr bwMode="auto">
          <a:xfrm flipH="1">
            <a:off x="6561138" y="188913"/>
            <a:ext cx="431800" cy="576262"/>
          </a:xfrm>
          <a:prstGeom prst="rtTriangle">
            <a:avLst/>
          </a:prstGeom>
          <a:solidFill>
            <a:srgbClr val="8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B4B793-D940-4ADA-AAB2-EE96A7828AA9}"/>
              </a:ext>
            </a:extLst>
          </p:cNvPr>
          <p:cNvSpPr/>
          <p:nvPr/>
        </p:nvSpPr>
        <p:spPr>
          <a:xfrm>
            <a:off x="87080" y="0"/>
            <a:ext cx="9144001" cy="667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3315" name="Picture 12" descr="E:\000_2016\002_ФАКУЛЬТЕТЫ\РУНЦИО\000_ФИРМЕННЫЙ_СТИЛЬ\ПРЕЗЕНТАЦИЯ\003\001_ЧелГУ без знака.jpg">
            <a:extLst>
              <a:ext uri="{FF2B5EF4-FFF2-40B4-BE49-F238E27FC236}">
                <a16:creationId xmlns:a16="http://schemas.microsoft.com/office/drawing/2014/main" xmlns="" id="{7BA8CE6F-37CA-4F61-87BA-159610E6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422"/>
            <a:ext cx="5624290" cy="160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FDD28CE-3D0F-4CB6-8B84-79DDD5477F74}"/>
              </a:ext>
            </a:extLst>
          </p:cNvPr>
          <p:cNvCxnSpPr/>
          <p:nvPr/>
        </p:nvCxnSpPr>
        <p:spPr>
          <a:xfrm>
            <a:off x="703263" y="4006850"/>
            <a:ext cx="7734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6">
            <a:extLst>
              <a:ext uri="{FF2B5EF4-FFF2-40B4-BE49-F238E27FC236}">
                <a16:creationId xmlns:a16="http://schemas.microsoft.com/office/drawing/2014/main" xmlns="" id="{2752519C-DC0E-455B-BE87-52F4900C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35" y="2478089"/>
            <a:ext cx="7947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850F0D"/>
                </a:solidFill>
                <a:latin typeface="Arial Narrow" panose="020B0606020202030204" pitchFamily="34" charset="0"/>
              </a:rPr>
              <a:t> ОРГАНИЗАЦИЯ УСЛОВИЙ ПОСТУПЛЕНИЯ В ВУЗЫ АБИТУРИЕНТОВ С ИНВАЛИДНОСТЬЮ</a:t>
            </a: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xmlns="" id="{24200AFB-FB51-4C9D-8ABB-8B8A3572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4" y="4331077"/>
            <a:ext cx="87137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Arial Narrow" panose="020B0606020202030204" pitchFamily="34" charset="0"/>
            </a:endParaRPr>
          </a:p>
          <a:p>
            <a:pPr algn="ctr" eaLnBrk="1" hangingPunct="1"/>
            <a:r>
              <a:rPr lang="ru-RU" altLang="ru-RU" dirty="0">
                <a:latin typeface="Arial Narrow" panose="020B0606020202030204" pitchFamily="34" charset="0"/>
              </a:rPr>
              <a:t>Романенкова Дарья Феликсовна – начальник Ресурсного учебно-методического центра по обучению инвалидов и лиц с ОВЗ Челябинского государственного университета </a:t>
            </a:r>
          </a:p>
          <a:p>
            <a:pPr algn="ctr" eaLnBrk="1" hangingPunct="1"/>
            <a:endParaRPr lang="ru-RU" altLang="ru-RU" dirty="0">
              <a:latin typeface="Arial Narrow" panose="020B0606020202030204" pitchFamily="34" charset="0"/>
            </a:endParaRPr>
          </a:p>
          <a:p>
            <a:pPr algn="ctr" eaLnBrk="1" hangingPunct="1"/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13319" name="TextBox 1">
            <a:extLst>
              <a:ext uri="{FF2B5EF4-FFF2-40B4-BE49-F238E27FC236}">
                <a16:creationId xmlns:a16="http://schemas.microsoft.com/office/drawing/2014/main" xmlns="" id="{B6B4BAA0-7268-4925-B3E2-9F5798D1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6185455"/>
            <a:ext cx="4895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30 июня 2020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5412F9C-7D77-4045-A3AB-18030BD3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941"/>
            <a:ext cx="3256394" cy="144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1B981-9653-4340-A483-77D7B96C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4BAB0F"/>
                </a:solidFill>
                <a:latin typeface="Arial Narrow" panose="020B0606020202030204" pitchFamily="34" charset="0"/>
              </a:rPr>
              <a:t>Функции ассистента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F6DFAE-3ACC-406B-9F53-6690730B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3215778"/>
            <a:ext cx="7463226" cy="88049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запуск необходимого программного обеспечения, контроль за работой программного обеспечения, отправка выполненных заданий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B616A05-BAA7-453A-98DA-49B4D27D23EB}"/>
              </a:ext>
            </a:extLst>
          </p:cNvPr>
          <p:cNvSpPr/>
          <p:nvPr/>
        </p:nvSpPr>
        <p:spPr>
          <a:xfrm>
            <a:off x="517956" y="1065660"/>
            <a:ext cx="8229600" cy="707886"/>
          </a:xfrm>
          <a:prstGeom prst="rect">
            <a:avLst/>
          </a:prstGeom>
          <a:solidFill>
            <a:srgbClr val="850F0D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удаленная техническая помощь до начала проведения вступительных испытаний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94BF8B-561D-43F1-9589-E5718A76EEAC}"/>
              </a:ext>
            </a:extLst>
          </p:cNvPr>
          <p:cNvSpPr/>
          <p:nvPr/>
        </p:nvSpPr>
        <p:spPr>
          <a:xfrm>
            <a:off x="457200" y="2732696"/>
            <a:ext cx="8229600" cy="400110"/>
          </a:xfrm>
          <a:prstGeom prst="rect">
            <a:avLst/>
          </a:prstGeom>
          <a:solidFill>
            <a:srgbClr val="850F0D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удаленная техническая помощь во время вступительных испытаний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825B53-BA72-493C-A057-98413077CD81}"/>
              </a:ext>
            </a:extLst>
          </p:cNvPr>
          <p:cNvSpPr/>
          <p:nvPr/>
        </p:nvSpPr>
        <p:spPr>
          <a:xfrm>
            <a:off x="487124" y="4248205"/>
            <a:ext cx="8229600" cy="400110"/>
          </a:xfrm>
          <a:prstGeom prst="rect">
            <a:avLst/>
          </a:prstGeom>
          <a:solidFill>
            <a:srgbClr val="850F0D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удаленная техническая помощь во время вступительных испытаний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DD21EBF-038E-48CA-A470-4D589D3DFB78}"/>
              </a:ext>
            </a:extLst>
          </p:cNvPr>
          <p:cNvSpPr/>
          <p:nvPr/>
        </p:nvSpPr>
        <p:spPr>
          <a:xfrm>
            <a:off x="1691680" y="1841375"/>
            <a:ext cx="6934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установка и настройка на компьютере (ноутбуке, мобильном устройстве) абитуриента необходимого оборудования и программного обеспечения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6E293E-9420-41E4-99EE-9F3375FEFB89}"/>
              </a:ext>
            </a:extLst>
          </p:cNvPr>
          <p:cNvSpPr/>
          <p:nvPr/>
        </p:nvSpPr>
        <p:spPr>
          <a:xfrm>
            <a:off x="1707704" y="4575038"/>
            <a:ext cx="679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зачитывание заданий, ввод и оформление ответов на задания, общение с преподавателями, проводящими вступительное испытание.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523683C-B952-4887-9BD3-53EA00D53141}"/>
              </a:ext>
            </a:extLst>
          </p:cNvPr>
          <p:cNvSpPr/>
          <p:nvPr/>
        </p:nvSpPr>
        <p:spPr>
          <a:xfrm>
            <a:off x="1227910" y="5546502"/>
            <a:ext cx="7633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оказания удаленной технической помощи абитуриентам с инвалидностью рекомендуется использовать программы, обеспечивающие удаленный доступ к рабочему столу пользователя (например, TeamViewer, </a:t>
            </a:r>
            <a:r>
              <a:rPr lang="ru-RU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Ammyy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AeroAdmin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Radmin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пр.).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511B08-34D7-45A5-86FA-06792FD5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2" y="5740582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6F34C2-BA0A-4ABB-BB9E-DB2ACF7A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6275040" cy="1143000"/>
          </a:xfrm>
        </p:spPr>
        <p:txBody>
          <a:bodyPr/>
          <a:lstStyle/>
          <a:p>
            <a:pPr algn="l"/>
            <a:r>
              <a:rPr lang="ru-RU" sz="3000" b="1" dirty="0">
                <a:solidFill>
                  <a:srgbClr val="4BAB0F"/>
                </a:solidFill>
                <a:latin typeface="Arial Narrow" panose="020B0606020202030204" pitchFamily="34" charset="0"/>
              </a:rPr>
              <a:t>Дистанционное рабочее место абитуриента с инвалидностью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B430B4-F079-4A51-AFCA-AD3C5438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507288" cy="3271094"/>
          </a:xfrm>
        </p:spPr>
        <p:txBody>
          <a:bodyPr/>
          <a:lstStyle/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оборудуется самим абитуриентом в соответствии с требованиями вуза по прохождению вступительного испытания;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сотрудники вуза и/или РУМЦ могут оказывать поступающему с инвалидностью удаленную помощь и консультирование  по оборудованию личного дистанционного рабочего места абитуриента (при необходимости). </a:t>
            </a:r>
          </a:p>
          <a:p>
            <a:pPr marL="0" indent="0">
              <a:buNone/>
            </a:pPr>
            <a:endParaRPr lang="ru-RU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7432C4-8B10-4C79-930F-85DDF8B83435}"/>
              </a:ext>
            </a:extLst>
          </p:cNvPr>
          <p:cNvSpPr/>
          <p:nvPr/>
        </p:nvSpPr>
        <p:spPr>
          <a:xfrm>
            <a:off x="1691680" y="487368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На компьютере (ноутбуке, мобильном устройстве) абитуриента устанавливается комплект оборудования и программного обеспечения в соответствии с требованиями образовательной организации по прохождению вступительных испытаний.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3234AF-1F81-4A6C-803F-4CA73F36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44043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27" y="0"/>
            <a:ext cx="6588224" cy="1143000"/>
          </a:xfrm>
        </p:spPr>
        <p:txBody>
          <a:bodyPr/>
          <a:lstStyle/>
          <a:p>
            <a:pPr algn="l"/>
            <a:r>
              <a:rPr lang="ru-RU" sz="2700" b="1" dirty="0">
                <a:solidFill>
                  <a:srgbClr val="4BAB0F"/>
                </a:solidFill>
                <a:latin typeface="Arial Narrow" panose="020B0606020202030204" pitchFamily="34" charset="0"/>
              </a:rPr>
              <a:t>Перечень специальных условий вступительных испытаний в условиях ДОТ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627" y="1340768"/>
            <a:ext cx="8229600" cy="3793504"/>
          </a:xfrm>
        </p:spPr>
        <p:txBody>
          <a:bodyPr/>
          <a:lstStyle/>
          <a:p>
            <a:pPr marL="544513" indent="-43973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увеличение времени выполнения заданий;</a:t>
            </a:r>
          </a:p>
          <a:p>
            <a:pPr marL="544513" indent="-43973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выбор формы проведения экзамена;</a:t>
            </a:r>
          </a:p>
          <a:p>
            <a:pPr marL="544513" indent="-43973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предоставление материалов в доступной форме;</a:t>
            </a:r>
          </a:p>
          <a:p>
            <a:pPr marL="544513" indent="-43973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использование услуг удаленного ассистента;</a:t>
            </a:r>
          </a:p>
          <a:p>
            <a:pPr marL="544513" indent="-43973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использование необходимых технических средств и </a:t>
            </a:r>
            <a:r>
              <a:rPr lang="ru-RU" sz="2800" dirty="0" err="1"/>
              <a:t>ассистивных</a:t>
            </a:r>
            <a:r>
              <a:rPr lang="ru-RU" sz="2800" dirty="0"/>
              <a:t>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33570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5EA57-3998-4581-A285-B3ABCC9E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6419836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порядку проведения вступительных испытаний и задания</a:t>
            </a:r>
            <a:b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4BAB0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C6DEC29-5466-47C3-88E4-EC5A2F6C6B13}"/>
              </a:ext>
            </a:extLst>
          </p:cNvPr>
          <p:cNvSpPr/>
          <p:nvPr/>
        </p:nvSpPr>
        <p:spPr>
          <a:xfrm>
            <a:off x="539552" y="2852936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печатной форме (в форме электронного документа)</a:t>
            </a:r>
          </a:p>
          <a:p>
            <a:pPr marL="342900" indent="-342900">
              <a:spcAft>
                <a:spcPts val="600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устно </a:t>
            </a:r>
          </a:p>
          <a:p>
            <a:pPr marL="342900" indent="-342900">
              <a:spcAft>
                <a:spcPts val="600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услуг ассистента</a:t>
            </a:r>
          </a:p>
          <a:p>
            <a:pPr marL="342900" indent="-342900">
              <a:spcAft>
                <a:spcPts val="600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услуг по переводу русского жестового языка (сурдопереводу,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тифлосурдопереводу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566104-CDEF-4530-801F-2792FFF0EA0E}"/>
              </a:ext>
            </a:extLst>
          </p:cNvPr>
          <p:cNvSpPr/>
          <p:nvPr/>
        </p:nvSpPr>
        <p:spPr>
          <a:xfrm>
            <a:off x="539552" y="11079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предоставляются абитуриенту с инвалидностью в форме, адаптированной с учетом особенностей его </a:t>
            </a:r>
            <a:r>
              <a:rPr lang="ru-RU" sz="2400" i="1" dirty="0" err="1"/>
              <a:t>психофического</a:t>
            </a:r>
            <a:r>
              <a:rPr lang="ru-RU" sz="2400" i="1" dirty="0"/>
              <a:t> состояния здоровья и особенностями восприятия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32655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1E359-47BA-44AA-80BF-2B356BFF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028"/>
            <a:ext cx="6635080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</a:rPr>
              <a:t>Ответы на задания вступительных испытаний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1D75E2-EB49-47E1-B5A9-344406AA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8972"/>
            <a:ext cx="8229600" cy="5184576"/>
          </a:xfrm>
        </p:spPr>
        <p:txBody>
          <a:bodyPr/>
          <a:lstStyle/>
          <a:p>
            <a:pPr marL="0" indent="0">
              <a:buClr>
                <a:srgbClr val="850F0D"/>
              </a:buClr>
              <a:buNone/>
            </a:pPr>
            <a:r>
              <a:rPr lang="ru-RU" sz="1800" dirty="0"/>
              <a:t>в зависимости от индивидуальных особенностей ответы на задания вступительного испытания могут быть даны абитуриентом с инвалидностью как в устной, так и письменной форме</a:t>
            </a:r>
          </a:p>
          <a:p>
            <a:pPr marL="0" indent="0">
              <a:buClr>
                <a:srgbClr val="850F0D"/>
              </a:buClr>
              <a:buNone/>
            </a:pPr>
            <a:r>
              <a:rPr lang="ru-RU" sz="1800" b="1" dirty="0"/>
              <a:t>при вступительном испытании, проводимом в форме тестирования: 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ответы на компьютере в </a:t>
            </a:r>
            <a:r>
              <a:rPr lang="ru-RU" sz="1800" dirty="0" err="1"/>
              <a:t>ЭИОС</a:t>
            </a:r>
            <a:r>
              <a:rPr lang="ru-RU" sz="1800" dirty="0"/>
              <a:t> вуза, 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письменно шрифтом Брайля;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с использованием услуг ассистента, удаленно оказывающего техническую помощь;</a:t>
            </a:r>
          </a:p>
          <a:p>
            <a:pPr marL="0" indent="0">
              <a:buClr>
                <a:srgbClr val="850F0D"/>
              </a:buClr>
              <a:buNone/>
            </a:pPr>
            <a:r>
              <a:rPr lang="ru-RU" sz="1800" b="1" dirty="0"/>
              <a:t>при вступительных испытаниях, проводимых в письменной форме:</a:t>
            </a:r>
          </a:p>
          <a:p>
            <a:pPr marL="809625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ответы на задания на компьютере в форме электронного документа, 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письменно шрифтом Брайля, 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с использованием услуг ассистента;</a:t>
            </a:r>
          </a:p>
          <a:p>
            <a:pPr marL="0" indent="0">
              <a:buClr>
                <a:srgbClr val="850F0D"/>
              </a:buClr>
              <a:buNone/>
            </a:pPr>
            <a:r>
              <a:rPr lang="ru-RU" sz="1800" b="1" dirty="0"/>
              <a:t>при вступительных испытаниях в форме собеседования: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устно и (или) </a:t>
            </a:r>
          </a:p>
          <a:p>
            <a:pPr marL="720725" indent="-280988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800" dirty="0"/>
              <a:t>с использованием услуги по переводу русского жестового языка (сурдопереводу, </a:t>
            </a:r>
            <a:r>
              <a:rPr lang="ru-RU" sz="1800" dirty="0" err="1"/>
              <a:t>тифлосурдопереводу</a:t>
            </a:r>
            <a:r>
              <a:rPr lang="ru-RU" sz="1800" dirty="0"/>
              <a:t>). </a:t>
            </a:r>
          </a:p>
          <a:p>
            <a:pPr marL="0" indent="0">
              <a:buClr>
                <a:srgbClr val="850F0D"/>
              </a:buCl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7442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6638" y="188640"/>
            <a:ext cx="6331586" cy="56921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</a:rPr>
              <a:t>Предоставление материалов вступительных испытаний в доступной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1196752"/>
            <a:ext cx="8419818" cy="417646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225"/>
              </a:spcAft>
              <a:buNone/>
            </a:pPr>
            <a:r>
              <a:rPr lang="ru-RU" sz="1600" b="1" dirty="0">
                <a:solidFill>
                  <a:srgbClr val="850F0D"/>
                </a:solidFill>
              </a:rPr>
              <a:t>для лиц с нарушениями зрения: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печатной форме увеличенным шрифтом;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форме электронного документа;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форме аудиофайла;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печатной форме шрифтом Брайля;</a:t>
            </a:r>
          </a:p>
          <a:p>
            <a:pPr marL="0" indent="0">
              <a:spcBef>
                <a:spcPct val="0"/>
              </a:spcBef>
              <a:spcAft>
                <a:spcPts val="225"/>
              </a:spcAft>
              <a:buNone/>
            </a:pPr>
            <a:r>
              <a:rPr lang="ru-RU" sz="1600" b="1" dirty="0">
                <a:solidFill>
                  <a:srgbClr val="850F0D"/>
                </a:solidFill>
              </a:rPr>
              <a:t>для лиц с нарушениями слуха: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печатной форме;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форме электронного документа;</a:t>
            </a:r>
          </a:p>
          <a:p>
            <a:pPr marL="0" indent="0">
              <a:spcBef>
                <a:spcPct val="0"/>
              </a:spcBef>
              <a:spcAft>
                <a:spcPts val="225"/>
              </a:spcAft>
              <a:buNone/>
            </a:pPr>
            <a:r>
              <a:rPr lang="ru-RU" sz="1600" b="1" dirty="0">
                <a:solidFill>
                  <a:srgbClr val="850F0D"/>
                </a:solidFill>
              </a:rPr>
              <a:t>для лиц с нарушениями опорно-двигательного аппарата: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печатной форме;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форме электронного документа;</a:t>
            </a:r>
          </a:p>
          <a:p>
            <a:pPr marL="984250">
              <a:spcBef>
                <a:spcPct val="0"/>
              </a:spcBef>
              <a:spcAft>
                <a:spcPts val="225"/>
              </a:spcAft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форме аудиофайла;</a:t>
            </a:r>
          </a:p>
          <a:p>
            <a:pPr marL="0" indent="0">
              <a:spcBef>
                <a:spcPct val="0"/>
              </a:spcBef>
              <a:spcAft>
                <a:spcPts val="225"/>
              </a:spcAft>
              <a:buNone/>
            </a:pPr>
            <a:r>
              <a:rPr lang="ru-RU" sz="1600" b="1" dirty="0">
                <a:solidFill>
                  <a:srgbClr val="850F0D"/>
                </a:solidFill>
              </a:rPr>
              <a:t>для лиц с нервно-психическими нарушениями </a:t>
            </a:r>
            <a:r>
              <a:rPr lang="ru-RU" sz="1600" dirty="0"/>
              <a:t>(расстройства аутистического спектра, нарушения психического развития) рекомендуется использовать текст с иллюстрациями, мультимедийные материалы.</a:t>
            </a:r>
          </a:p>
          <a:p>
            <a:pPr>
              <a:spcBef>
                <a:spcPct val="0"/>
              </a:spcBef>
              <a:spcAft>
                <a:spcPts val="225"/>
              </a:spcAft>
            </a:pP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211E0A-F6FA-4C93-8F9B-BDFF476B9AEB}"/>
              </a:ext>
            </a:extLst>
          </p:cNvPr>
          <p:cNvSpPr/>
          <p:nvPr/>
        </p:nvSpPr>
        <p:spPr>
          <a:xfrm>
            <a:off x="1424622" y="5515282"/>
            <a:ext cx="7267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предоставления заданий вступительных испытаний наиболее универсальным форматом является формат электронного документа, который может быть размещен в ЭИОС вуза или предоставлен в виде отдельного файла.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015919-2933-43EC-90EB-30CED7510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458395"/>
            <a:ext cx="865707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01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C93FEF-C103-4079-888B-4EC7C7AAF9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592" y="265409"/>
            <a:ext cx="7069264" cy="561287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4BAB0F"/>
                </a:solidFill>
                <a:latin typeface="Arial Narrow" panose="020B0606020202030204" pitchFamily="34" charset="0"/>
              </a:rPr>
              <a:t>Плагины специальных возможностей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06DB1-744C-4294-9F77-7A929FBB21B2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0384" y="1360619"/>
            <a:ext cx="5909808" cy="3672408"/>
          </a:xfrm>
        </p:spPr>
        <p:txBody>
          <a:bodyPr/>
          <a:lstStyle/>
          <a:p>
            <a:pPr marL="0" indent="0">
              <a:buClr>
                <a:srgbClr val="850F0D"/>
              </a:buClr>
              <a:buNone/>
            </a:pPr>
            <a:r>
              <a:rPr lang="en-US" sz="2200" b="1" dirty="0">
                <a:solidFill>
                  <a:srgbClr val="850F0D"/>
                </a:solidFill>
              </a:rPr>
              <a:t> </a:t>
            </a:r>
            <a:r>
              <a:rPr lang="ru-RU" sz="2200" b="1" dirty="0">
                <a:solidFill>
                  <a:srgbClr val="850F0D"/>
                </a:solidFill>
              </a:rPr>
              <a:t>Блок Специальные возможности в </a:t>
            </a:r>
            <a:r>
              <a:rPr lang="en-US" sz="2200" b="1" dirty="0">
                <a:solidFill>
                  <a:srgbClr val="850F0D"/>
                </a:solidFill>
              </a:rPr>
              <a:t>Moodle</a:t>
            </a:r>
          </a:p>
          <a:p>
            <a:pPr marL="0" indent="0">
              <a:buNone/>
            </a:pPr>
            <a:r>
              <a:rPr lang="ru-RU" sz="2200" dirty="0"/>
              <a:t>Основные возможности:</a:t>
            </a:r>
          </a:p>
          <a:p>
            <a:pPr>
              <a:spcBef>
                <a:spcPts val="0"/>
              </a:spcBef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изменение размера и начертания шрифта, </a:t>
            </a:r>
          </a:p>
          <a:p>
            <a:pPr>
              <a:spcBef>
                <a:spcPts val="0"/>
              </a:spcBef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установка различных сочетаний цвета текста и фона, </a:t>
            </a:r>
          </a:p>
          <a:p>
            <a:pPr>
              <a:spcBef>
                <a:spcPts val="0"/>
              </a:spcBef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увеличенная контрастность, </a:t>
            </a:r>
          </a:p>
          <a:p>
            <a:pPr>
              <a:spcBef>
                <a:spcPts val="0"/>
              </a:spcBef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включение/отключение изображений, анимации, </a:t>
            </a:r>
          </a:p>
          <a:p>
            <a:pPr>
              <a:spcBef>
                <a:spcPts val="0"/>
              </a:spcBef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озвучивание текста на странице и т.п.</a:t>
            </a:r>
            <a:r>
              <a:rPr lang="en-US" sz="2200" dirty="0"/>
              <a:t> 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A75E68-2BCB-4761-BD62-BB57E1D97A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68362" y="1725570"/>
            <a:ext cx="2285254" cy="27331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B41B51-9FFD-4101-885F-CD81A0E121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1168" y="5566950"/>
            <a:ext cx="8905408" cy="700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43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A3907-20B6-4393-B45B-8E7EB99D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60337"/>
            <a:ext cx="6682716" cy="1143000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4BAB0F"/>
                </a:solidFill>
                <a:latin typeface="Arial Narrow" panose="020B0606020202030204" pitchFamily="34" charset="0"/>
              </a:rPr>
              <a:t>Требования доступности веб-контента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4C30CF-2170-49A1-AEB0-2B1260C1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166018"/>
            <a:ext cx="8507288" cy="5287318"/>
          </a:xfrm>
        </p:spPr>
        <p:txBody>
          <a:bodyPr/>
          <a:lstStyle/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текстовая версия любого нетекстового контента должна быть приспособлена для его возможного преобразования в альтернативные формы, удобные для восприятия различными пользователями (увеличенный шрифт, озвучивание, специальные знаки или упрощенный язык);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 аудиофайле должна быть предусмотрена возможность паузы или остановки аудиозаписи, а также и управление громкостью звука, независимо от управления общей громкостью системы;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размер шрифта текста, за исключением титров и изображений текста, может быть изменен пользователем в пределах до 200 % без использования </a:t>
            </a:r>
            <a:r>
              <a:rPr lang="ru-RU" sz="1600" dirty="0" err="1"/>
              <a:t>ассистивных</a:t>
            </a:r>
            <a:r>
              <a:rPr lang="ru-RU" sz="1600" dirty="0"/>
              <a:t> технологий и без потери контента или функциональности;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графический материал (рисунки, схемы, графики и пр.) должен быть высокого разрешения визуальное отображение текста и текст на изображениях должны иметь коэффициент контрастности не менее 7:1;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текст на изображениях должен использоваться только для оформления или в случаях, когда специфическое отображение текста имеет ключевое значение для передачи информации. Если используемые технологии имеют визуальное представление, то для передачи информации предпочтительно использовать текст, а не текст на изображениях; 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необходимо подготовить альтернативные текстовые описания изображений. Для графиков это могут быть таблицы, содержащие те же данные;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формулы рекомендуется представлять в формате </a:t>
            </a:r>
            <a:r>
              <a:rPr lang="ru-RU" sz="1600" dirty="0" err="1"/>
              <a:t>TeX</a:t>
            </a:r>
            <a:r>
              <a:rPr lang="ru-RU" sz="1600" dirty="0"/>
              <a:t>.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751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7127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/>
          <p:nvPr/>
        </p:nvSpPr>
        <p:spPr>
          <a:xfrm>
            <a:off x="155575" y="7127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" descr="C:\Users\Алия\AppData\Local\Microsoft\Windows\Temporary Internet Files\Content.Word\¦д¦-TАTГ¦-2.jpg"/>
          <p:cNvPicPr preferRelativeResize="0"/>
          <p:nvPr/>
        </p:nvPicPr>
        <p:blipFill rotWithShape="1">
          <a:blip r:embed="rId3">
            <a:alphaModFix/>
          </a:blip>
          <a:srcRect l="11555" r="-35" b="35722"/>
          <a:stretch/>
        </p:blipFill>
        <p:spPr>
          <a:xfrm>
            <a:off x="224860" y="5770181"/>
            <a:ext cx="938126" cy="8528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8483370" y="857250"/>
            <a:ext cx="66063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8627156" y="865187"/>
            <a:ext cx="177831" cy="5143500"/>
          </a:xfrm>
          <a:prstGeom prst="rect">
            <a:avLst/>
          </a:prstGeom>
          <a:solidFill>
            <a:srgbClr val="FCDE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" descr="D:\Александр\Презентация\РУМЦ\логотипы РУМЦ\РУМЦ ЧелГУ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1744" y="4864446"/>
            <a:ext cx="975279" cy="3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D:\Александр\Презентация\РУМЦ\логотипы РУМЦ\РУМЦ ЮФУ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9630" y="3122633"/>
            <a:ext cx="468675" cy="4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 descr="D:\Александр\Презентация\РУМЦ\логотипы РУМЦ\ЧГУ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8723" y="2073091"/>
            <a:ext cx="849044" cy="59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 descr="D:\Александр\Презентация\РУМЦ\логотипы РУМЦ\Лого РУМЦ РГПУ_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5680" y="4123880"/>
            <a:ext cx="462615" cy="47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 descr="D:\Александр\Презентация\РУМЦ\логотипы РУМЦ\Логотип РУМЦ ГУУ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1327" y="3068960"/>
            <a:ext cx="978529" cy="31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 descr="D:\Александр\Презентация\РУМЦ\логотипы РУМЦ\МГГЭУ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45680" y="4699945"/>
            <a:ext cx="491743" cy="49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 descr="D:\Александр\Презентация\РУМЦ\логотипы РУМЦ\МГТУ им. Баумана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12361" y="3356992"/>
            <a:ext cx="525371" cy="62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 descr="D:\Александр\Презентация\РУМЦ\логотипы РУМЦ\РГСАкадемия искусств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40352" y="995632"/>
            <a:ext cx="473766" cy="48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 descr="D:\Александр\Презентация\РУМЦ\логотипы РУМЦ\ргсу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07192" y="2708920"/>
            <a:ext cx="781233" cy="27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 descr="D:\Александр\Презентация\РУМЦ\логотипы РУМЦ\РУМЦ ВятГУ.jpg"/>
          <p:cNvPicPr preferRelativeResize="0"/>
          <p:nvPr/>
        </p:nvPicPr>
        <p:blipFill rotWithShape="1">
          <a:blip r:embed="rId13">
            <a:alphaModFix/>
          </a:blip>
          <a:srcRect l="11479" r="15930"/>
          <a:stretch/>
        </p:blipFill>
        <p:spPr>
          <a:xfrm>
            <a:off x="7580732" y="5321730"/>
            <a:ext cx="663676" cy="48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D:\Александр\Презентация\РУМЦ\логотипы РУМЦ\РУМЦ МГППУ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781784" y="2136594"/>
            <a:ext cx="388483" cy="50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D:\Александр\Презентация\РУМЦ\логотипы РУМЦ\РУМЦ Мининский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80313" y="4332170"/>
            <a:ext cx="858223" cy="46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 descr="D:\Александр\Презентация\РУМЦ\логотипы РУМЦ\румц РГСУ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73672" y="2793170"/>
            <a:ext cx="715617" cy="23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 descr="D:\Александр\Презентация\РУМЦ\логотипы РУМЦ\РУМЦ РязГМУ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804249" y="3744045"/>
            <a:ext cx="977535" cy="21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 descr="D:\Александр\Презентация\РУМЦ\логотипы РУМЦ\РУМЦ СКФУ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845679" y="1569034"/>
            <a:ext cx="704098" cy="4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 descr="D:\Александр\Презентация\РУМЦ\логотипы РУМЦ\РУМЦ ТоГУ.tif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740352" y="1594732"/>
            <a:ext cx="533366" cy="46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D:\Александр\Презентация\РУМЦ\логотипы РУМЦ\РУМЦ ТюмгУ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901238" y="1047043"/>
            <a:ext cx="617427" cy="45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D:\Александр\Презентация\РУМЦ\логотипы РУМЦ\Логотип РУМЦ КФУ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876257" y="5233200"/>
            <a:ext cx="534623" cy="53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812360" y="3933056"/>
            <a:ext cx="504056" cy="46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23">
            <a:alphaModFix/>
          </a:blip>
          <a:srcRect l="13454" t="39184" r="14433" b="39150"/>
          <a:stretch/>
        </p:blipFill>
        <p:spPr>
          <a:xfrm>
            <a:off x="7452320" y="5733257"/>
            <a:ext cx="936104" cy="2198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Прямоугольник 47"/>
          <p:cNvSpPr/>
          <p:nvPr/>
        </p:nvSpPr>
        <p:spPr>
          <a:xfrm>
            <a:off x="1249333" y="5979137"/>
            <a:ext cx="769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Рекомендации готовятся сетью Ресурсных учебно-методических центров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386" y="1980871"/>
            <a:ext cx="6457592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850F0D"/>
              </a:buClr>
              <a:buFont typeface="+mj-lt"/>
              <a:buAutoNum type="arabicPeriod"/>
            </a:pPr>
            <a:r>
              <a:rPr lang="ru-RU" dirty="0">
                <a:latin typeface="+mn-lt"/>
                <a:ea typeface="Calibri" panose="020F0502020204030204" pitchFamily="34" charset="0"/>
              </a:rPr>
              <a:t>Общие положения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850F0D"/>
              </a:buClr>
              <a:buFont typeface="+mj-lt"/>
              <a:buAutoNum type="arabicPeriod"/>
            </a:pPr>
            <a:r>
              <a:rPr lang="ru-RU" dirty="0">
                <a:latin typeface="+mn-lt"/>
                <a:ea typeface="Calibri" panose="020F0502020204030204" pitchFamily="34" charset="0"/>
              </a:rPr>
              <a:t>Особенности </a:t>
            </a:r>
            <a:r>
              <a:rPr lang="ru-RU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организации приема документов в дистанционном формате у абитуриентов с инвалидностью</a:t>
            </a:r>
            <a:endParaRPr lang="ru-RU" dirty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850F0D"/>
              </a:buClr>
              <a:buFont typeface="+mj-lt"/>
              <a:buAutoNum type="arabicPeriod"/>
            </a:pPr>
            <a:r>
              <a:rPr lang="ru-RU" dirty="0">
                <a:latin typeface="+mn-lt"/>
                <a:ea typeface="Calibri" panose="020F0502020204030204" pitchFamily="34" charset="0"/>
              </a:rPr>
              <a:t>Рекомендации по оборудованию дистанционного рабочего места для сдачи вступительных испытаний абитуриентами с инвалидностью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850F0D"/>
              </a:buClr>
              <a:buFont typeface="+mj-lt"/>
              <a:buAutoNum type="arabicPeriod"/>
            </a:pPr>
            <a:r>
              <a:rPr lang="ru-RU" dirty="0">
                <a:latin typeface="+mn-lt"/>
                <a:ea typeface="Calibri" panose="020F0502020204030204" pitchFamily="34" charset="0"/>
              </a:rPr>
              <a:t>Особенности организации вступительных испытаний с использованием дистанционных образовательных технологий для абитуриентов с инвалидностью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850F0D"/>
              </a:buClr>
              <a:buFont typeface="+mj-lt"/>
              <a:buAutoNum type="arabicPeriod"/>
            </a:pPr>
            <a:r>
              <a:rPr lang="ru-RU" dirty="0">
                <a:latin typeface="+mn-lt"/>
                <a:ea typeface="Calibri" panose="020F0502020204030204" pitchFamily="34" charset="0"/>
              </a:rPr>
              <a:t>Рекомендации по предоставлению материалов вступительных испытаний для абитуриентов с инвалидностью </a:t>
            </a:r>
            <a:endParaRPr lang="ru-RU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712788"/>
            <a:ext cx="6360641" cy="282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95978" y="10205"/>
            <a:ext cx="642801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Рекомендации по организации приема лиц с ограниченными возможностями здоровья и инвалидностью в образовательные организации высшего образования с использованием дистанционных образовательных технологий (проект)</a:t>
            </a:r>
            <a:endParaRPr lang="ru-RU" sz="2000" dirty="0">
              <a:solidFill>
                <a:srgbClr val="4BAB0F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296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3672408"/>
          </a:xfrm>
        </p:spPr>
        <p:txBody>
          <a:bodyPr/>
          <a:lstStyle/>
          <a:p>
            <a:pPr marL="76200" indent="0">
              <a:buNone/>
            </a:pPr>
            <a:r>
              <a:rPr lang="ru-RU" sz="2800" dirty="0"/>
              <a:t>обучающихся с инвалидностью и ОВЗ, их родителей (законных представителей) и работников всех вузов по вопросам обеспечения доступности образования для лиц с инвалидностью </a:t>
            </a:r>
          </a:p>
          <a:p>
            <a:pPr marL="984250" lvl="1" indent="-527050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dirty="0"/>
              <a:t>работа </a:t>
            </a:r>
            <a:r>
              <a:rPr lang="en-US" dirty="0"/>
              <a:t>Call-</a:t>
            </a:r>
            <a:r>
              <a:rPr lang="ru-RU" dirty="0"/>
              <a:t>центров 21 РУМЦ РФ;</a:t>
            </a:r>
          </a:p>
          <a:p>
            <a:pPr marL="984250" lvl="1" indent="-527050"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dirty="0"/>
              <a:t>онлайн консультирование на портале </a:t>
            </a:r>
            <a:r>
              <a:rPr lang="ru-RU" dirty="0" err="1"/>
              <a:t>инклюзивноеобразование.рф</a:t>
            </a:r>
            <a:r>
              <a:rPr lang="ru-RU" dirty="0"/>
              <a:t>.</a:t>
            </a:r>
          </a:p>
        </p:txBody>
      </p:sp>
      <p:sp>
        <p:nvSpPr>
          <p:cNvPr id="8" name="Google Shape;59;p2"/>
          <p:cNvSpPr txBox="1"/>
          <p:nvPr/>
        </p:nvSpPr>
        <p:spPr>
          <a:xfrm>
            <a:off x="323528" y="0"/>
            <a:ext cx="5906997" cy="74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  <a:ea typeface="Lora"/>
                <a:cs typeface="Lora"/>
                <a:sym typeface="Lora"/>
              </a:rPr>
              <a:t>Консультационное и информационно-методическое сопровождение сети РУМЦ РФ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4257F8C-0551-447B-9065-18F01BC471BE}"/>
              </a:ext>
            </a:extLst>
          </p:cNvPr>
          <p:cNvSpPr/>
          <p:nvPr/>
        </p:nvSpPr>
        <p:spPr>
          <a:xfrm>
            <a:off x="719572" y="515127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50F0D"/>
                </a:solidFill>
              </a:rPr>
              <a:t>https://</a:t>
            </a:r>
            <a:r>
              <a:rPr lang="ru-RU" sz="2800" b="1" dirty="0" err="1">
                <a:solidFill>
                  <a:srgbClr val="850F0D"/>
                </a:solidFill>
              </a:rPr>
              <a:t>инклюзивноеобразование.рф</a:t>
            </a:r>
            <a:r>
              <a:rPr lang="ru-RU" sz="2800" b="1" dirty="0">
                <a:solidFill>
                  <a:srgbClr val="850F0D"/>
                </a:solidFill>
              </a:rPr>
              <a:t>/контакты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8138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" y="20689"/>
            <a:ext cx="6912768" cy="141156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</a:rPr>
              <a:t>Основные задачи при работе вузов с абитуриентами с инвалидностью в условиях  использования дистанционных образовательных технологий </a:t>
            </a:r>
            <a:b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2854314"/>
              </p:ext>
            </p:extLst>
          </p:nvPr>
        </p:nvGraphicFramePr>
        <p:xfrm>
          <a:off x="179512" y="1432248"/>
          <a:ext cx="8712968" cy="48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Подключения">
            <a:extLst>
              <a:ext uri="{FF2B5EF4-FFF2-40B4-BE49-F238E27FC236}">
                <a16:creationId xmlns:a16="http://schemas.microsoft.com/office/drawing/2014/main" xmlns="" id="{48503A0B-1792-4B9E-9270-F0CC5B87C5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0705" y="4846531"/>
            <a:ext cx="914400" cy="914400"/>
          </a:xfrm>
          <a:prstGeom prst="rect">
            <a:avLst/>
          </a:prstGeom>
        </p:spPr>
      </p:pic>
      <p:pic>
        <p:nvPicPr>
          <p:cNvPr id="7" name="Рисунок 6" descr="Целевая аудитория">
            <a:extLst>
              <a:ext uri="{FF2B5EF4-FFF2-40B4-BE49-F238E27FC236}">
                <a16:creationId xmlns:a16="http://schemas.microsoft.com/office/drawing/2014/main" xmlns="" id="{AA5057CE-EB8D-4914-BBF6-4FB29E6C49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7905" y="3377579"/>
            <a:ext cx="914400" cy="914400"/>
          </a:xfrm>
          <a:prstGeom prst="rect">
            <a:avLst/>
          </a:prstGeom>
        </p:spPr>
      </p:pic>
      <p:pic>
        <p:nvPicPr>
          <p:cNvPr id="9" name="Рисунок 8" descr="Контрольный список справа налево">
            <a:extLst>
              <a:ext uri="{FF2B5EF4-FFF2-40B4-BE49-F238E27FC236}">
                <a16:creationId xmlns:a16="http://schemas.microsoft.com/office/drawing/2014/main" xmlns="" id="{21A28B1A-9165-4DBD-A295-F0B5B57405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40705" y="1908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63408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</a:rPr>
              <a:t>КАТЕГОРИИ ПОСТУПАЮЩИХ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850F0D"/>
                </a:solidFill>
                <a:cs typeface="Times New Roman" panose="02020603050405020304" pitchFamily="18" charset="0"/>
              </a:rPr>
              <a:t>Инвалид</a:t>
            </a:r>
            <a:r>
              <a:rPr lang="ru-RU" sz="2200" dirty="0">
                <a:solidFill>
                  <a:srgbClr val="850F0D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cs typeface="Times New Roman" panose="02020603050405020304" pitchFamily="18" charset="0"/>
              </a:rPr>
              <a:t>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  </a:r>
          </a:p>
          <a:p>
            <a:pPr marL="0" indent="0">
              <a:buNone/>
            </a:pPr>
            <a:endParaRPr lang="ru-RU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cs typeface="Times New Roman" panose="02020603050405020304" pitchFamily="18" charset="0"/>
              </a:rPr>
              <a:t>Подтверждающий документ – справка медико-социальной экспертизы об установлении инвалидности</a:t>
            </a:r>
          </a:p>
          <a:p>
            <a:pPr marL="0" indent="0">
              <a:buNone/>
            </a:pPr>
            <a:endParaRPr lang="ru-RU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cs typeface="Times New Roman" panose="02020603050405020304" pitchFamily="18" charset="0"/>
              </a:rPr>
              <a:t>Может сдавать общеобразовательные вступительные испытания, проводимые вузом самостоятельно по любым общеобразовательным предметам (независимо от участия ЕГЭ).</a:t>
            </a:r>
          </a:p>
          <a:p>
            <a:pPr marL="0" indent="0">
              <a:buNone/>
            </a:pPr>
            <a:endParaRPr lang="ru-RU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cs typeface="Times New Roman" panose="02020603050405020304" pitchFamily="18" charset="0"/>
              </a:rPr>
              <a:t>Вуз создает необходимые специальные условия при проведении вступительных испытаний</a:t>
            </a:r>
          </a:p>
          <a:p>
            <a:pPr marL="0" indent="0">
              <a:buNone/>
            </a:pP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558716" y="2746703"/>
            <a:ext cx="936104" cy="504056"/>
          </a:xfrm>
          <a:prstGeom prst="downArrow">
            <a:avLst/>
          </a:prstGeom>
          <a:solidFill>
            <a:srgbClr val="850F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576192" y="3990038"/>
            <a:ext cx="936104" cy="504056"/>
          </a:xfrm>
          <a:prstGeom prst="downArrow">
            <a:avLst/>
          </a:prstGeom>
          <a:solidFill>
            <a:srgbClr val="850F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4">
            <a:extLst>
              <a:ext uri="{FF2B5EF4-FFF2-40B4-BE49-F238E27FC236}">
                <a16:creationId xmlns:a16="http://schemas.microsoft.com/office/drawing/2014/main" xmlns="" id="{2C1C4A8C-0B2B-4D80-9138-972FB78CF356}"/>
              </a:ext>
            </a:extLst>
          </p:cNvPr>
          <p:cNvSpPr/>
          <p:nvPr/>
        </p:nvSpPr>
        <p:spPr>
          <a:xfrm>
            <a:off x="3576192" y="5458689"/>
            <a:ext cx="936104" cy="504056"/>
          </a:xfrm>
          <a:prstGeom prst="downArrow">
            <a:avLst/>
          </a:prstGeom>
          <a:solidFill>
            <a:srgbClr val="850F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63408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</a:rPr>
              <a:t>КАТЕГОРИИ ПОСТУПАЮЩИХ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771" y="940362"/>
            <a:ext cx="8964488" cy="5904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850F0D"/>
                </a:solidFill>
                <a:cs typeface="Times New Roman" panose="02020603050405020304" pitchFamily="18" charset="0"/>
              </a:rPr>
              <a:t>Лицо с ограниченными возможностями здоровья </a:t>
            </a:r>
            <a:r>
              <a:rPr lang="ru-RU" sz="2000" dirty="0">
                <a:cs typeface="Times New Roman" panose="02020603050405020304" pitchFamily="18" charset="0"/>
              </a:rPr>
              <a:t>–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 </a:t>
            </a:r>
          </a:p>
          <a:p>
            <a:pPr marL="0" indent="0">
              <a:buNone/>
            </a:pP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Подтверждающий документ – заключение психолого-медико-педагогической комиссии</a:t>
            </a:r>
          </a:p>
          <a:p>
            <a:pPr marL="0" indent="0">
              <a:buNone/>
            </a:pPr>
            <a:endParaRPr lang="ru-RU" sz="20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Может сдавать вступительные испытания, проводимые вузом самостоятельно по отдельным общеобразовательным предметам, если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 он прошел государственную итоговую аттестацию по этим общеобразовательным предметам в форме государственного выпускного экзамена ….. и не сдавал ЕГЭ по соответствующим общеобразовательным предметам.</a:t>
            </a:r>
          </a:p>
          <a:p>
            <a:pPr marL="0" indent="0">
              <a:buNone/>
            </a:pP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Вуз создает необходимые специальные условия при проведении вступительных испытаний</a:t>
            </a:r>
          </a:p>
          <a:p>
            <a:pPr marL="0" indent="0">
              <a:buNone/>
            </a:pPr>
            <a:endParaRPr lang="ru-RU" sz="20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558716" y="2240868"/>
            <a:ext cx="936104" cy="504056"/>
          </a:xfrm>
          <a:prstGeom prst="downArrow">
            <a:avLst/>
          </a:prstGeom>
          <a:solidFill>
            <a:srgbClr val="850F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558716" y="3230978"/>
            <a:ext cx="936104" cy="504056"/>
          </a:xfrm>
          <a:prstGeom prst="downArrow">
            <a:avLst/>
          </a:prstGeom>
          <a:solidFill>
            <a:srgbClr val="850F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4">
            <a:extLst>
              <a:ext uri="{FF2B5EF4-FFF2-40B4-BE49-F238E27FC236}">
                <a16:creationId xmlns:a16="http://schemas.microsoft.com/office/drawing/2014/main" xmlns="" id="{982E3674-7BEE-4555-B93C-C6E8F4429F0D}"/>
              </a:ext>
            </a:extLst>
          </p:cNvPr>
          <p:cNvSpPr/>
          <p:nvPr/>
        </p:nvSpPr>
        <p:spPr>
          <a:xfrm>
            <a:off x="3558716" y="5413582"/>
            <a:ext cx="936104" cy="504056"/>
          </a:xfrm>
          <a:prstGeom prst="downArrow">
            <a:avLst/>
          </a:prstGeom>
          <a:solidFill>
            <a:srgbClr val="850F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FC267-8F4C-4F59-A74F-78E31032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4BAB0F"/>
                </a:solidFill>
                <a:latin typeface="Arial Narrow" panose="020B0606020202030204" pitchFamily="34" charset="0"/>
              </a:rPr>
              <a:t>Общие рекомендации вузам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D7043C-14BE-4370-91A6-E9F9EEC4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/>
          <a:lstStyle/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оказывать консультационную помощь по вопросам поступления, обучения и организации образовательного процесса для лиц с инвалидностью;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вести учет и сопровождение всех абитуриентов с инвалидностью, независимо от того поступают они по особой квоте, по общему конкурсу или  на договорной основе;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брать с абитуриентов с инвалидностью согласие на обработку персональных данных, в том числе данных о группе и категории инвалидности, виде нарушений здоровья и др. 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984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4BE17-4C4E-426F-BD31-F4348F20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64" y="160337"/>
            <a:ext cx="8229600" cy="1143000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4BAB0F"/>
                </a:solidFill>
                <a:latin typeface="Arial Narrow" panose="020B0606020202030204" pitchFamily="34" charset="0"/>
              </a:rPr>
              <a:t>Подтверждающие статус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B825B9-FF41-4EAD-B1FF-1DA2349B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4" y="1166018"/>
            <a:ext cx="8229600" cy="4525963"/>
          </a:xfrm>
        </p:spPr>
        <p:txBody>
          <a:bodyPr/>
          <a:lstStyle/>
          <a:p>
            <a:pPr marL="0" indent="0">
              <a:buClr>
                <a:srgbClr val="850F0D"/>
              </a:buClr>
              <a:buNone/>
            </a:pPr>
            <a:r>
              <a:rPr lang="ru-RU" sz="2400" b="1" dirty="0">
                <a:solidFill>
                  <a:srgbClr val="850F0D"/>
                </a:solidFill>
              </a:rPr>
              <a:t>Обязательно: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электронная копия документа (скан или фотокопия), подтверждающий инвалидность и (или) ограниченные возможности здоровья (могут быть предоставлены только реквизиты документа)</a:t>
            </a:r>
          </a:p>
          <a:p>
            <a:pPr marL="0" indent="0">
              <a:buClr>
                <a:srgbClr val="850F0D"/>
              </a:buClr>
              <a:buNone/>
            </a:pPr>
            <a:r>
              <a:rPr lang="ru-RU" sz="2400" b="1" dirty="0">
                <a:solidFill>
                  <a:srgbClr val="850F0D"/>
                </a:solidFill>
              </a:rPr>
              <a:t>Дополнительно (по усмотрению поступающего):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копия индивидуальной программы реабилитации или </a:t>
            </a:r>
            <a:r>
              <a:rPr lang="ru-RU" sz="2000" dirty="0" err="1"/>
              <a:t>абилитации</a:t>
            </a:r>
            <a:r>
              <a:rPr lang="ru-RU" sz="2000" dirty="0"/>
              <a:t> инвалида (ребенка-инвалида), содержащая информацию о необходимых специальных условиях обучения, а также сведения относительно рекомендованных условий и видов труда;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заключение психолого-медико-педагогической комиссии, содержащее информацию о необходимых специальных условиях обучения для лица с ограниченными возможностями здоровья</a:t>
            </a:r>
          </a:p>
          <a:p>
            <a:pPr>
              <a:buClr>
                <a:srgbClr val="850F0D"/>
              </a:buCl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439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7196"/>
            <a:ext cx="6624736" cy="75895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4BAB0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Рекомендации по ведению специализированного учета инвалидов и лиц с ОВЗ на этапе поступления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018"/>
            <a:ext cx="8229600" cy="521531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850F0D"/>
                </a:solidFill>
                <a:cs typeface="Times New Roman" panose="02020603050405020304" pitchFamily="18" charset="0"/>
              </a:rPr>
              <a:t>группа инвалидности </a:t>
            </a:r>
            <a:r>
              <a:rPr lang="ru-RU" dirty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I</a:t>
            </a:r>
            <a:r>
              <a:rPr lang="ru-RU" dirty="0">
                <a:cs typeface="Times New Roman" panose="02020603050405020304" pitchFamily="18" charset="0"/>
              </a:rPr>
              <a:t>,</a:t>
            </a:r>
            <a:r>
              <a:rPr lang="en-US" dirty="0">
                <a:cs typeface="Times New Roman" panose="02020603050405020304" pitchFamily="18" charset="0"/>
              </a:rPr>
              <a:t> II</a:t>
            </a:r>
            <a:r>
              <a:rPr lang="ru-RU" dirty="0">
                <a:cs typeface="Times New Roman" panose="02020603050405020304" pitchFamily="18" charset="0"/>
              </a:rPr>
              <a:t>,</a:t>
            </a:r>
            <a:r>
              <a:rPr lang="en-US" dirty="0">
                <a:cs typeface="Times New Roman" panose="02020603050405020304" pitchFamily="18" charset="0"/>
              </a:rPr>
              <a:t> III</a:t>
            </a:r>
            <a:r>
              <a:rPr lang="ru-RU" dirty="0">
                <a:cs typeface="Times New Roman" panose="02020603050405020304" pitchFamily="18" charset="0"/>
              </a:rPr>
              <a:t>, ребенок-инвалид), </a:t>
            </a:r>
          </a:p>
          <a:p>
            <a:r>
              <a:rPr lang="ru-RU" b="1" dirty="0">
                <a:solidFill>
                  <a:srgbClr val="850F0D"/>
                </a:solidFill>
                <a:cs typeface="Times New Roman" panose="02020603050405020304" pitchFamily="18" charset="0"/>
              </a:rPr>
              <a:t>срок действия справки </a:t>
            </a:r>
            <a:r>
              <a:rPr lang="ru-RU" dirty="0">
                <a:cs typeface="Times New Roman" panose="02020603050405020304" pitchFamily="18" charset="0"/>
              </a:rPr>
              <a:t>медико-социальной экспертизы, </a:t>
            </a:r>
          </a:p>
          <a:p>
            <a:r>
              <a:rPr lang="ru-RU" b="1" dirty="0">
                <a:solidFill>
                  <a:srgbClr val="850F0D"/>
                </a:solidFill>
                <a:cs typeface="Times New Roman" panose="02020603050405020304" pitchFamily="18" charset="0"/>
              </a:rPr>
              <a:t>категория (причина) инвалидности </a:t>
            </a:r>
            <a:r>
              <a:rPr lang="ru-RU" dirty="0">
                <a:cs typeface="Times New Roman" panose="02020603050405020304" pitchFamily="18" charset="0"/>
              </a:rPr>
              <a:t>(инвалид с детства, общее заболевание, профессиональное заболевание или трудовое увечье, военная травма, радиационное воздействие и пр.),</a:t>
            </a:r>
          </a:p>
          <a:p>
            <a:r>
              <a:rPr lang="ru-RU" b="1" dirty="0">
                <a:solidFill>
                  <a:srgbClr val="850F0D"/>
                </a:solidFill>
                <a:cs typeface="Times New Roman" panose="02020603050405020304" pitchFamily="18" charset="0"/>
              </a:rPr>
              <a:t>вид нарушений здоровья </a:t>
            </a:r>
            <a:r>
              <a:rPr lang="ru-RU" dirty="0">
                <a:cs typeface="Times New Roman" panose="02020603050405020304" pitchFamily="18" charset="0"/>
              </a:rPr>
              <a:t>(нарушения слуха, нарушения зрения, нарушения опорно-двигательного аппарата, передвигаются на кресле-коляске, нервные, психические нарушения, соматические заболевания)</a:t>
            </a:r>
          </a:p>
          <a:p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0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1D6D-C0A4-4D83-B98C-A6816A1B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247"/>
            <a:ext cx="6635080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</a:rPr>
              <a:t>Алгоритм проверки документов, подтверждающих статус инвалида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B891AB3-EC51-48DD-8AB3-E7DDEC5F1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80971"/>
              </p:ext>
            </p:extLst>
          </p:nvPr>
        </p:nvGraphicFramePr>
        <p:xfrm>
          <a:off x="424807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03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A746C-07E4-4E0E-B280-1263F0E7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995120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</a:rPr>
              <a:t>Участие специалистов вуза в приеме абитуриентов с инвалидностью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226C852-D125-4124-8619-C65E62800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72694"/>
              </p:ext>
            </p:extLst>
          </p:nvPr>
        </p:nvGraphicFramePr>
        <p:xfrm>
          <a:off x="457200" y="980728"/>
          <a:ext cx="83632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006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d042c9-901c-403a-8f32-963e2ece2f52}&quot; /&gt;&lt;isInvalidForFieldText val=&quot;0&quot; /&gt;&lt;Image&gt;&lt;filename val=&quot;C:\Connect\content\7\86319-1\input\breezo\data\asimages\{4fd042c9-901c-403a-8f32-963e2ece2f52}.png&quot; /&gt;&lt;left val=&quot;26&quot; /&gt;&lt;top val=&quot;23&quot; /&gt;&lt;width val=&quot;613&quot; /&gt;&lt;height val=&quot;77&quot; /&gt;&lt;hasText val=&quot;1&quot; /&gt;&lt;/Image&gt;&lt;/ThreeDShapeInfo&gt;"/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5ccb33-d6f8-4818-a939-1a49ad0b3c32}&quot; /&gt;&lt;isInvalidForFieldText val=&quot;0&quot; /&gt;&lt;Image&gt;&lt;filename val=&quot;C:\Connect\content\7\86319-1\input\breezo\data\asimages\{5f5ccb33-d6f8-4818-a939-1a49ad0b3c32}.png&quot; /&gt;&lt;left val=&quot;56&quot; /&gt;&lt;top val=&quot;126&quot; /&gt;&lt;width val=&quot;860&quot; /&gt;&lt;height val=&quot;517&quot; /&gt;&lt;hasText val=&quot;1&quot; /&gt;&lt;/Image&gt;&lt;/ThreeDShapeInfo&gt;"/>
  <p:tag name="PRESENTER_SHAPETEXTINFO" val="&lt;ShapeTextInfo&gt;&lt;TableIndex row=&quot;-1&quot; col=&quot;-1&quot;&gt;&lt;linesCount val=&quot;13&quot; /&gt;&lt;lineCharCount val=&quot;30&quot; /&gt;&lt;lineCharCount val=&quot;38&quot; /&gt;&lt;lineCharCount val=&quot;32&quot; /&gt;&lt;lineCharCount val=&quot;20&quot; /&gt;&lt;lineCharCount val=&quot;33&quot; /&gt;&lt;lineCharCount val=&quot;29&quot; /&gt;&lt;lineCharCount val=&quot;18&quot; /&gt;&lt;lineCharCount val=&quot;32&quot; /&gt;&lt;lineCharCount val=&quot;53&quot; /&gt;&lt;lineCharCount val=&quot;18&quot; /&gt;&lt;lineCharCount val=&quot;32&quot; /&gt;&lt;lineCharCount val=&quot;20&quot; /&gt;&lt;lineCharCount val=&quot;189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8897af-702f-4ff8-86d5-72ae087ae83b}&quot; /&gt;&lt;isInvalidForFieldText val=&quot;0&quot; /&gt;&lt;Image&gt;&lt;filename val=&quot;C:\Connect\content\7\86319-1\input\breezo\data\asimages\{ce8897af-702f-4ff8-86d5-72ae087ae83b}.png&quot; /&gt;&lt;left val=&quot;23&quot; /&gt;&lt;top val=&quot;30&quot; /&gt;&lt;width val=&quot;700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c73b02-c272-40be-a8fe-9151f4e6b1bc}&quot; /&gt;&lt;isInvalidForFieldText val=&quot;0&quot; /&gt;&lt;Image&gt;&lt;filename val=&quot;C:\Connect\content\7\86319-1\input\breezo\data\asimages\{ecc73b02-c272-40be-a8fe-9151f4e6b1bc}.png&quot; /&gt;&lt;left val=&quot;30&quot; /&gt;&lt;top val=&quot;140&quot; /&gt;&lt;width val=&quot;670&quot; /&gt;&lt;height val=&quot;417&quot; /&gt;&lt;hasText val=&quot;1&quot; /&gt;&lt;/Image&gt;&lt;/ThreeDShapeInfo&gt;"/>
  <p:tag name="PRESENTER_SHAPETEXTINFO" val="&lt;ShapeTextInfo&gt;&lt;TableIndex row=&quot;-1&quot; col=&quot;-1&quot;&gt;&lt;linesCount val=&quot;4&quot; /&gt;&lt;lineCharCount val=&quot;39&quot; /&gt;&lt;lineCharCount val=&quot;139&quot; /&gt;&lt;lineCharCount val=&quot;22&quot; /&gt;&lt;lineCharCount val=&quot;186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9d6976-dbba-4dc7-aa7e-9c627f5f207d}&quot; /&gt;&lt;isInvalidForFieldText val=&quot;0&quot; /&gt;&lt;Image&gt;&lt;filename val=&quot;C:\Connect\content\7\86319-1\input\breezo\data\asimages\{949d6976-dbba-4dc7-aa7e-9c627f5f207d}.png&quot; /&gt;&lt;left val=&quot;720&quot; /&gt;&lt;top val=&quot;86&quot; /&gt;&lt;width val=&quot;203&quot; /&gt;&lt;height val=&quot;240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5b00ef-cfdc-4dce-a7f1-930673320ad0}&quot; /&gt;&lt;isInvalidForFieldText val=&quot;0&quot; /&gt;&lt;Image&gt;&lt;filename val=&quot;C:\Connect\content\7\86319-1\input\breezo\data\asimages\{a55b00ef-cfdc-4dce-a7f1-930673320ad0}.png&quot; /&gt;&lt;left val=&quot;26&quot; /&gt;&lt;top val=&quot;600&quot; /&gt;&lt;width val=&quot;697&quot; /&gt;&lt;height val=&quot;63&quot; /&gt;&lt;hasText val=&quot;1&quot; /&gt;&lt;/Image&gt;&lt;/ThreeDShapeInfo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7984</TotalTime>
  <Words>1491</Words>
  <Application>Microsoft Office PowerPoint</Application>
  <PresentationFormat>Экран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Основные задачи при работе вузов с абитуриентами с инвалидностью в условиях  использования дистанционных образовательных технологий   </vt:lpstr>
      <vt:lpstr>КАТЕГОРИИ ПОСТУПАЮЩИХ</vt:lpstr>
      <vt:lpstr>КАТЕГОРИИ ПОСТУПАЮЩИХ</vt:lpstr>
      <vt:lpstr>Общие рекомендации вузам</vt:lpstr>
      <vt:lpstr>Подтверждающие статус документы</vt:lpstr>
      <vt:lpstr>Рекомендации по ведению специализированного учета инвалидов и лиц с ОВЗ на этапе поступления</vt:lpstr>
      <vt:lpstr>Алгоритм проверки документов, подтверждающих статус инвалида</vt:lpstr>
      <vt:lpstr>Участие специалистов вуза в приеме абитуриентов с инвалидностью</vt:lpstr>
      <vt:lpstr>Функции ассистента</vt:lpstr>
      <vt:lpstr>Дистанционное рабочее место абитуриента с инвалидностью</vt:lpstr>
      <vt:lpstr>Перечень специальных условий вступительных испытаний в условиях ДОТ</vt:lpstr>
      <vt:lpstr>Инструкция по порядку проведения вступительных испытаний и задания </vt:lpstr>
      <vt:lpstr>Ответы на задания вступительных испытаний</vt:lpstr>
      <vt:lpstr>Предоставление материалов вступительных испытаний в доступной форме</vt:lpstr>
      <vt:lpstr>Плагины специальных возможностей</vt:lpstr>
      <vt:lpstr>Требования доступности веб-контента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Филипович Елена Ивановна</cp:lastModifiedBy>
  <cp:revision>620</cp:revision>
  <dcterms:created xsi:type="dcterms:W3CDTF">2018-10-03T06:12:21Z</dcterms:created>
  <dcterms:modified xsi:type="dcterms:W3CDTF">2020-07-06T10:51:08Z</dcterms:modified>
</cp:coreProperties>
</file>