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4008" r:id="rId1"/>
  </p:sldMasterIdLst>
  <p:notesMasterIdLst>
    <p:notesMasterId r:id="rId46"/>
  </p:notesMasterIdLst>
  <p:handoutMasterIdLst>
    <p:handoutMasterId r:id="rId47"/>
  </p:handoutMasterIdLst>
  <p:sldIdLst>
    <p:sldId id="447" r:id="rId2"/>
    <p:sldId id="503" r:id="rId3"/>
    <p:sldId id="505" r:id="rId4"/>
    <p:sldId id="460" r:id="rId5"/>
    <p:sldId id="461" r:id="rId6"/>
    <p:sldId id="462" r:id="rId7"/>
    <p:sldId id="464" r:id="rId8"/>
    <p:sldId id="467" r:id="rId9"/>
    <p:sldId id="465" r:id="rId10"/>
    <p:sldId id="463" r:id="rId11"/>
    <p:sldId id="466" r:id="rId12"/>
    <p:sldId id="459" r:id="rId13"/>
    <p:sldId id="450" r:id="rId14"/>
    <p:sldId id="468" r:id="rId15"/>
    <p:sldId id="507" r:id="rId16"/>
    <p:sldId id="508" r:id="rId17"/>
    <p:sldId id="489" r:id="rId18"/>
    <p:sldId id="470" r:id="rId19"/>
    <p:sldId id="471" r:id="rId20"/>
    <p:sldId id="472" r:id="rId21"/>
    <p:sldId id="473" r:id="rId22"/>
    <p:sldId id="474" r:id="rId23"/>
    <p:sldId id="506" r:id="rId24"/>
    <p:sldId id="475" r:id="rId25"/>
    <p:sldId id="476" r:id="rId26"/>
    <p:sldId id="499" r:id="rId27"/>
    <p:sldId id="500" r:id="rId28"/>
    <p:sldId id="501" r:id="rId29"/>
    <p:sldId id="504" r:id="rId30"/>
    <p:sldId id="451" r:id="rId31"/>
    <p:sldId id="257" r:id="rId32"/>
    <p:sldId id="455" r:id="rId33"/>
    <p:sldId id="283" r:id="rId34"/>
    <p:sldId id="512" r:id="rId35"/>
    <p:sldId id="509" r:id="rId36"/>
    <p:sldId id="510" r:id="rId37"/>
    <p:sldId id="511" r:id="rId38"/>
    <p:sldId id="286" r:id="rId39"/>
    <p:sldId id="291" r:id="rId40"/>
    <p:sldId id="513" r:id="rId41"/>
    <p:sldId id="293" r:id="rId42"/>
    <p:sldId id="350" r:id="rId43"/>
    <p:sldId id="483" r:id="rId44"/>
    <p:sldId id="424" r:id="rId45"/>
  </p:sldIdLst>
  <p:sldSz cx="9144000" cy="6858000" type="screen4x3"/>
  <p:notesSz cx="6858000" cy="9144000"/>
  <p:custDataLst>
    <p:tags r:id="rId48"/>
  </p:custDataLst>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Rg st="1" end="59"/>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3300"/>
    <a:srgbClr val="FA4412"/>
    <a:srgbClr val="663300"/>
    <a:srgbClr val="4F81BD"/>
    <a:srgbClr val="FFFFFF"/>
    <a:srgbClr val="0000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aximized" horzBarState="maximized">
    <p:restoredLeft sz="83501" autoAdjust="0"/>
    <p:restoredTop sz="88919" autoAdjust="0"/>
  </p:normalViewPr>
  <p:slideViewPr>
    <p:cSldViewPr>
      <p:cViewPr>
        <p:scale>
          <a:sx n="66" d="100"/>
          <a:sy n="66" d="100"/>
        </p:scale>
        <p:origin x="-354" y="50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25" d="100"/>
        <a:sy n="125" d="100"/>
      </p:scale>
      <p:origin x="0" y="32370"/>
    </p:cViewPr>
  </p:sorterViewPr>
  <p:notesViewPr>
    <p:cSldViewPr>
      <p:cViewPr varScale="1">
        <p:scale>
          <a:sx n="57" d="100"/>
          <a:sy n="57" d="100"/>
        </p:scale>
        <p:origin x="-2862"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dirty="0"/>
          </a:p>
        </p:txBody>
      </p:sp>
      <p:sp>
        <p:nvSpPr>
          <p:cNvPr id="3" name="מציין מיקום של תאריך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fld id="{435DA7C9-4740-4499-9887-8C276D1D886D}" type="datetimeFigureOut">
              <a:rPr lang="he-IL" smtClean="0"/>
              <a:pPr/>
              <a:t>י"ג/חשון/תשע"ט</a:t>
            </a:fld>
            <a:endParaRPr lang="he-IL" dirty="0"/>
          </a:p>
        </p:txBody>
      </p:sp>
      <p:sp>
        <p:nvSpPr>
          <p:cNvPr id="4" name="מציין מיקום של כותרת תחתונה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dirty="0"/>
          </a:p>
        </p:txBody>
      </p:sp>
      <p:sp>
        <p:nvSpPr>
          <p:cNvPr id="5" name="מציין מיקום של מספר שקופית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96A121A3-FD85-4AD6-9CE2-47AE0EB1BF36}" type="slidenum">
              <a:rPr lang="he-IL" smtClean="0"/>
              <a:pPr/>
              <a:t>‹#›</a:t>
            </a:fld>
            <a:endParaRPr lang="he-IL" dirty="0"/>
          </a:p>
        </p:txBody>
      </p:sp>
    </p:spTree>
    <p:extLst>
      <p:ext uri="{BB962C8B-B14F-4D97-AF65-F5344CB8AC3E}">
        <p14:creationId xmlns:p14="http://schemas.microsoft.com/office/powerpoint/2010/main" val="21328190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dirty="0"/>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121B649D-4774-409B-BAA8-FC15F5F600B8}" type="datetimeFigureOut">
              <a:rPr lang="he-IL" smtClean="0"/>
              <a:pPr/>
              <a:t>י"ג/חשון/תשע"ט</a:t>
            </a:fld>
            <a:endParaRPr lang="he-IL" dirty="0"/>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dirty="0"/>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dirty="0"/>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CEA04377-59AE-42FC-8E23-AAE92D45A658}" type="slidenum">
              <a:rPr lang="he-IL" smtClean="0"/>
              <a:pPr/>
              <a:t>‹#›</a:t>
            </a:fld>
            <a:endParaRPr lang="he-IL" dirty="0"/>
          </a:p>
        </p:txBody>
      </p:sp>
    </p:spTree>
    <p:extLst>
      <p:ext uri="{BB962C8B-B14F-4D97-AF65-F5344CB8AC3E}">
        <p14:creationId xmlns:p14="http://schemas.microsoft.com/office/powerpoint/2010/main" val="157215409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effectLst>
                <a:outerShdw blurRad="38100" dist="38100" dir="2700000" algn="tl">
                  <a:srgbClr val="000000">
                    <a:alpha val="43137"/>
                  </a:srgbClr>
                </a:outerShdw>
              </a:effectLst>
            </a:endParaRPr>
          </a:p>
        </p:txBody>
      </p:sp>
      <p:sp>
        <p:nvSpPr>
          <p:cNvPr id="4" name="מציין מיקום של מספר שקופית 3"/>
          <p:cNvSpPr>
            <a:spLocks noGrp="1"/>
          </p:cNvSpPr>
          <p:nvPr>
            <p:ph type="sldNum" sz="quarter" idx="10"/>
          </p:nvPr>
        </p:nvSpPr>
        <p:spPr/>
        <p:txBody>
          <a:bodyPr/>
          <a:lstStyle/>
          <a:p>
            <a:fld id="{CEA04377-59AE-42FC-8E23-AAE92D45A658}" type="slidenum">
              <a:rPr lang="he-IL" smtClean="0"/>
              <a:pPr/>
              <a:t>14</a:t>
            </a:fld>
            <a:endParaRPr lang="he-IL"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A04377-59AE-42FC-8E23-AAE92D45A658}" type="slidenum">
              <a:rPr lang="he-IL" smtClean="0"/>
              <a:pPr/>
              <a:t>22</a:t>
            </a:fld>
            <a:endParaRPr lang="he-IL" dirty="0"/>
          </a:p>
        </p:txBody>
      </p:sp>
    </p:spTree>
    <p:extLst>
      <p:ext uri="{BB962C8B-B14F-4D97-AF65-F5344CB8AC3E}">
        <p14:creationId xmlns:p14="http://schemas.microsoft.com/office/powerpoint/2010/main" val="3242120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effectLst>
                <a:outerShdw blurRad="38100" dist="38100" dir="2700000" algn="tl">
                  <a:srgbClr val="000000">
                    <a:alpha val="43137"/>
                  </a:srgbClr>
                </a:outerShdw>
              </a:effectLst>
            </a:endParaRPr>
          </a:p>
        </p:txBody>
      </p:sp>
      <p:sp>
        <p:nvSpPr>
          <p:cNvPr id="4" name="מציין מיקום של מספר שקופית 3"/>
          <p:cNvSpPr>
            <a:spLocks noGrp="1"/>
          </p:cNvSpPr>
          <p:nvPr>
            <p:ph type="sldNum" sz="quarter" idx="10"/>
          </p:nvPr>
        </p:nvSpPr>
        <p:spPr/>
        <p:txBody>
          <a:bodyPr/>
          <a:lstStyle/>
          <a:p>
            <a:fld id="{CEA04377-59AE-42FC-8E23-AAE92D45A658}" type="slidenum">
              <a:rPr lang="he-IL" smtClean="0"/>
              <a:pPr/>
              <a:t>31</a:t>
            </a:fld>
            <a:endParaRPr lang="he-IL"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effectLst>
                <a:outerShdw blurRad="38100" dist="38100" dir="2700000" algn="tl">
                  <a:srgbClr val="000000">
                    <a:alpha val="43137"/>
                  </a:srgbClr>
                </a:outerShdw>
              </a:effectLst>
            </a:endParaRPr>
          </a:p>
        </p:txBody>
      </p:sp>
      <p:sp>
        <p:nvSpPr>
          <p:cNvPr id="4" name="מציין מיקום של מספר שקופית 3"/>
          <p:cNvSpPr>
            <a:spLocks noGrp="1"/>
          </p:cNvSpPr>
          <p:nvPr>
            <p:ph type="sldNum" sz="quarter" idx="10"/>
          </p:nvPr>
        </p:nvSpPr>
        <p:spPr/>
        <p:txBody>
          <a:bodyPr/>
          <a:lstStyle/>
          <a:p>
            <a:fld id="{CEA04377-59AE-42FC-8E23-AAE92D45A658}" type="slidenum">
              <a:rPr lang="he-IL" smtClean="0"/>
              <a:pPr/>
              <a:t>33</a:t>
            </a:fld>
            <a:endParaRPr lang="he-IL"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effectLst>
                <a:outerShdw blurRad="38100" dist="38100" dir="2700000" algn="tl">
                  <a:srgbClr val="000000">
                    <a:alpha val="43137"/>
                  </a:srgbClr>
                </a:outerShdw>
              </a:effectLst>
            </a:endParaRPr>
          </a:p>
        </p:txBody>
      </p:sp>
      <p:sp>
        <p:nvSpPr>
          <p:cNvPr id="4" name="מציין מיקום של מספר שקופית 3"/>
          <p:cNvSpPr>
            <a:spLocks noGrp="1"/>
          </p:cNvSpPr>
          <p:nvPr>
            <p:ph type="sldNum" sz="quarter" idx="10"/>
          </p:nvPr>
        </p:nvSpPr>
        <p:spPr/>
        <p:txBody>
          <a:bodyPr/>
          <a:lstStyle/>
          <a:p>
            <a:fld id="{CEA04377-59AE-42FC-8E23-AAE92D45A658}" type="slidenum">
              <a:rPr lang="he-IL" smtClean="0"/>
              <a:pPr/>
              <a:t>38</a:t>
            </a:fld>
            <a:endParaRPr lang="he-IL"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effectLst>
                <a:outerShdw blurRad="38100" dist="38100" dir="2700000" algn="tl">
                  <a:srgbClr val="000000">
                    <a:alpha val="43137"/>
                  </a:srgbClr>
                </a:outerShdw>
              </a:effectLst>
            </a:endParaRPr>
          </a:p>
        </p:txBody>
      </p:sp>
      <p:sp>
        <p:nvSpPr>
          <p:cNvPr id="4" name="מציין מיקום של מספר שקופית 3"/>
          <p:cNvSpPr>
            <a:spLocks noGrp="1"/>
          </p:cNvSpPr>
          <p:nvPr>
            <p:ph type="sldNum" sz="quarter" idx="10"/>
          </p:nvPr>
        </p:nvSpPr>
        <p:spPr/>
        <p:txBody>
          <a:bodyPr/>
          <a:lstStyle/>
          <a:p>
            <a:fld id="{CEA04377-59AE-42FC-8E23-AAE92D45A658}" type="slidenum">
              <a:rPr lang="he-IL" smtClean="0"/>
              <a:pPr/>
              <a:t>39</a:t>
            </a:fld>
            <a:endParaRPr lang="he-IL"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effectLst>
                <a:outerShdw blurRad="38100" dist="38100" dir="2700000" algn="tl">
                  <a:srgbClr val="000000">
                    <a:alpha val="43137"/>
                  </a:srgbClr>
                </a:outerShdw>
              </a:effectLst>
            </a:endParaRPr>
          </a:p>
        </p:txBody>
      </p:sp>
      <p:sp>
        <p:nvSpPr>
          <p:cNvPr id="4" name="מציין מיקום של מספר שקופית 3"/>
          <p:cNvSpPr>
            <a:spLocks noGrp="1"/>
          </p:cNvSpPr>
          <p:nvPr>
            <p:ph type="sldNum" sz="quarter" idx="10"/>
          </p:nvPr>
        </p:nvSpPr>
        <p:spPr/>
        <p:txBody>
          <a:bodyPr/>
          <a:lstStyle/>
          <a:p>
            <a:fld id="{CEA04377-59AE-42FC-8E23-AAE92D45A658}" type="slidenum">
              <a:rPr lang="he-IL" smtClean="0"/>
              <a:pPr/>
              <a:t>41</a:t>
            </a:fld>
            <a:endParaRPr lang="he-IL"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effectLst>
                <a:outerShdw blurRad="38100" dist="38100" dir="2700000" algn="tl">
                  <a:srgbClr val="000000">
                    <a:alpha val="43137"/>
                  </a:srgbClr>
                </a:outerShdw>
              </a:effectLst>
            </a:endParaRPr>
          </a:p>
        </p:txBody>
      </p:sp>
      <p:sp>
        <p:nvSpPr>
          <p:cNvPr id="4" name="מציין מיקום של מספר שקופית 3"/>
          <p:cNvSpPr>
            <a:spLocks noGrp="1"/>
          </p:cNvSpPr>
          <p:nvPr>
            <p:ph type="sldNum" sz="quarter" idx="10"/>
          </p:nvPr>
        </p:nvSpPr>
        <p:spPr/>
        <p:txBody>
          <a:bodyPr/>
          <a:lstStyle/>
          <a:p>
            <a:fld id="{CEA04377-59AE-42FC-8E23-AAE92D45A658}" type="slidenum">
              <a:rPr lang="he-IL" smtClean="0"/>
              <a:pPr/>
              <a:t>42</a:t>
            </a:fld>
            <a:endParaRPr lang="he-IL"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effectLst>
                <a:outerShdw blurRad="38100" dist="38100" dir="2700000" algn="tl">
                  <a:srgbClr val="000000">
                    <a:alpha val="43137"/>
                  </a:srgbClr>
                </a:outerShdw>
              </a:effectLst>
            </a:endParaRPr>
          </a:p>
        </p:txBody>
      </p:sp>
      <p:sp>
        <p:nvSpPr>
          <p:cNvPr id="4" name="מציין מיקום של מספר שקופית 3"/>
          <p:cNvSpPr>
            <a:spLocks noGrp="1"/>
          </p:cNvSpPr>
          <p:nvPr>
            <p:ph type="sldNum" sz="quarter" idx="10"/>
          </p:nvPr>
        </p:nvSpPr>
        <p:spPr/>
        <p:txBody>
          <a:bodyPr/>
          <a:lstStyle/>
          <a:p>
            <a:fld id="{CEA04377-59AE-42FC-8E23-AAE92D45A658}" type="slidenum">
              <a:rPr lang="he-IL" smtClean="0"/>
              <a:pPr/>
              <a:t>44</a:t>
            </a:fld>
            <a:endParaRPr lang="he-IL"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44E664ED-0CC6-48AD-BECC-8921E46EAE8E}" type="datetimeFigureOut">
              <a:rPr lang="he-IL" smtClean="0"/>
              <a:pPr/>
              <a:t>י"ג/חשון/תשע"ט</a:t>
            </a:fld>
            <a:endParaRPr lang="he-IL" dirty="0"/>
          </a:p>
        </p:txBody>
      </p:sp>
      <p:sp>
        <p:nvSpPr>
          <p:cNvPr id="5" name="מציין מיקום של כותרת תחתונה 4"/>
          <p:cNvSpPr>
            <a:spLocks noGrp="1"/>
          </p:cNvSpPr>
          <p:nvPr>
            <p:ph type="ftr" sz="quarter" idx="11"/>
          </p:nvPr>
        </p:nvSpPr>
        <p:spPr/>
        <p:txBody>
          <a:bodyPr/>
          <a:lstStyle/>
          <a:p>
            <a:endParaRPr lang="he-IL" dirty="0"/>
          </a:p>
        </p:txBody>
      </p:sp>
      <p:sp>
        <p:nvSpPr>
          <p:cNvPr id="6" name="מציין מיקום של מספר שקופית 5"/>
          <p:cNvSpPr>
            <a:spLocks noGrp="1"/>
          </p:cNvSpPr>
          <p:nvPr>
            <p:ph type="sldNum" sz="quarter" idx="12"/>
          </p:nvPr>
        </p:nvSpPr>
        <p:spPr/>
        <p:txBody>
          <a:bodyPr/>
          <a:lstStyle/>
          <a:p>
            <a:fld id="{6AE026B2-225D-4B9E-A2C7-D3D0DDA92818}" type="slidenum">
              <a:rPr lang="he-IL" smtClean="0"/>
              <a:pPr/>
              <a:t>‹#›</a:t>
            </a:fld>
            <a:endParaRPr lang="he-IL"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44E664ED-0CC6-48AD-BECC-8921E46EAE8E}" type="datetimeFigureOut">
              <a:rPr lang="he-IL" smtClean="0"/>
              <a:pPr/>
              <a:t>י"ג/חשון/תשע"ט</a:t>
            </a:fld>
            <a:endParaRPr lang="he-IL" dirty="0"/>
          </a:p>
        </p:txBody>
      </p:sp>
      <p:sp>
        <p:nvSpPr>
          <p:cNvPr id="5" name="מציין מיקום של כותרת תחתונה 4"/>
          <p:cNvSpPr>
            <a:spLocks noGrp="1"/>
          </p:cNvSpPr>
          <p:nvPr>
            <p:ph type="ftr" sz="quarter" idx="11"/>
          </p:nvPr>
        </p:nvSpPr>
        <p:spPr/>
        <p:txBody>
          <a:bodyPr/>
          <a:lstStyle/>
          <a:p>
            <a:endParaRPr lang="he-IL" dirty="0"/>
          </a:p>
        </p:txBody>
      </p:sp>
      <p:sp>
        <p:nvSpPr>
          <p:cNvPr id="6" name="מציין מיקום של מספר שקופית 5"/>
          <p:cNvSpPr>
            <a:spLocks noGrp="1"/>
          </p:cNvSpPr>
          <p:nvPr>
            <p:ph type="sldNum" sz="quarter" idx="12"/>
          </p:nvPr>
        </p:nvSpPr>
        <p:spPr/>
        <p:txBody>
          <a:bodyPr/>
          <a:lstStyle/>
          <a:p>
            <a:fld id="{6AE026B2-225D-4B9E-A2C7-D3D0DDA92818}" type="slidenum">
              <a:rPr lang="he-IL" smtClean="0"/>
              <a:pPr/>
              <a:t>‹#›</a:t>
            </a:fld>
            <a:endParaRPr lang="he-IL"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44E664ED-0CC6-48AD-BECC-8921E46EAE8E}" type="datetimeFigureOut">
              <a:rPr lang="he-IL" smtClean="0"/>
              <a:pPr/>
              <a:t>י"ג/חשון/תשע"ט</a:t>
            </a:fld>
            <a:endParaRPr lang="he-IL" dirty="0"/>
          </a:p>
        </p:txBody>
      </p:sp>
      <p:sp>
        <p:nvSpPr>
          <p:cNvPr id="5" name="מציין מיקום של כותרת תחתונה 4"/>
          <p:cNvSpPr>
            <a:spLocks noGrp="1"/>
          </p:cNvSpPr>
          <p:nvPr>
            <p:ph type="ftr" sz="quarter" idx="11"/>
          </p:nvPr>
        </p:nvSpPr>
        <p:spPr/>
        <p:txBody>
          <a:bodyPr/>
          <a:lstStyle/>
          <a:p>
            <a:endParaRPr lang="he-IL" dirty="0"/>
          </a:p>
        </p:txBody>
      </p:sp>
      <p:sp>
        <p:nvSpPr>
          <p:cNvPr id="6" name="מציין מיקום של מספר שקופית 5"/>
          <p:cNvSpPr>
            <a:spLocks noGrp="1"/>
          </p:cNvSpPr>
          <p:nvPr>
            <p:ph type="sldNum" sz="quarter" idx="12"/>
          </p:nvPr>
        </p:nvSpPr>
        <p:spPr/>
        <p:txBody>
          <a:bodyPr/>
          <a:lstStyle/>
          <a:p>
            <a:fld id="{6AE026B2-225D-4B9E-A2C7-D3D0DDA92818}" type="slidenum">
              <a:rPr lang="he-IL" smtClean="0"/>
              <a:pPr/>
              <a:t>‹#›</a:t>
            </a:fld>
            <a:endParaRPr lang="he-IL"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hasCustomPrompt="1"/>
          </p:nvPr>
        </p:nvSpPr>
        <p:spPr/>
        <p:txBody>
          <a:bodyPr/>
          <a:lstStyle/>
          <a:p>
            <a:r>
              <a:rPr lang="he-IL" dirty="0" smtClean="0"/>
              <a:t>תודה בסיס</a:t>
            </a:r>
            <a:endParaRPr lang="he-IL" dirty="0"/>
          </a:p>
        </p:txBody>
      </p:sp>
      <p:sp>
        <p:nvSpPr>
          <p:cNvPr id="3" name="מציין מיקום תוכן 2"/>
          <p:cNvSpPr>
            <a:spLocks noGrp="1"/>
          </p:cNvSpPr>
          <p:nvPr>
            <p:ph idx="1"/>
          </p:nvPr>
        </p:nvSpPr>
        <p:spPr/>
        <p:txBody>
          <a:bodyPr/>
          <a:lstStyle/>
          <a:p>
            <a:pPr lvl="0"/>
            <a:r>
              <a:rPr lang="he-IL" dirty="0" smtClean="0"/>
              <a:t>לחץ כדי לערוך סגנונות טקסט של תבנית בסיס</a:t>
            </a:r>
          </a:p>
          <a:p>
            <a:pPr lvl="1"/>
            <a:r>
              <a:rPr lang="he-IL" dirty="0" smtClean="0"/>
              <a:t>רמה שנייה</a:t>
            </a:r>
          </a:p>
          <a:p>
            <a:pPr lvl="2"/>
            <a:r>
              <a:rPr lang="he-IL" dirty="0" smtClean="0"/>
              <a:t>רמה שלישית</a:t>
            </a:r>
          </a:p>
          <a:p>
            <a:pPr lvl="3"/>
            <a:r>
              <a:rPr lang="he-IL" dirty="0" smtClean="0"/>
              <a:t>רמה רביעית</a:t>
            </a:r>
          </a:p>
          <a:p>
            <a:pPr lvl="4"/>
            <a:r>
              <a:rPr lang="he-IL" dirty="0" smtClean="0"/>
              <a:t>רמה חמישית</a:t>
            </a:r>
            <a:endParaRPr lang="he-IL" dirty="0"/>
          </a:p>
        </p:txBody>
      </p:sp>
      <p:sp>
        <p:nvSpPr>
          <p:cNvPr id="4" name="מציין מיקום של תאריך 3"/>
          <p:cNvSpPr>
            <a:spLocks noGrp="1"/>
          </p:cNvSpPr>
          <p:nvPr>
            <p:ph type="dt" sz="half" idx="10"/>
          </p:nvPr>
        </p:nvSpPr>
        <p:spPr/>
        <p:txBody>
          <a:bodyPr/>
          <a:lstStyle/>
          <a:p>
            <a:fld id="{44E664ED-0CC6-48AD-BECC-8921E46EAE8E}" type="datetimeFigureOut">
              <a:rPr lang="he-IL" smtClean="0"/>
              <a:pPr/>
              <a:t>י"ג/חשון/תשע"ט</a:t>
            </a:fld>
            <a:endParaRPr lang="he-IL" dirty="0"/>
          </a:p>
        </p:txBody>
      </p:sp>
      <p:sp>
        <p:nvSpPr>
          <p:cNvPr id="5" name="מציין מיקום של כותרת תחתונה 4"/>
          <p:cNvSpPr>
            <a:spLocks noGrp="1"/>
          </p:cNvSpPr>
          <p:nvPr>
            <p:ph type="ftr" sz="quarter" idx="11"/>
          </p:nvPr>
        </p:nvSpPr>
        <p:spPr/>
        <p:txBody>
          <a:bodyPr/>
          <a:lstStyle/>
          <a:p>
            <a:endParaRPr lang="he-IL" dirty="0"/>
          </a:p>
        </p:txBody>
      </p:sp>
      <p:sp>
        <p:nvSpPr>
          <p:cNvPr id="6" name="מציין מיקום של מספר שקופית 5"/>
          <p:cNvSpPr>
            <a:spLocks noGrp="1"/>
          </p:cNvSpPr>
          <p:nvPr>
            <p:ph type="sldNum" sz="quarter" idx="12"/>
          </p:nvPr>
        </p:nvSpPr>
        <p:spPr/>
        <p:txBody>
          <a:bodyPr/>
          <a:lstStyle/>
          <a:p>
            <a:fld id="{6AE026B2-225D-4B9E-A2C7-D3D0DDA92818}" type="slidenum">
              <a:rPr lang="he-IL" smtClean="0"/>
              <a:pPr/>
              <a:t>‹#›</a:t>
            </a:fld>
            <a:endParaRPr lang="he-IL"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44E664ED-0CC6-48AD-BECC-8921E46EAE8E}" type="datetimeFigureOut">
              <a:rPr lang="he-IL" smtClean="0"/>
              <a:pPr/>
              <a:t>י"ג/חשון/תשע"ט</a:t>
            </a:fld>
            <a:endParaRPr lang="he-IL" dirty="0"/>
          </a:p>
        </p:txBody>
      </p:sp>
      <p:sp>
        <p:nvSpPr>
          <p:cNvPr id="5" name="מציין מיקום של כותרת תחתונה 4"/>
          <p:cNvSpPr>
            <a:spLocks noGrp="1"/>
          </p:cNvSpPr>
          <p:nvPr>
            <p:ph type="ftr" sz="quarter" idx="11"/>
          </p:nvPr>
        </p:nvSpPr>
        <p:spPr/>
        <p:txBody>
          <a:bodyPr/>
          <a:lstStyle/>
          <a:p>
            <a:endParaRPr lang="he-IL" dirty="0"/>
          </a:p>
        </p:txBody>
      </p:sp>
      <p:sp>
        <p:nvSpPr>
          <p:cNvPr id="6" name="מציין מיקום של מספר שקופית 5"/>
          <p:cNvSpPr>
            <a:spLocks noGrp="1"/>
          </p:cNvSpPr>
          <p:nvPr>
            <p:ph type="sldNum" sz="quarter" idx="12"/>
          </p:nvPr>
        </p:nvSpPr>
        <p:spPr/>
        <p:txBody>
          <a:bodyPr/>
          <a:lstStyle/>
          <a:p>
            <a:fld id="{6AE026B2-225D-4B9E-A2C7-D3D0DDA92818}" type="slidenum">
              <a:rPr lang="he-IL" smtClean="0"/>
              <a:pPr/>
              <a:t>‹#›</a:t>
            </a:fld>
            <a:endParaRPr lang="he-IL"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44E664ED-0CC6-48AD-BECC-8921E46EAE8E}" type="datetimeFigureOut">
              <a:rPr lang="he-IL" smtClean="0"/>
              <a:pPr/>
              <a:t>י"ג/חשון/תשע"ט</a:t>
            </a:fld>
            <a:endParaRPr lang="he-IL" dirty="0"/>
          </a:p>
        </p:txBody>
      </p:sp>
      <p:sp>
        <p:nvSpPr>
          <p:cNvPr id="6" name="מציין מיקום של כותרת תחתונה 5"/>
          <p:cNvSpPr>
            <a:spLocks noGrp="1"/>
          </p:cNvSpPr>
          <p:nvPr>
            <p:ph type="ftr" sz="quarter" idx="11"/>
          </p:nvPr>
        </p:nvSpPr>
        <p:spPr/>
        <p:txBody>
          <a:bodyPr/>
          <a:lstStyle/>
          <a:p>
            <a:endParaRPr lang="he-IL" dirty="0"/>
          </a:p>
        </p:txBody>
      </p:sp>
      <p:sp>
        <p:nvSpPr>
          <p:cNvPr id="7" name="מציין מיקום של מספר שקופית 6"/>
          <p:cNvSpPr>
            <a:spLocks noGrp="1"/>
          </p:cNvSpPr>
          <p:nvPr>
            <p:ph type="sldNum" sz="quarter" idx="12"/>
          </p:nvPr>
        </p:nvSpPr>
        <p:spPr/>
        <p:txBody>
          <a:bodyPr/>
          <a:lstStyle/>
          <a:p>
            <a:fld id="{6AE026B2-225D-4B9E-A2C7-D3D0DDA92818}" type="slidenum">
              <a:rPr lang="he-IL" smtClean="0"/>
              <a:pPr/>
              <a:t>‹#›</a:t>
            </a:fld>
            <a:endParaRPr lang="he-IL"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dirty="0" smtClean="0"/>
              <a:t>לחץ כדי לערוך סגנון כותרת של תבנית בסיס</a:t>
            </a:r>
            <a:endParaRPr lang="he-IL" dirty="0"/>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44E664ED-0CC6-48AD-BECC-8921E46EAE8E}" type="datetimeFigureOut">
              <a:rPr lang="he-IL" smtClean="0"/>
              <a:pPr/>
              <a:t>י"ג/חשון/תשע"ט</a:t>
            </a:fld>
            <a:endParaRPr lang="he-IL" dirty="0"/>
          </a:p>
        </p:txBody>
      </p:sp>
      <p:sp>
        <p:nvSpPr>
          <p:cNvPr id="8" name="מציין מיקום של כותרת תחתונה 7"/>
          <p:cNvSpPr>
            <a:spLocks noGrp="1"/>
          </p:cNvSpPr>
          <p:nvPr>
            <p:ph type="ftr" sz="quarter" idx="11"/>
          </p:nvPr>
        </p:nvSpPr>
        <p:spPr/>
        <p:txBody>
          <a:bodyPr/>
          <a:lstStyle/>
          <a:p>
            <a:endParaRPr lang="he-IL" dirty="0"/>
          </a:p>
        </p:txBody>
      </p:sp>
      <p:sp>
        <p:nvSpPr>
          <p:cNvPr id="9" name="מציין מיקום של מספר שקופית 8"/>
          <p:cNvSpPr>
            <a:spLocks noGrp="1"/>
          </p:cNvSpPr>
          <p:nvPr>
            <p:ph type="sldNum" sz="quarter" idx="12"/>
          </p:nvPr>
        </p:nvSpPr>
        <p:spPr/>
        <p:txBody>
          <a:bodyPr/>
          <a:lstStyle/>
          <a:p>
            <a:fld id="{6AE026B2-225D-4B9E-A2C7-D3D0DDA92818}" type="slidenum">
              <a:rPr lang="he-IL" smtClean="0"/>
              <a:pPr/>
              <a:t>‹#›</a:t>
            </a:fld>
            <a:endParaRPr lang="he-IL"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44E664ED-0CC6-48AD-BECC-8921E46EAE8E}" type="datetimeFigureOut">
              <a:rPr lang="he-IL" smtClean="0"/>
              <a:pPr/>
              <a:t>י"ג/חשון/תשע"ט</a:t>
            </a:fld>
            <a:endParaRPr lang="he-IL" dirty="0"/>
          </a:p>
        </p:txBody>
      </p:sp>
      <p:sp>
        <p:nvSpPr>
          <p:cNvPr id="4" name="מציין מיקום של כותרת תחתונה 3"/>
          <p:cNvSpPr>
            <a:spLocks noGrp="1"/>
          </p:cNvSpPr>
          <p:nvPr>
            <p:ph type="ftr" sz="quarter" idx="11"/>
          </p:nvPr>
        </p:nvSpPr>
        <p:spPr/>
        <p:txBody>
          <a:bodyPr/>
          <a:lstStyle/>
          <a:p>
            <a:endParaRPr lang="he-IL" dirty="0"/>
          </a:p>
        </p:txBody>
      </p:sp>
      <p:sp>
        <p:nvSpPr>
          <p:cNvPr id="5" name="מציין מיקום של מספר שקופית 4"/>
          <p:cNvSpPr>
            <a:spLocks noGrp="1"/>
          </p:cNvSpPr>
          <p:nvPr>
            <p:ph type="sldNum" sz="quarter" idx="12"/>
          </p:nvPr>
        </p:nvSpPr>
        <p:spPr/>
        <p:txBody>
          <a:bodyPr/>
          <a:lstStyle/>
          <a:p>
            <a:fld id="{6AE026B2-225D-4B9E-A2C7-D3D0DDA92818}" type="slidenum">
              <a:rPr lang="he-IL" smtClean="0"/>
              <a:pPr/>
              <a:t>‹#›</a:t>
            </a:fld>
            <a:endParaRPr lang="he-IL"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44E664ED-0CC6-48AD-BECC-8921E46EAE8E}" type="datetimeFigureOut">
              <a:rPr lang="he-IL" smtClean="0"/>
              <a:pPr/>
              <a:t>י"ג/חשון/תשע"ט</a:t>
            </a:fld>
            <a:endParaRPr lang="he-IL" dirty="0"/>
          </a:p>
        </p:txBody>
      </p:sp>
      <p:sp>
        <p:nvSpPr>
          <p:cNvPr id="3" name="מציין מיקום של כותרת תחתונה 2"/>
          <p:cNvSpPr>
            <a:spLocks noGrp="1"/>
          </p:cNvSpPr>
          <p:nvPr>
            <p:ph type="ftr" sz="quarter" idx="11"/>
          </p:nvPr>
        </p:nvSpPr>
        <p:spPr/>
        <p:txBody>
          <a:bodyPr/>
          <a:lstStyle/>
          <a:p>
            <a:endParaRPr lang="he-IL" dirty="0"/>
          </a:p>
        </p:txBody>
      </p:sp>
      <p:sp>
        <p:nvSpPr>
          <p:cNvPr id="4" name="מציין מיקום של מספר שקופית 3"/>
          <p:cNvSpPr>
            <a:spLocks noGrp="1"/>
          </p:cNvSpPr>
          <p:nvPr>
            <p:ph type="sldNum" sz="quarter" idx="12"/>
          </p:nvPr>
        </p:nvSpPr>
        <p:spPr/>
        <p:txBody>
          <a:bodyPr/>
          <a:lstStyle/>
          <a:p>
            <a:fld id="{6AE026B2-225D-4B9E-A2C7-D3D0DDA92818}" type="slidenum">
              <a:rPr lang="he-IL" smtClean="0"/>
              <a:pPr/>
              <a:t>‹#›</a:t>
            </a:fld>
            <a:endParaRPr lang="he-IL"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44E664ED-0CC6-48AD-BECC-8921E46EAE8E}" type="datetimeFigureOut">
              <a:rPr lang="he-IL" smtClean="0"/>
              <a:pPr/>
              <a:t>י"ג/חשון/תשע"ט</a:t>
            </a:fld>
            <a:endParaRPr lang="he-IL" dirty="0"/>
          </a:p>
        </p:txBody>
      </p:sp>
      <p:sp>
        <p:nvSpPr>
          <p:cNvPr id="6" name="מציין מיקום של כותרת תחתונה 5"/>
          <p:cNvSpPr>
            <a:spLocks noGrp="1"/>
          </p:cNvSpPr>
          <p:nvPr>
            <p:ph type="ftr" sz="quarter" idx="11"/>
          </p:nvPr>
        </p:nvSpPr>
        <p:spPr/>
        <p:txBody>
          <a:bodyPr/>
          <a:lstStyle/>
          <a:p>
            <a:endParaRPr lang="he-IL" dirty="0"/>
          </a:p>
        </p:txBody>
      </p:sp>
      <p:sp>
        <p:nvSpPr>
          <p:cNvPr id="7" name="מציין מיקום של מספר שקופית 6"/>
          <p:cNvSpPr>
            <a:spLocks noGrp="1"/>
          </p:cNvSpPr>
          <p:nvPr>
            <p:ph type="sldNum" sz="quarter" idx="12"/>
          </p:nvPr>
        </p:nvSpPr>
        <p:spPr/>
        <p:txBody>
          <a:bodyPr/>
          <a:lstStyle/>
          <a:p>
            <a:fld id="{6AE026B2-225D-4B9E-A2C7-D3D0DDA92818}" type="slidenum">
              <a:rPr lang="he-IL" smtClean="0"/>
              <a:pPr/>
              <a:t>‹#›</a:t>
            </a:fld>
            <a:endParaRPr lang="he-IL"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dirty="0"/>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44E664ED-0CC6-48AD-BECC-8921E46EAE8E}" type="datetimeFigureOut">
              <a:rPr lang="he-IL" smtClean="0"/>
              <a:pPr/>
              <a:t>י"ג/חשון/תשע"ט</a:t>
            </a:fld>
            <a:endParaRPr lang="he-IL" dirty="0"/>
          </a:p>
        </p:txBody>
      </p:sp>
      <p:sp>
        <p:nvSpPr>
          <p:cNvPr id="6" name="מציין מיקום של כותרת תחתונה 5"/>
          <p:cNvSpPr>
            <a:spLocks noGrp="1"/>
          </p:cNvSpPr>
          <p:nvPr>
            <p:ph type="ftr" sz="quarter" idx="11"/>
          </p:nvPr>
        </p:nvSpPr>
        <p:spPr/>
        <p:txBody>
          <a:bodyPr/>
          <a:lstStyle/>
          <a:p>
            <a:endParaRPr lang="he-IL" dirty="0"/>
          </a:p>
        </p:txBody>
      </p:sp>
      <p:sp>
        <p:nvSpPr>
          <p:cNvPr id="7" name="מציין מיקום של מספר שקופית 6"/>
          <p:cNvSpPr>
            <a:spLocks noGrp="1"/>
          </p:cNvSpPr>
          <p:nvPr>
            <p:ph type="sldNum" sz="quarter" idx="12"/>
          </p:nvPr>
        </p:nvSpPr>
        <p:spPr/>
        <p:txBody>
          <a:bodyPr/>
          <a:lstStyle/>
          <a:p>
            <a:fld id="{6AE026B2-225D-4B9E-A2C7-D3D0DDA92818}" type="slidenum">
              <a:rPr lang="he-IL" smtClean="0"/>
              <a:pPr/>
              <a:t>‹#›</a:t>
            </a:fld>
            <a:endParaRPr lang="he-IL"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4E664ED-0CC6-48AD-BECC-8921E46EAE8E}" type="datetimeFigureOut">
              <a:rPr lang="he-IL" smtClean="0"/>
              <a:pPr/>
              <a:t>י"ג/חשון/תשע"ט</a:t>
            </a:fld>
            <a:endParaRPr lang="he-IL" dirty="0"/>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dirty="0"/>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AE026B2-225D-4B9E-A2C7-D3D0DDA92818}" type="slidenum">
              <a:rPr lang="he-IL" smtClean="0"/>
              <a:pPr/>
              <a:t>‹#›</a:t>
            </a:fld>
            <a:endParaRPr lang="he-IL" dirty="0"/>
          </a:p>
        </p:txBody>
      </p:sp>
    </p:spTree>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4.png"/><Relationship Id="rId7" Type="http://schemas.openxmlformats.org/officeDocument/2006/relationships/image" Target="../media/image28.jpg"/><Relationship Id="rId2" Type="http://schemas.openxmlformats.org/officeDocument/2006/relationships/image" Target="../media/image23.png"/><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2.png"/><Relationship Id="rId4" Type="http://schemas.openxmlformats.org/officeDocument/2006/relationships/image" Target="../media/image1.gif"/></Relationships>
</file>

<file path=ppt/slides/_rels/slide15.xml.rels><?xml version="1.0" encoding="UTF-8" standalone="yes"?>
<Relationships xmlns="http://schemas.openxmlformats.org/package/2006/relationships"><Relationship Id="rId2" Type="http://schemas.openxmlformats.org/officeDocument/2006/relationships/hyperlink" Target="http://itbusinessweek.com/yaskawa-electric-corporation-argo-medical-technologies/"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40.jp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4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3.jp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gif"/><Relationship Id="rId4" Type="http://schemas.openxmlformats.org/officeDocument/2006/relationships/image" Target="../media/image51.jpeg"/></Relationships>
</file>

<file path=ppt/slides/_rels/slide39.xml.rels><?xml version="1.0" encoding="UTF-8" standalone="yes"?>
<Relationships xmlns="http://schemas.openxmlformats.org/package/2006/relationships"><Relationship Id="rId3" Type="http://schemas.openxmlformats.org/officeDocument/2006/relationships/image" Target="../media/image52.jpeg"/><Relationship Id="rId7" Type="http://schemas.openxmlformats.org/officeDocument/2006/relationships/image" Target="../media/image5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3.jpeg"/><Relationship Id="rId5" Type="http://schemas.openxmlformats.org/officeDocument/2006/relationships/image" Target="../media/image2.png"/><Relationship Id="rId4" Type="http://schemas.openxmlformats.org/officeDocument/2006/relationships/image" Target="../media/image1.gif"/></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4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gif"/></Relationships>
</file>

<file path=ppt/slides/_rels/slide4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6.xml"/><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מחבר ישר 15"/>
          <p:cNvCxnSpPr/>
          <p:nvPr/>
        </p:nvCxnSpPr>
        <p:spPr>
          <a:xfrm rot="10800000">
            <a:off x="580977" y="1628800"/>
            <a:ext cx="7848872" cy="0"/>
          </a:xfrm>
          <a:prstGeom prst="line">
            <a:avLst/>
          </a:prstGeom>
        </p:spPr>
        <p:style>
          <a:lnRef idx="3">
            <a:schemeClr val="accent1"/>
          </a:lnRef>
          <a:fillRef idx="0">
            <a:schemeClr val="accent1"/>
          </a:fillRef>
          <a:effectRef idx="2">
            <a:schemeClr val="accent1"/>
          </a:effectRef>
          <a:fontRef idx="minor">
            <a:schemeClr val="tx1"/>
          </a:fontRef>
        </p:style>
      </p:cxnSp>
      <p:pic>
        <p:nvPicPr>
          <p:cNvPr id="5" name="Picture 9" descr="3dflagsdotcom_israe2wm"/>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55576" y="449364"/>
            <a:ext cx="137160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7287" y="400152"/>
            <a:ext cx="2700337" cy="1017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179512" y="2060848"/>
            <a:ext cx="8758112" cy="1077218"/>
          </a:xfrm>
          <a:prstGeom prst="rect">
            <a:avLst/>
          </a:prstGeom>
        </p:spPr>
        <p:txBody>
          <a:bodyPr wrap="square">
            <a:spAutoFit/>
          </a:bodyPr>
          <a:lstStyle/>
          <a:p>
            <a:pPr algn="ctr"/>
            <a:r>
              <a:rPr lang="en-US" sz="3200" b="1" dirty="0">
                <a:solidFill>
                  <a:srgbClr val="FF0000"/>
                </a:solidFill>
              </a:rPr>
              <a:t>A special approach to students </a:t>
            </a:r>
            <a:r>
              <a:rPr lang="en-US" sz="3200" b="1" dirty="0" smtClean="0">
                <a:solidFill>
                  <a:srgbClr val="FF0000"/>
                </a:solidFill>
              </a:rPr>
              <a:t>with </a:t>
            </a:r>
            <a:r>
              <a:rPr lang="en-US" sz="3200" b="1" dirty="0">
                <a:solidFill>
                  <a:srgbClr val="FF0000"/>
                </a:solidFill>
              </a:rPr>
              <a:t>learning difficulties</a:t>
            </a:r>
            <a:r>
              <a:rPr lang="en-US" sz="3200" b="1" dirty="0" smtClean="0">
                <a:solidFill>
                  <a:srgbClr val="FF0000"/>
                </a:solidFill>
              </a:rPr>
              <a:t> - </a:t>
            </a:r>
            <a:r>
              <a:rPr lang="en-US" sz="3200" b="1" dirty="0">
                <a:solidFill>
                  <a:srgbClr val="FF0000"/>
                </a:solidFill>
              </a:rPr>
              <a:t>the experience of </a:t>
            </a:r>
            <a:r>
              <a:rPr lang="en-US" sz="3200" b="1" dirty="0" smtClean="0">
                <a:solidFill>
                  <a:srgbClr val="FF0000"/>
                </a:solidFill>
              </a:rPr>
              <a:t>Ariel University</a:t>
            </a:r>
            <a:endParaRPr lang="en-US" sz="3200" b="1" dirty="0">
              <a:solidFill>
                <a:srgbClr val="FF0000"/>
              </a:solidFill>
            </a:endParaRPr>
          </a:p>
        </p:txBody>
      </p:sp>
      <p:sp>
        <p:nvSpPr>
          <p:cNvPr id="8" name="Rectangle 7"/>
          <p:cNvSpPr/>
          <p:nvPr/>
        </p:nvSpPr>
        <p:spPr>
          <a:xfrm>
            <a:off x="6231829" y="4391237"/>
            <a:ext cx="2472279" cy="523220"/>
          </a:xfrm>
          <a:prstGeom prst="rect">
            <a:avLst/>
          </a:prstGeom>
        </p:spPr>
        <p:txBody>
          <a:bodyPr wrap="none">
            <a:spAutoFit/>
          </a:bodyPr>
          <a:lstStyle/>
          <a:p>
            <a:r>
              <a:rPr lang="en-US" sz="2800" b="1" dirty="0" smtClean="0">
                <a:solidFill>
                  <a:srgbClr val="00B050"/>
                </a:solidFill>
              </a:rPr>
              <a:t>Prof. Y. </a:t>
            </a:r>
            <a:r>
              <a:rPr lang="en-US" sz="2800" b="1" dirty="0" err="1" smtClean="0">
                <a:solidFill>
                  <a:srgbClr val="00B050"/>
                </a:solidFill>
              </a:rPr>
              <a:t>Ribakov</a:t>
            </a:r>
            <a:endParaRPr lang="en-US" sz="2800" b="1" dirty="0">
              <a:solidFill>
                <a:srgbClr val="00B050"/>
              </a:solidFill>
            </a:endParaRPr>
          </a:p>
        </p:txBody>
      </p:sp>
      <p:sp>
        <p:nvSpPr>
          <p:cNvPr id="2" name="Rectangle 1"/>
          <p:cNvSpPr/>
          <p:nvPr/>
        </p:nvSpPr>
        <p:spPr>
          <a:xfrm>
            <a:off x="267027" y="5805264"/>
            <a:ext cx="8644251" cy="830997"/>
          </a:xfrm>
          <a:prstGeom prst="rect">
            <a:avLst/>
          </a:prstGeom>
        </p:spPr>
        <p:txBody>
          <a:bodyPr wrap="square">
            <a:spAutoFit/>
          </a:bodyPr>
          <a:lstStyle/>
          <a:p>
            <a:pPr algn="ctr" rtl="0"/>
            <a:r>
              <a:rPr lang="en-US" sz="2400" dirty="0" smtClean="0"/>
              <a:t>Inclusive Processes in International Educational Environment, Stavropol,  November14-15 , 2018</a:t>
            </a:r>
            <a:endParaRPr lang="ru-RU" sz="2400" dirty="0"/>
          </a:p>
        </p:txBody>
      </p:sp>
    </p:spTree>
    <p:extLst>
      <p:ext uri="{BB962C8B-B14F-4D97-AF65-F5344CB8AC3E}">
        <p14:creationId xmlns:p14="http://schemas.microsoft.com/office/powerpoint/2010/main" val="16020214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1744"/>
            <a:ext cx="8229600" cy="1143000"/>
          </a:xfrm>
        </p:spPr>
        <p:txBody>
          <a:bodyPr/>
          <a:lstStyle/>
          <a:p>
            <a:r>
              <a:rPr lang="en-US" b="1" dirty="0" smtClean="0">
                <a:solidFill>
                  <a:srgbClr val="FA4412"/>
                </a:solidFill>
              </a:rPr>
              <a:t>Ben </a:t>
            </a:r>
            <a:r>
              <a:rPr lang="en-US" b="1" dirty="0" err="1" smtClean="0">
                <a:solidFill>
                  <a:srgbClr val="FA4412"/>
                </a:solidFill>
              </a:rPr>
              <a:t>Gurion</a:t>
            </a:r>
            <a:r>
              <a:rPr lang="en-US" b="1" dirty="0" smtClean="0">
                <a:solidFill>
                  <a:srgbClr val="FA4412"/>
                </a:solidFill>
              </a:rPr>
              <a:t> University</a:t>
            </a:r>
            <a:endParaRPr lang="en-US" b="1" dirty="0">
              <a:solidFill>
                <a:srgbClr val="FA4412"/>
              </a:solidFill>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17047"/>
          <a:stretch/>
        </p:blipFill>
        <p:spPr>
          <a:xfrm>
            <a:off x="708578" y="1268760"/>
            <a:ext cx="7874133" cy="4898858"/>
          </a:xfrm>
          <a:prstGeom prst="rect">
            <a:avLst/>
          </a:prstGeom>
        </p:spPr>
      </p:pic>
    </p:spTree>
    <p:extLst>
      <p:ext uri="{BB962C8B-B14F-4D97-AF65-F5344CB8AC3E}">
        <p14:creationId xmlns:p14="http://schemas.microsoft.com/office/powerpoint/2010/main" val="8304917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663300"/>
                </a:solidFill>
              </a:rPr>
              <a:t>Open University</a:t>
            </a:r>
            <a:endParaRPr lang="en-US" b="1" dirty="0">
              <a:solidFill>
                <a:srgbClr val="66330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3585" y="1412776"/>
            <a:ext cx="6224096" cy="4680520"/>
          </a:xfrm>
          <a:prstGeom prst="rect">
            <a:avLst/>
          </a:prstGeom>
        </p:spPr>
      </p:pic>
    </p:spTree>
    <p:extLst>
      <p:ext uri="{BB962C8B-B14F-4D97-AF65-F5344CB8AC3E}">
        <p14:creationId xmlns:p14="http://schemas.microsoft.com/office/powerpoint/2010/main" val="3968499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ppt_x</p:attrName>
                                        </p:attrNameLst>
                                      </p:cBhvr>
                                      <p:tavLst>
                                        <p:tav tm="0">
                                          <p:val>
                                            <p:strVal val="#ppt_x"/>
                                          </p:val>
                                        </p:tav>
                                        <p:tav tm="100000">
                                          <p:val>
                                            <p:strVal val="#ppt_x"/>
                                          </p:val>
                                        </p:tav>
                                      </p:tavLst>
                                    </p:anim>
                                    <p:anim calcmode="lin" valueType="num">
                                      <p:cBhvr>
                                        <p:cTn id="9" dur="2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108" y="128440"/>
            <a:ext cx="8229600" cy="1143000"/>
          </a:xfrm>
        </p:spPr>
        <p:txBody>
          <a:bodyPr/>
          <a:lstStyle/>
          <a:p>
            <a:pPr rtl="0"/>
            <a:r>
              <a:rPr lang="en-US" b="1" dirty="0" smtClean="0">
                <a:solidFill>
                  <a:srgbClr val="7030A0"/>
                </a:solidFill>
              </a:rPr>
              <a:t> Ariel</a:t>
            </a:r>
            <a:endParaRPr lang="en-US" b="1" dirty="0">
              <a:solidFill>
                <a:srgbClr val="7030A0"/>
              </a:solidFill>
            </a:endParaRPr>
          </a:p>
        </p:txBody>
      </p:sp>
      <p:pic>
        <p:nvPicPr>
          <p:cNvPr id="1536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600" t="39340" r="14200" b="23067"/>
          <a:stretch/>
        </p:blipFill>
        <p:spPr bwMode="auto">
          <a:xfrm rot="806971">
            <a:off x="258858" y="759781"/>
            <a:ext cx="3895310" cy="1887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8200" t="43847" r="15200" b="24133"/>
          <a:stretch/>
        </p:blipFill>
        <p:spPr bwMode="auto">
          <a:xfrm rot="21124873">
            <a:off x="189520" y="4972467"/>
            <a:ext cx="3953763" cy="1677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4"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31001" t="26000" r="13600" b="24133"/>
          <a:stretch/>
        </p:blipFill>
        <p:spPr bwMode="auto">
          <a:xfrm rot="20736124">
            <a:off x="5129233" y="760075"/>
            <a:ext cx="3758342" cy="2537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5"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29199" t="40400" r="12801" b="22800"/>
          <a:stretch/>
        </p:blipFill>
        <p:spPr bwMode="auto">
          <a:xfrm rot="395333">
            <a:off x="4644974" y="4564637"/>
            <a:ext cx="4419600" cy="2103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6"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l="40600" t="25734" r="12800" b="23333"/>
          <a:stretch/>
        </p:blipFill>
        <p:spPr bwMode="auto">
          <a:xfrm>
            <a:off x="3467375" y="2780928"/>
            <a:ext cx="2635267"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5375" y="3067298"/>
            <a:ext cx="3302000" cy="1587500"/>
          </a:xfrm>
          <a:prstGeom prst="rect">
            <a:avLst/>
          </a:prstGeom>
        </p:spPr>
      </p:pic>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094599">
            <a:off x="6292414" y="3090497"/>
            <a:ext cx="2632446" cy="1976818"/>
          </a:xfrm>
          <a:prstGeom prst="rect">
            <a:avLst/>
          </a:prstGeom>
        </p:spPr>
      </p:pic>
    </p:spTree>
    <p:extLst>
      <p:ext uri="{BB962C8B-B14F-4D97-AF65-F5344CB8AC3E}">
        <p14:creationId xmlns:p14="http://schemas.microsoft.com/office/powerpoint/2010/main" val="15316275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22" presetClass="entr" presetSubtype="4" fill="hold" nodeType="afterEffect">
                                  <p:stCondLst>
                                    <p:cond delay="0"/>
                                  </p:stCondLst>
                                  <p:childTnLst>
                                    <p:set>
                                      <p:cBhvr>
                                        <p:cTn id="10" dur="1" fill="hold">
                                          <p:stCondLst>
                                            <p:cond delay="0"/>
                                          </p:stCondLst>
                                        </p:cTn>
                                        <p:tgtEl>
                                          <p:spTgt spid="15364"/>
                                        </p:tgtEl>
                                        <p:attrNameLst>
                                          <p:attrName>style.visibility</p:attrName>
                                        </p:attrNameLst>
                                      </p:cBhvr>
                                      <p:to>
                                        <p:strVal val="visible"/>
                                      </p:to>
                                    </p:set>
                                    <p:animEffect transition="in" filter="wipe(down)">
                                      <p:cBhvr>
                                        <p:cTn id="11" dur="2000"/>
                                        <p:tgtEl>
                                          <p:spTgt spid="15364"/>
                                        </p:tgtEl>
                                      </p:cBhvr>
                                    </p:animEffect>
                                  </p:childTnLst>
                                </p:cTn>
                              </p:par>
                            </p:childTnLst>
                          </p:cTn>
                        </p:par>
                        <p:par>
                          <p:cTn id="12" fill="hold">
                            <p:stCondLst>
                              <p:cond delay="4000"/>
                            </p:stCondLst>
                            <p:childTnLst>
                              <p:par>
                                <p:cTn id="13" presetID="8" presetClass="entr" presetSubtype="16" fill="hold" nodeType="afterEffect">
                                  <p:stCondLst>
                                    <p:cond delay="0"/>
                                  </p:stCondLst>
                                  <p:childTnLst>
                                    <p:set>
                                      <p:cBhvr>
                                        <p:cTn id="14" dur="1" fill="hold">
                                          <p:stCondLst>
                                            <p:cond delay="0"/>
                                          </p:stCondLst>
                                        </p:cTn>
                                        <p:tgtEl>
                                          <p:spTgt spid="15362"/>
                                        </p:tgtEl>
                                        <p:attrNameLst>
                                          <p:attrName>style.visibility</p:attrName>
                                        </p:attrNameLst>
                                      </p:cBhvr>
                                      <p:to>
                                        <p:strVal val="visible"/>
                                      </p:to>
                                    </p:set>
                                    <p:animEffect transition="in" filter="diamond(in)">
                                      <p:cBhvr>
                                        <p:cTn id="15" dur="2000"/>
                                        <p:tgtEl>
                                          <p:spTgt spid="15362"/>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2000"/>
                                        <p:tgtEl>
                                          <p:spTgt spid="3"/>
                                        </p:tgtEl>
                                      </p:cBhvr>
                                    </p:animEffect>
                                  </p:childTnLst>
                                </p:cTn>
                              </p:par>
                            </p:childTnLst>
                          </p:cTn>
                        </p:par>
                        <p:par>
                          <p:cTn id="20" fill="hold">
                            <p:stCondLst>
                              <p:cond delay="8000"/>
                            </p:stCondLst>
                            <p:childTnLst>
                              <p:par>
                                <p:cTn id="21" presetID="1" presetClass="entr" presetSubtype="0" fill="hold" nodeType="afterEffect">
                                  <p:stCondLst>
                                    <p:cond delay="0"/>
                                  </p:stCondLst>
                                  <p:childTnLst>
                                    <p:set>
                                      <p:cBhvr>
                                        <p:cTn id="22" dur="1" fill="hold">
                                          <p:stCondLst>
                                            <p:cond delay="1999"/>
                                          </p:stCondLst>
                                        </p:cTn>
                                        <p:tgtEl>
                                          <p:spTgt spid="15363"/>
                                        </p:tgtEl>
                                        <p:attrNameLst>
                                          <p:attrName>style.visibility</p:attrName>
                                        </p:attrNameLst>
                                      </p:cBhvr>
                                      <p:to>
                                        <p:strVal val="visible"/>
                                      </p:to>
                                    </p:set>
                                  </p:childTnLst>
                                </p:cTn>
                              </p:par>
                            </p:childTnLst>
                          </p:cTn>
                        </p:par>
                        <p:par>
                          <p:cTn id="23" fill="hold">
                            <p:stCondLst>
                              <p:cond delay="10000"/>
                            </p:stCondLst>
                            <p:childTnLst>
                              <p:par>
                                <p:cTn id="24" presetID="42" presetClass="entr" presetSubtype="0" fill="hold" nodeType="afterEffect">
                                  <p:stCondLst>
                                    <p:cond delay="0"/>
                                  </p:stCondLst>
                                  <p:childTnLst>
                                    <p:set>
                                      <p:cBhvr>
                                        <p:cTn id="25" dur="1" fill="hold">
                                          <p:stCondLst>
                                            <p:cond delay="0"/>
                                          </p:stCondLst>
                                        </p:cTn>
                                        <p:tgtEl>
                                          <p:spTgt spid="15365"/>
                                        </p:tgtEl>
                                        <p:attrNameLst>
                                          <p:attrName>style.visibility</p:attrName>
                                        </p:attrNameLst>
                                      </p:cBhvr>
                                      <p:to>
                                        <p:strVal val="visible"/>
                                      </p:to>
                                    </p:set>
                                    <p:animEffect transition="in" filter="fade">
                                      <p:cBhvr>
                                        <p:cTn id="26" dur="2000"/>
                                        <p:tgtEl>
                                          <p:spTgt spid="15365"/>
                                        </p:tgtEl>
                                      </p:cBhvr>
                                    </p:animEffect>
                                    <p:anim calcmode="lin" valueType="num">
                                      <p:cBhvr>
                                        <p:cTn id="27" dur="2000" fill="hold"/>
                                        <p:tgtEl>
                                          <p:spTgt spid="15365"/>
                                        </p:tgtEl>
                                        <p:attrNameLst>
                                          <p:attrName>ppt_x</p:attrName>
                                        </p:attrNameLst>
                                      </p:cBhvr>
                                      <p:tavLst>
                                        <p:tav tm="0">
                                          <p:val>
                                            <p:strVal val="#ppt_x"/>
                                          </p:val>
                                        </p:tav>
                                        <p:tav tm="100000">
                                          <p:val>
                                            <p:strVal val="#ppt_x"/>
                                          </p:val>
                                        </p:tav>
                                      </p:tavLst>
                                    </p:anim>
                                    <p:anim calcmode="lin" valueType="num">
                                      <p:cBhvr>
                                        <p:cTn id="28" dur="2000" fill="hold"/>
                                        <p:tgtEl>
                                          <p:spTgt spid="15365"/>
                                        </p:tgtEl>
                                        <p:attrNameLst>
                                          <p:attrName>ppt_y</p:attrName>
                                        </p:attrNameLst>
                                      </p:cBhvr>
                                      <p:tavLst>
                                        <p:tav tm="0">
                                          <p:val>
                                            <p:strVal val="#ppt_y+.1"/>
                                          </p:val>
                                        </p:tav>
                                        <p:tav tm="100000">
                                          <p:val>
                                            <p:strVal val="#ppt_y"/>
                                          </p:val>
                                        </p:tav>
                                      </p:tavLst>
                                    </p:anim>
                                  </p:childTnLst>
                                </p:cTn>
                              </p:par>
                            </p:childTnLst>
                          </p:cTn>
                        </p:par>
                        <p:par>
                          <p:cTn id="29" fill="hold">
                            <p:stCondLst>
                              <p:cond delay="12000"/>
                            </p:stCondLst>
                            <p:childTnLst>
                              <p:par>
                                <p:cTn id="30" presetID="1" presetClass="entr" presetSubtype="0" fill="hold" nodeType="afterEffect">
                                  <p:stCondLst>
                                    <p:cond delay="0"/>
                                  </p:stCondLst>
                                  <p:childTnLst>
                                    <p:set>
                                      <p:cBhvr>
                                        <p:cTn id="31" dur="1" fill="hold">
                                          <p:stCondLst>
                                            <p:cond delay="1999"/>
                                          </p:stCondLst>
                                        </p:cTn>
                                        <p:tgtEl>
                                          <p:spTgt spid="4"/>
                                        </p:tgtEl>
                                        <p:attrNameLst>
                                          <p:attrName>style.visibility</p:attrName>
                                        </p:attrNameLst>
                                      </p:cBhvr>
                                      <p:to>
                                        <p:strVal val="visible"/>
                                      </p:to>
                                    </p:set>
                                  </p:childTnLst>
                                </p:cTn>
                              </p:par>
                            </p:childTnLst>
                          </p:cTn>
                        </p:par>
                        <p:par>
                          <p:cTn id="32" fill="hold">
                            <p:stCondLst>
                              <p:cond delay="14000"/>
                            </p:stCondLst>
                            <p:childTnLst>
                              <p:par>
                                <p:cTn id="33" presetID="53" presetClass="entr" presetSubtype="16" fill="hold" nodeType="afterEffect">
                                  <p:stCondLst>
                                    <p:cond delay="0"/>
                                  </p:stCondLst>
                                  <p:childTnLst>
                                    <p:set>
                                      <p:cBhvr>
                                        <p:cTn id="34" dur="1" fill="hold">
                                          <p:stCondLst>
                                            <p:cond delay="0"/>
                                          </p:stCondLst>
                                        </p:cTn>
                                        <p:tgtEl>
                                          <p:spTgt spid="15366"/>
                                        </p:tgtEl>
                                        <p:attrNameLst>
                                          <p:attrName>style.visibility</p:attrName>
                                        </p:attrNameLst>
                                      </p:cBhvr>
                                      <p:to>
                                        <p:strVal val="visible"/>
                                      </p:to>
                                    </p:set>
                                    <p:anim calcmode="lin" valueType="num">
                                      <p:cBhvr>
                                        <p:cTn id="35" dur="2000" fill="hold"/>
                                        <p:tgtEl>
                                          <p:spTgt spid="15366"/>
                                        </p:tgtEl>
                                        <p:attrNameLst>
                                          <p:attrName>ppt_w</p:attrName>
                                        </p:attrNameLst>
                                      </p:cBhvr>
                                      <p:tavLst>
                                        <p:tav tm="0">
                                          <p:val>
                                            <p:fltVal val="0"/>
                                          </p:val>
                                        </p:tav>
                                        <p:tav tm="100000">
                                          <p:val>
                                            <p:strVal val="#ppt_w"/>
                                          </p:val>
                                        </p:tav>
                                      </p:tavLst>
                                    </p:anim>
                                    <p:anim calcmode="lin" valueType="num">
                                      <p:cBhvr>
                                        <p:cTn id="36" dur="2000" fill="hold"/>
                                        <p:tgtEl>
                                          <p:spTgt spid="15366"/>
                                        </p:tgtEl>
                                        <p:attrNameLst>
                                          <p:attrName>ppt_h</p:attrName>
                                        </p:attrNameLst>
                                      </p:cBhvr>
                                      <p:tavLst>
                                        <p:tav tm="0">
                                          <p:val>
                                            <p:fltVal val="0"/>
                                          </p:val>
                                        </p:tav>
                                        <p:tav tm="100000">
                                          <p:val>
                                            <p:strVal val="#ppt_h"/>
                                          </p:val>
                                        </p:tav>
                                      </p:tavLst>
                                    </p:anim>
                                    <p:animEffect transition="in" filter="fade">
                                      <p:cBhvr>
                                        <p:cTn id="37" dur="2000"/>
                                        <p:tgtEl>
                                          <p:spTgt spid="15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US" b="1" dirty="0" smtClean="0">
                <a:solidFill>
                  <a:srgbClr val="C00000"/>
                </a:solidFill>
              </a:rPr>
              <a:t>Ariel University</a:t>
            </a:r>
            <a:r>
              <a:rPr lang="ru-RU" dirty="0">
                <a:solidFill>
                  <a:srgbClr val="C00000"/>
                </a:solidFill>
              </a:rPr>
              <a:t> </a:t>
            </a:r>
            <a:endParaRPr lang="en-US" dirty="0">
              <a:solidFill>
                <a:srgbClr val="C00000"/>
              </a:solidFill>
            </a:endParaRPr>
          </a:p>
        </p:txBody>
      </p:sp>
      <p:sp>
        <p:nvSpPr>
          <p:cNvPr id="3" name="Content Placeholder 2"/>
          <p:cNvSpPr>
            <a:spLocks noGrp="1"/>
          </p:cNvSpPr>
          <p:nvPr>
            <p:ph idx="1"/>
          </p:nvPr>
        </p:nvSpPr>
        <p:spPr>
          <a:xfrm>
            <a:off x="4572000" y="1556792"/>
            <a:ext cx="4125144" cy="5400600"/>
          </a:xfrm>
        </p:spPr>
        <p:txBody>
          <a:bodyPr>
            <a:noAutofit/>
          </a:bodyPr>
          <a:lstStyle/>
          <a:p>
            <a:pPr marL="0" indent="0" algn="just" rtl="0">
              <a:buNone/>
            </a:pPr>
            <a:r>
              <a:rPr lang="en-US" sz="2400" dirty="0" smtClean="0"/>
              <a:t>Established in </a:t>
            </a:r>
            <a:r>
              <a:rPr lang="ru-RU" sz="2400" dirty="0" smtClean="0"/>
              <a:t>1982.</a:t>
            </a:r>
            <a:endParaRPr lang="ru-RU" sz="2400" dirty="0"/>
          </a:p>
          <a:p>
            <a:pPr marL="0" indent="0" algn="just" rtl="0">
              <a:buNone/>
            </a:pPr>
            <a:r>
              <a:rPr lang="ru-RU" sz="2400" dirty="0" smtClean="0"/>
              <a:t>26 </a:t>
            </a:r>
            <a:r>
              <a:rPr lang="en-US" sz="2400" dirty="0" smtClean="0"/>
              <a:t>departments</a:t>
            </a:r>
          </a:p>
          <a:p>
            <a:pPr marL="0" indent="0" algn="just" rtl="0">
              <a:buNone/>
            </a:pPr>
            <a:r>
              <a:rPr lang="en-US" sz="2400" dirty="0" smtClean="0"/>
              <a:t>More than </a:t>
            </a:r>
            <a:r>
              <a:rPr lang="ru-RU" sz="2400" dirty="0" smtClean="0"/>
              <a:t>1</a:t>
            </a:r>
            <a:r>
              <a:rPr lang="en-US" sz="2400" dirty="0" smtClean="0"/>
              <a:t>5 000</a:t>
            </a:r>
            <a:r>
              <a:rPr lang="ru-RU" sz="2400" dirty="0" smtClean="0"/>
              <a:t> </a:t>
            </a:r>
            <a:r>
              <a:rPr lang="en-US" sz="2400" dirty="0" smtClean="0"/>
              <a:t>students</a:t>
            </a:r>
            <a:r>
              <a:rPr lang="ru-RU" sz="2400" dirty="0" smtClean="0"/>
              <a:t>.</a:t>
            </a:r>
            <a:endParaRPr lang="ru-RU" sz="2400" dirty="0"/>
          </a:p>
          <a:p>
            <a:pPr marL="0" indent="0" algn="just" rtl="0">
              <a:buNone/>
            </a:pPr>
            <a:r>
              <a:rPr lang="en-US" sz="2400" dirty="0" smtClean="0"/>
              <a:t>Main aim – high quality of education and professionalism</a:t>
            </a:r>
            <a:r>
              <a:rPr lang="ru-RU" sz="2400" dirty="0" smtClean="0"/>
              <a:t>. </a:t>
            </a:r>
            <a:endParaRPr lang="en-US" sz="2400" dirty="0" smtClean="0"/>
          </a:p>
          <a:p>
            <a:pPr marL="0" indent="0" algn="just" rtl="0">
              <a:buNone/>
            </a:pPr>
            <a:r>
              <a:rPr lang="en-US" sz="2400" dirty="0" smtClean="0"/>
              <a:t>The alumni work at leading Israel companies</a:t>
            </a:r>
            <a:r>
              <a:rPr lang="ru-RU" sz="2400" dirty="0" smtClean="0"/>
              <a:t>, </a:t>
            </a:r>
            <a:r>
              <a:rPr lang="en-US" sz="2400" dirty="0" smtClean="0"/>
              <a:t>in industry</a:t>
            </a:r>
            <a:r>
              <a:rPr lang="ru-RU" sz="2400" dirty="0" smtClean="0"/>
              <a:t>, </a:t>
            </a:r>
            <a:r>
              <a:rPr lang="en-US" sz="2400" dirty="0" smtClean="0"/>
              <a:t>in the field of research and development</a:t>
            </a:r>
            <a:r>
              <a:rPr lang="ru-RU" sz="2400" dirty="0" smtClean="0"/>
              <a:t>.</a:t>
            </a:r>
            <a:endParaRPr lang="ru-RU"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2" y="1196752"/>
            <a:ext cx="4248473" cy="3190363"/>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22927"/>
          <a:stretch/>
        </p:blipFill>
        <p:spPr>
          <a:xfrm>
            <a:off x="179511" y="4653136"/>
            <a:ext cx="4104456" cy="2100519"/>
          </a:xfrm>
          <a:prstGeom prst="rect">
            <a:avLst/>
          </a:prstGeom>
        </p:spPr>
      </p:pic>
    </p:spTree>
    <p:extLst>
      <p:ext uri="{BB962C8B-B14F-4D97-AF65-F5344CB8AC3E}">
        <p14:creationId xmlns:p14="http://schemas.microsoft.com/office/powerpoint/2010/main" val="20544094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in)">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5189" y="3429000"/>
            <a:ext cx="5066612" cy="3245798"/>
          </a:xfrm>
          <a:prstGeom prst="rect">
            <a:avLst/>
          </a:prstGeom>
        </p:spPr>
      </p:pic>
      <p:cxnSp>
        <p:nvCxnSpPr>
          <p:cNvPr id="16" name="מחבר ישר 15"/>
          <p:cNvCxnSpPr/>
          <p:nvPr/>
        </p:nvCxnSpPr>
        <p:spPr>
          <a:xfrm rot="10800000">
            <a:off x="539552" y="1484783"/>
            <a:ext cx="7848872" cy="0"/>
          </a:xfrm>
          <a:prstGeom prst="line">
            <a:avLst/>
          </a:prstGeom>
        </p:spPr>
        <p:style>
          <a:lnRef idx="3">
            <a:schemeClr val="accent1"/>
          </a:lnRef>
          <a:fillRef idx="0">
            <a:schemeClr val="accent1"/>
          </a:fillRef>
          <a:effectRef idx="2">
            <a:schemeClr val="accent1"/>
          </a:effectRef>
          <a:fontRef idx="minor">
            <a:schemeClr val="tx1"/>
          </a:fontRef>
        </p:style>
      </p:cxnSp>
      <p:sp>
        <p:nvSpPr>
          <p:cNvPr id="20" name="מלבן 19"/>
          <p:cNvSpPr/>
          <p:nvPr/>
        </p:nvSpPr>
        <p:spPr>
          <a:xfrm>
            <a:off x="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pic>
        <p:nvPicPr>
          <p:cNvPr id="12" name="Picture 11" descr="3dflagsdotcom_israe2wm"/>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55576" y="449363"/>
            <a:ext cx="137160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7287" y="400151"/>
            <a:ext cx="2700337" cy="1017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9" descr="F:\מצגת תכנית מסע\IMG_2226.JPG"/>
          <p:cNvPicPr>
            <a:picLocks noChangeAspect="1" noChangeArrowheads="1"/>
          </p:cNvPicPr>
          <p:nvPr/>
        </p:nvPicPr>
        <p:blipFill rotWithShape="1">
          <a:blip r:embed="rId6">
            <a:extLst>
              <a:ext uri="{28A0092B-C50C-407E-A947-70E740481C1C}">
                <a14:useLocalDpi xmlns:a14="http://schemas.microsoft.com/office/drawing/2010/main" val="0"/>
              </a:ext>
            </a:extLst>
          </a:blip>
          <a:srcRect t="6004"/>
          <a:stretch/>
        </p:blipFill>
        <p:spPr bwMode="auto">
          <a:xfrm>
            <a:off x="4844986" y="1700808"/>
            <a:ext cx="4092638" cy="2564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14493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ppt_w</p:attrName>
                                        </p:attrNameLst>
                                      </p:cBhvr>
                                      <p:tavLst>
                                        <p:tav tm="0" fmla="#ppt_w*sin(2.5*pi*$)">
                                          <p:val>
                                            <p:fltVal val="0"/>
                                          </p:val>
                                        </p:tav>
                                        <p:tav tm="100000">
                                          <p:val>
                                            <p:fltVal val="1"/>
                                          </p:val>
                                        </p:tav>
                                      </p:tavLst>
                                    </p:anim>
                                    <p:anim calcmode="lin" valueType="num">
                                      <p:cBhvr>
                                        <p:cTn id="9" dur="1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6750" y="260648"/>
            <a:ext cx="8352928" cy="1754326"/>
          </a:xfrm>
          <a:prstGeom prst="rect">
            <a:avLst/>
          </a:prstGeom>
        </p:spPr>
        <p:txBody>
          <a:bodyPr wrap="square">
            <a:spAutoFit/>
          </a:bodyPr>
          <a:lstStyle/>
          <a:p>
            <a:pPr algn="ctr"/>
            <a:r>
              <a:rPr lang="ru-RU" sz="3600" b="1" dirty="0">
                <a:solidFill>
                  <a:srgbClr val="00B050"/>
                </a:solidFill>
              </a:rPr>
              <a:t>ReWalk – </a:t>
            </a:r>
            <a:r>
              <a:rPr lang="en-US" sz="3600" b="1" dirty="0">
                <a:solidFill>
                  <a:srgbClr val="00B050"/>
                </a:solidFill>
              </a:rPr>
              <a:t>an exoskeleton that allows people with paralysis of the lower limbs to walk</a:t>
            </a:r>
            <a:endParaRPr lang="en-US" sz="3600" dirty="0">
              <a:solidFill>
                <a:srgbClr val="00B050"/>
              </a:solidFill>
            </a:endParaRPr>
          </a:p>
        </p:txBody>
      </p:sp>
      <p:sp>
        <p:nvSpPr>
          <p:cNvPr id="3" name="Rectangle 2"/>
          <p:cNvSpPr/>
          <p:nvPr/>
        </p:nvSpPr>
        <p:spPr>
          <a:xfrm>
            <a:off x="433958" y="2492896"/>
            <a:ext cx="8352928" cy="2554545"/>
          </a:xfrm>
          <a:prstGeom prst="rect">
            <a:avLst/>
          </a:prstGeom>
        </p:spPr>
        <p:txBody>
          <a:bodyPr wrap="square">
            <a:spAutoFit/>
          </a:bodyPr>
          <a:lstStyle/>
          <a:p>
            <a:pPr algn="just" rtl="0"/>
            <a:r>
              <a:rPr lang="ru-RU" sz="3200" dirty="0" smtClean="0">
                <a:hlinkClick r:id="rId2"/>
              </a:rPr>
              <a:t>ReWalk</a:t>
            </a:r>
            <a:r>
              <a:rPr lang="ru-RU" sz="3200" dirty="0"/>
              <a:t> </a:t>
            </a:r>
            <a:r>
              <a:rPr lang="en-US" sz="3200" dirty="0" smtClean="0"/>
              <a:t>using special </a:t>
            </a:r>
            <a:r>
              <a:rPr lang="en-US" sz="3200" dirty="0"/>
              <a:t>sensors </a:t>
            </a:r>
            <a:r>
              <a:rPr lang="en-US" sz="3200" dirty="0" smtClean="0"/>
              <a:t>determines </a:t>
            </a:r>
            <a:r>
              <a:rPr lang="en-US" sz="3200" dirty="0"/>
              <a:t>deviations in a person’s equilibrium, and then transforms them into impulses that normalize </a:t>
            </a:r>
            <a:r>
              <a:rPr lang="en-US" sz="3200" dirty="0" smtClean="0"/>
              <a:t>the movements</a:t>
            </a:r>
            <a:r>
              <a:rPr lang="en-US" sz="3200" dirty="0"/>
              <a:t>, </a:t>
            </a:r>
            <a:r>
              <a:rPr lang="en-US" sz="3200" dirty="0" smtClean="0"/>
              <a:t>allowing </a:t>
            </a:r>
            <a:r>
              <a:rPr lang="en-US" sz="3200" dirty="0"/>
              <a:t>a person to walk or stand.</a:t>
            </a:r>
          </a:p>
        </p:txBody>
      </p:sp>
    </p:spTree>
    <p:extLst>
      <p:ext uri="{BB962C8B-B14F-4D97-AF65-F5344CB8AC3E}">
        <p14:creationId xmlns:p14="http://schemas.microsoft.com/office/powerpoint/2010/main" val="9987030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6585" y="548680"/>
            <a:ext cx="8241100" cy="5078313"/>
          </a:xfrm>
          <a:prstGeom prst="rect">
            <a:avLst/>
          </a:prstGeom>
        </p:spPr>
        <p:txBody>
          <a:bodyPr wrap="square">
            <a:spAutoFit/>
          </a:bodyPr>
          <a:lstStyle/>
          <a:p>
            <a:pPr algn="ctr" rtl="0"/>
            <a:r>
              <a:rPr lang="en-US" sz="3600" b="1" dirty="0" err="1">
                <a:solidFill>
                  <a:srgbClr val="FF3300"/>
                </a:solidFill>
              </a:rPr>
              <a:t>Silentium</a:t>
            </a:r>
            <a:r>
              <a:rPr lang="en-US" sz="3600" b="1" dirty="0">
                <a:solidFill>
                  <a:srgbClr val="FF3300"/>
                </a:solidFill>
              </a:rPr>
              <a:t> – </a:t>
            </a:r>
            <a:r>
              <a:rPr lang="en-US" sz="3600" b="1" dirty="0" smtClean="0">
                <a:solidFill>
                  <a:srgbClr val="FF3300"/>
                </a:solidFill>
              </a:rPr>
              <a:t>active noise filtering</a:t>
            </a:r>
          </a:p>
          <a:p>
            <a:pPr algn="ctr" rtl="0"/>
            <a:r>
              <a:rPr lang="en-US" sz="3600" b="1" dirty="0" err="1" smtClean="0">
                <a:solidFill>
                  <a:srgbClr val="00B050"/>
                </a:solidFill>
              </a:rPr>
              <a:t>Quicktionary</a:t>
            </a:r>
            <a:r>
              <a:rPr lang="en-US" sz="3600" b="1" dirty="0" smtClean="0">
                <a:solidFill>
                  <a:srgbClr val="00B050"/>
                </a:solidFill>
              </a:rPr>
              <a:t> </a:t>
            </a:r>
            <a:r>
              <a:rPr lang="en-US" sz="3600" b="1" dirty="0">
                <a:solidFill>
                  <a:srgbClr val="00B050"/>
                </a:solidFill>
              </a:rPr>
              <a:t>– </a:t>
            </a:r>
            <a:r>
              <a:rPr lang="en-US" sz="3600" b="1" dirty="0" smtClean="0">
                <a:solidFill>
                  <a:srgbClr val="00B050"/>
                </a:solidFill>
              </a:rPr>
              <a:t>pen-translator</a:t>
            </a:r>
          </a:p>
          <a:p>
            <a:pPr algn="ctr" rtl="0"/>
            <a:r>
              <a:rPr lang="en-US" sz="3600" b="1" dirty="0" err="1" smtClean="0">
                <a:solidFill>
                  <a:schemeClr val="accent5"/>
                </a:solidFill>
              </a:rPr>
              <a:t>Umoove</a:t>
            </a:r>
            <a:r>
              <a:rPr lang="en-US" sz="3600" b="1" dirty="0" smtClean="0">
                <a:solidFill>
                  <a:schemeClr val="accent5"/>
                </a:solidFill>
              </a:rPr>
              <a:t> </a:t>
            </a:r>
            <a:r>
              <a:rPr lang="en-US" sz="3600" b="1" dirty="0">
                <a:solidFill>
                  <a:schemeClr val="accent5"/>
                </a:solidFill>
              </a:rPr>
              <a:t>–  </a:t>
            </a:r>
            <a:r>
              <a:rPr lang="en-US" sz="3600" b="1" dirty="0" smtClean="0">
                <a:solidFill>
                  <a:schemeClr val="accent5"/>
                </a:solidFill>
              </a:rPr>
              <a:t>control by </a:t>
            </a:r>
            <a:r>
              <a:rPr lang="en-US" sz="3600" b="1" dirty="0">
                <a:solidFill>
                  <a:schemeClr val="accent5"/>
                </a:solidFill>
              </a:rPr>
              <a:t>eye </a:t>
            </a:r>
            <a:endParaRPr lang="en-US" sz="3600" b="1" dirty="0" smtClean="0">
              <a:solidFill>
                <a:schemeClr val="accent5"/>
              </a:solidFill>
            </a:endParaRPr>
          </a:p>
          <a:p>
            <a:pPr algn="ctr" rtl="0"/>
            <a:r>
              <a:rPr lang="en-US" sz="3600" b="1" dirty="0" err="1" smtClean="0"/>
              <a:t>PillCam</a:t>
            </a:r>
            <a:r>
              <a:rPr lang="en-US" sz="3600" b="1" dirty="0"/>
              <a:t> – </a:t>
            </a:r>
            <a:r>
              <a:rPr lang="en-US" sz="3600" b="1" dirty="0" smtClean="0"/>
              <a:t>pill camera</a:t>
            </a:r>
          </a:p>
          <a:p>
            <a:pPr algn="ctr" rtl="0"/>
            <a:r>
              <a:rPr lang="en-US" sz="3600" b="1" dirty="0" err="1" smtClean="0">
                <a:solidFill>
                  <a:schemeClr val="accent2">
                    <a:lumMod val="75000"/>
                  </a:schemeClr>
                </a:solidFill>
              </a:rPr>
              <a:t>Copacson</a:t>
            </a:r>
            <a:r>
              <a:rPr lang="en-US" sz="3600" b="1" dirty="0" smtClean="0">
                <a:solidFill>
                  <a:schemeClr val="accent2">
                    <a:lumMod val="75000"/>
                  </a:schemeClr>
                </a:solidFill>
              </a:rPr>
              <a:t> </a:t>
            </a:r>
            <a:r>
              <a:rPr lang="ru-RU" sz="3600" b="1" dirty="0" smtClean="0">
                <a:solidFill>
                  <a:schemeClr val="accent2">
                    <a:lumMod val="75000"/>
                  </a:schemeClr>
                </a:solidFill>
              </a:rPr>
              <a:t>– </a:t>
            </a:r>
            <a:r>
              <a:rPr lang="en-US" sz="3600" b="1" dirty="0">
                <a:solidFill>
                  <a:schemeClr val="accent2">
                    <a:lumMod val="75000"/>
                  </a:schemeClr>
                </a:solidFill>
              </a:rPr>
              <a:t>first cure </a:t>
            </a:r>
            <a:r>
              <a:rPr lang="en-US" sz="3600" b="1" dirty="0" smtClean="0">
                <a:solidFill>
                  <a:schemeClr val="accent2">
                    <a:lumMod val="75000"/>
                  </a:schemeClr>
                </a:solidFill>
              </a:rPr>
              <a:t>against sclerosis</a:t>
            </a:r>
          </a:p>
          <a:p>
            <a:pPr algn="ctr" rtl="0"/>
            <a:r>
              <a:rPr lang="ru-RU" sz="3600" b="1" dirty="0" smtClean="0">
                <a:solidFill>
                  <a:srgbClr val="7030A0"/>
                </a:solidFill>
              </a:rPr>
              <a:t>Medigus </a:t>
            </a:r>
            <a:r>
              <a:rPr lang="ru-RU" sz="3600" b="1" dirty="0">
                <a:solidFill>
                  <a:srgbClr val="7030A0"/>
                </a:solidFill>
              </a:rPr>
              <a:t>– </a:t>
            </a:r>
            <a:r>
              <a:rPr lang="en-US" sz="3600" b="1" dirty="0">
                <a:solidFill>
                  <a:srgbClr val="7030A0"/>
                </a:solidFill>
              </a:rPr>
              <a:t>the world's smallest </a:t>
            </a:r>
            <a:r>
              <a:rPr lang="en-US" sz="3600" b="1" dirty="0" smtClean="0">
                <a:solidFill>
                  <a:srgbClr val="7030A0"/>
                </a:solidFill>
              </a:rPr>
              <a:t>video camera</a:t>
            </a:r>
          </a:p>
          <a:p>
            <a:pPr algn="ctr" rtl="0"/>
            <a:r>
              <a:rPr lang="ru-RU" sz="3600" b="1" dirty="0" smtClean="0">
                <a:solidFill>
                  <a:srgbClr val="FFC000"/>
                </a:solidFill>
              </a:rPr>
              <a:t>Ola </a:t>
            </a:r>
            <a:r>
              <a:rPr lang="ru-RU" sz="3600" b="1" dirty="0">
                <a:solidFill>
                  <a:srgbClr val="FFC000"/>
                </a:solidFill>
              </a:rPr>
              <a:t>Mundo – </a:t>
            </a:r>
            <a:r>
              <a:rPr lang="en-US" sz="3600" b="1" dirty="0" smtClean="0">
                <a:solidFill>
                  <a:srgbClr val="FFC000"/>
                </a:solidFill>
              </a:rPr>
              <a:t>the </a:t>
            </a:r>
            <a:r>
              <a:rPr lang="en-US" sz="3600" b="1" dirty="0">
                <a:solidFill>
                  <a:srgbClr val="FFC000"/>
                </a:solidFill>
              </a:rPr>
              <a:t>world's first application for </a:t>
            </a:r>
            <a:r>
              <a:rPr lang="en-US" sz="3600" b="1" dirty="0" smtClean="0">
                <a:solidFill>
                  <a:srgbClr val="FFC000"/>
                </a:solidFill>
              </a:rPr>
              <a:t>autists’ communication</a:t>
            </a:r>
          </a:p>
        </p:txBody>
      </p:sp>
    </p:spTree>
    <p:extLst>
      <p:ext uri="{BB962C8B-B14F-4D97-AF65-F5344CB8AC3E}">
        <p14:creationId xmlns:p14="http://schemas.microsoft.com/office/powerpoint/2010/main" val="15394795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3439" y="212447"/>
            <a:ext cx="7306232" cy="1200329"/>
          </a:xfrm>
          <a:prstGeom prst="rect">
            <a:avLst/>
          </a:prstGeom>
        </p:spPr>
        <p:txBody>
          <a:bodyPr wrap="none">
            <a:spAutoFit/>
          </a:bodyPr>
          <a:lstStyle/>
          <a:p>
            <a:pPr algn="ctr"/>
            <a:r>
              <a:rPr lang="en-US" sz="3600" b="1" dirty="0" err="1">
                <a:solidFill>
                  <a:srgbClr val="FFC000"/>
                </a:solidFill>
              </a:rPr>
              <a:t>OrCam</a:t>
            </a:r>
            <a:r>
              <a:rPr lang="en-US" sz="3600" b="1" dirty="0">
                <a:solidFill>
                  <a:srgbClr val="FFC000"/>
                </a:solidFill>
              </a:rPr>
              <a:t> – Google </a:t>
            </a:r>
            <a:r>
              <a:rPr lang="en-US" sz="3600" b="1" dirty="0" smtClean="0">
                <a:solidFill>
                  <a:srgbClr val="FFC000"/>
                </a:solidFill>
              </a:rPr>
              <a:t>Glasses </a:t>
            </a:r>
            <a:r>
              <a:rPr lang="en-US" sz="3600" b="1" dirty="0">
                <a:solidFill>
                  <a:srgbClr val="FFC000"/>
                </a:solidFill>
              </a:rPr>
              <a:t>for the blind</a:t>
            </a:r>
            <a:endParaRPr lang="en-US" sz="3600" b="1" dirty="0" smtClean="0">
              <a:solidFill>
                <a:srgbClr val="FFC000"/>
              </a:solidFill>
            </a:endParaRPr>
          </a:p>
          <a:p>
            <a:pPr algn="ctr"/>
            <a:endParaRPr lang="en-US" sz="3600" dirty="0">
              <a:solidFill>
                <a:srgbClr val="FFC000"/>
              </a:solidFill>
            </a:endParaRPr>
          </a:p>
        </p:txBody>
      </p:sp>
      <p:sp>
        <p:nvSpPr>
          <p:cNvPr id="3" name="Rectangle 2"/>
          <p:cNvSpPr/>
          <p:nvPr/>
        </p:nvSpPr>
        <p:spPr>
          <a:xfrm>
            <a:off x="438397" y="1268760"/>
            <a:ext cx="8136904" cy="4524315"/>
          </a:xfrm>
          <a:prstGeom prst="rect">
            <a:avLst/>
          </a:prstGeom>
        </p:spPr>
        <p:txBody>
          <a:bodyPr wrap="square">
            <a:spAutoFit/>
          </a:bodyPr>
          <a:lstStyle/>
          <a:p>
            <a:pPr algn="just" rtl="0"/>
            <a:r>
              <a:rPr lang="en-US" sz="3200" dirty="0"/>
              <a:t>allows </a:t>
            </a:r>
            <a:r>
              <a:rPr lang="en-US" sz="3200" dirty="0" smtClean="0"/>
              <a:t>to </a:t>
            </a:r>
            <a:r>
              <a:rPr lang="en-US" sz="3200" dirty="0"/>
              <a:t>recognize and voice any text found in everyday life. Built-in camera of eyeglasses scans the surrounding space in the direction indicated by the owner and recognizes the subject. Interaction between eyeglasses </a:t>
            </a:r>
            <a:r>
              <a:rPr lang="en-US" sz="3200" dirty="0" smtClean="0"/>
              <a:t>and the </a:t>
            </a:r>
            <a:r>
              <a:rPr lang="en-US" sz="3200" dirty="0"/>
              <a:t>user </a:t>
            </a:r>
            <a:r>
              <a:rPr lang="en-US" sz="3200" dirty="0" smtClean="0"/>
              <a:t>is </a:t>
            </a:r>
            <a:r>
              <a:rPr lang="en-US" sz="3200" dirty="0"/>
              <a:t>through the audio interface. </a:t>
            </a:r>
            <a:r>
              <a:rPr lang="en-US" sz="3200" dirty="0" smtClean="0"/>
              <a:t>The sound </a:t>
            </a:r>
            <a:r>
              <a:rPr lang="en-US" sz="3200" dirty="0"/>
              <a:t>is transmitted through the </a:t>
            </a:r>
            <a:r>
              <a:rPr lang="en-US" sz="3200" dirty="0" smtClean="0"/>
              <a:t>head bones, </a:t>
            </a:r>
            <a:r>
              <a:rPr lang="en-US" sz="3200" dirty="0"/>
              <a:t>which makes it absolutely inaudible to others and improves the sound quality</a:t>
            </a:r>
            <a:r>
              <a:rPr lang="en-US" sz="3200" dirty="0" smtClean="0"/>
              <a:t>.</a:t>
            </a:r>
            <a:r>
              <a:rPr lang="ru-RU" sz="3200" dirty="0" smtClean="0"/>
              <a:t> </a:t>
            </a:r>
            <a:endParaRPr lang="en-US" sz="3200" dirty="0"/>
          </a:p>
        </p:txBody>
      </p:sp>
    </p:spTree>
    <p:extLst>
      <p:ext uri="{BB962C8B-B14F-4D97-AF65-F5344CB8AC3E}">
        <p14:creationId xmlns:p14="http://schemas.microsoft.com/office/powerpoint/2010/main" val="21144430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25760"/>
            <a:ext cx="8229600" cy="1143000"/>
          </a:xfrm>
        </p:spPr>
        <p:txBody>
          <a:bodyPr>
            <a:noAutofit/>
          </a:bodyPr>
          <a:lstStyle/>
          <a:p>
            <a:r>
              <a:rPr lang="en-US" sz="3200" b="1" dirty="0" smtClean="0">
                <a:solidFill>
                  <a:srgbClr val="FF0000"/>
                </a:solidFill>
              </a:rPr>
              <a:t>Academic Education for Students with Disabilities</a:t>
            </a:r>
            <a:endParaRPr lang="ru-RU" sz="3200" b="1" dirty="0">
              <a:solidFill>
                <a:srgbClr val="FF0000"/>
              </a:solidFill>
            </a:endParaRPr>
          </a:p>
        </p:txBody>
      </p:sp>
      <p:sp>
        <p:nvSpPr>
          <p:cNvPr id="5" name="Rectangle 4"/>
          <p:cNvSpPr/>
          <p:nvPr/>
        </p:nvSpPr>
        <p:spPr>
          <a:xfrm>
            <a:off x="3707904" y="1183251"/>
            <a:ext cx="5329416" cy="492443"/>
          </a:xfrm>
          <a:prstGeom prst="rect">
            <a:avLst/>
          </a:prstGeom>
        </p:spPr>
        <p:txBody>
          <a:bodyPr wrap="square">
            <a:spAutoFit/>
          </a:bodyPr>
          <a:lstStyle/>
          <a:p>
            <a:pPr algn="l" rtl="0"/>
            <a:endParaRPr lang="en-US" sz="2600"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0824" y="4437112"/>
            <a:ext cx="3366718" cy="2240398"/>
          </a:xfrm>
          <a:prstGeom prst="rect">
            <a:avLst/>
          </a:prstGeom>
        </p:spPr>
      </p:pic>
      <p:sp>
        <p:nvSpPr>
          <p:cNvPr id="6" name="Rectangle 5"/>
          <p:cNvSpPr/>
          <p:nvPr/>
        </p:nvSpPr>
        <p:spPr>
          <a:xfrm>
            <a:off x="246583" y="1183251"/>
            <a:ext cx="8640959" cy="2246769"/>
          </a:xfrm>
          <a:prstGeom prst="rect">
            <a:avLst/>
          </a:prstGeom>
        </p:spPr>
        <p:txBody>
          <a:bodyPr wrap="square">
            <a:spAutoFit/>
          </a:bodyPr>
          <a:lstStyle/>
          <a:p>
            <a:pPr algn="just" rtl="0"/>
            <a:r>
              <a:rPr lang="en-US" sz="2800" dirty="0" smtClean="0"/>
              <a:t>Today there is a strong need to help students with disabilities to be fully involved in the life of modern society. At the same time, availability of academic education for students with </a:t>
            </a:r>
            <a:r>
              <a:rPr lang="en-US" sz="2800" dirty="0"/>
              <a:t>learning </a:t>
            </a:r>
            <a:r>
              <a:rPr lang="en-US" sz="2800" dirty="0" smtClean="0"/>
              <a:t>difficulties is important.</a:t>
            </a:r>
            <a:endParaRPr lang="en-US" sz="2800" dirty="0"/>
          </a:p>
        </p:txBody>
      </p:sp>
      <p:pic>
        <p:nvPicPr>
          <p:cNvPr id="9" name="תמונה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583" y="3645024"/>
            <a:ext cx="2979836" cy="2232000"/>
          </a:xfrm>
          <a:prstGeom prst="rect">
            <a:avLst/>
          </a:prstGeom>
        </p:spPr>
      </p:pic>
    </p:spTree>
    <p:extLst>
      <p:ext uri="{BB962C8B-B14F-4D97-AF65-F5344CB8AC3E}">
        <p14:creationId xmlns:p14="http://schemas.microsoft.com/office/powerpoint/2010/main" val="25282050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249"/>
                                          </p:stCondLst>
                                        </p:cTn>
                                        <p:tgtEl>
                                          <p:spTgt spid="2"/>
                                        </p:tgtEl>
                                        <p:attrNameLst>
                                          <p:attrName>style.visibility</p:attrName>
                                        </p:attrNameLst>
                                      </p:cBhvr>
                                      <p:to>
                                        <p:strVal val="visible"/>
                                      </p:to>
                                    </p:set>
                                  </p:childTnLst>
                                </p:cTn>
                              </p:par>
                            </p:childTnLst>
                          </p:cTn>
                        </p:par>
                        <p:par>
                          <p:cTn id="7" fill="hold">
                            <p:stCondLst>
                              <p:cond delay="250"/>
                            </p:stCondLst>
                            <p:childTnLst>
                              <p:par>
                                <p:cTn id="8" presetID="31" presetClass="entr" presetSubtype="0" fill="hold" grpId="0" nodeType="afterEffect" nodePh="1">
                                  <p:stCondLst>
                                    <p:cond delay="0"/>
                                  </p:stCondLst>
                                  <p:endCondLst>
                                    <p:cond evt="begin" delay="0">
                                      <p:tn val="8"/>
                                    </p:cond>
                                  </p:endCondLst>
                                  <p:childTnLst>
                                    <p:set>
                                      <p:cBhvr>
                                        <p:cTn id="9" dur="1" fill="hold">
                                          <p:stCondLst>
                                            <p:cond delay="0"/>
                                          </p:stCondLst>
                                        </p:cTn>
                                        <p:tgtEl>
                                          <p:spTgt spid="5"/>
                                        </p:tgtEl>
                                        <p:attrNameLst>
                                          <p:attrName>style.visibility</p:attrName>
                                        </p:attrNameLst>
                                      </p:cBhvr>
                                      <p:to>
                                        <p:strVal val="visible"/>
                                      </p:to>
                                    </p:set>
                                    <p:anim calcmode="lin" valueType="num">
                                      <p:cBhvr>
                                        <p:cTn id="10" dur="2500" fill="hold"/>
                                        <p:tgtEl>
                                          <p:spTgt spid="5"/>
                                        </p:tgtEl>
                                        <p:attrNameLst>
                                          <p:attrName>ppt_w</p:attrName>
                                        </p:attrNameLst>
                                      </p:cBhvr>
                                      <p:tavLst>
                                        <p:tav tm="0">
                                          <p:val>
                                            <p:fltVal val="0"/>
                                          </p:val>
                                        </p:tav>
                                        <p:tav tm="100000">
                                          <p:val>
                                            <p:strVal val="#ppt_w"/>
                                          </p:val>
                                        </p:tav>
                                      </p:tavLst>
                                    </p:anim>
                                    <p:anim calcmode="lin" valueType="num">
                                      <p:cBhvr>
                                        <p:cTn id="11" dur="2500" fill="hold"/>
                                        <p:tgtEl>
                                          <p:spTgt spid="5"/>
                                        </p:tgtEl>
                                        <p:attrNameLst>
                                          <p:attrName>ppt_h</p:attrName>
                                        </p:attrNameLst>
                                      </p:cBhvr>
                                      <p:tavLst>
                                        <p:tav tm="0">
                                          <p:val>
                                            <p:fltVal val="0"/>
                                          </p:val>
                                        </p:tav>
                                        <p:tav tm="100000">
                                          <p:val>
                                            <p:strVal val="#ppt_h"/>
                                          </p:val>
                                        </p:tav>
                                      </p:tavLst>
                                    </p:anim>
                                    <p:anim calcmode="lin" valueType="num">
                                      <p:cBhvr>
                                        <p:cTn id="12" dur="2500" fill="hold"/>
                                        <p:tgtEl>
                                          <p:spTgt spid="5"/>
                                        </p:tgtEl>
                                        <p:attrNameLst>
                                          <p:attrName>style.rotation</p:attrName>
                                        </p:attrNameLst>
                                      </p:cBhvr>
                                      <p:tavLst>
                                        <p:tav tm="0">
                                          <p:val>
                                            <p:fltVal val="90"/>
                                          </p:val>
                                        </p:tav>
                                        <p:tav tm="100000">
                                          <p:val>
                                            <p:fltVal val="0"/>
                                          </p:val>
                                        </p:tav>
                                      </p:tavLst>
                                    </p:anim>
                                    <p:animEffect transition="in" filter="fade">
                                      <p:cBhvr>
                                        <p:cTn id="13" dur="2500"/>
                                        <p:tgtEl>
                                          <p:spTgt spid="5"/>
                                        </p:tgtEl>
                                      </p:cBhvr>
                                    </p:animEffect>
                                  </p:childTnLst>
                                </p:cTn>
                              </p:par>
                            </p:childTnLst>
                          </p:cTn>
                        </p:par>
                        <p:par>
                          <p:cTn id="14" fill="hold">
                            <p:stCondLst>
                              <p:cond delay="2750"/>
                            </p:stCondLst>
                            <p:childTnLst>
                              <p:par>
                                <p:cTn id="15" presetID="10" presetClass="entr" presetSubtype="0"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3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4887" y="188640"/>
            <a:ext cx="8784976" cy="646331"/>
          </a:xfrm>
          <a:prstGeom prst="rect">
            <a:avLst/>
          </a:prstGeom>
        </p:spPr>
        <p:txBody>
          <a:bodyPr wrap="square">
            <a:spAutoFit/>
          </a:bodyPr>
          <a:lstStyle/>
          <a:p>
            <a:pPr algn="ctr" rtl="0"/>
            <a:r>
              <a:rPr lang="en-US" sz="3600" b="1" dirty="0" smtClean="0">
                <a:solidFill>
                  <a:srgbClr val="FF0000"/>
                </a:solidFill>
              </a:rPr>
              <a:t>Classification of Disabilities</a:t>
            </a:r>
            <a:endParaRPr lang="en-US" sz="3600" b="1" dirty="0" smtClean="0">
              <a:solidFill>
                <a:srgbClr val="FF0000"/>
              </a:solidFill>
            </a:endParaRPr>
          </a:p>
        </p:txBody>
      </p:sp>
      <p:sp>
        <p:nvSpPr>
          <p:cNvPr id="7" name="Rectangle 6"/>
          <p:cNvSpPr/>
          <p:nvPr/>
        </p:nvSpPr>
        <p:spPr>
          <a:xfrm>
            <a:off x="467544" y="3645024"/>
            <a:ext cx="5328592" cy="2862322"/>
          </a:xfrm>
          <a:prstGeom prst="rect">
            <a:avLst/>
          </a:prstGeom>
        </p:spPr>
        <p:txBody>
          <a:bodyPr wrap="square">
            <a:spAutoFit/>
          </a:bodyPr>
          <a:lstStyle/>
          <a:p>
            <a:pPr algn="just" rtl="0"/>
            <a:r>
              <a:rPr lang="en-US" sz="2000" dirty="0" smtClean="0"/>
              <a:t>Belgium</a:t>
            </a:r>
            <a:r>
              <a:rPr lang="ru-RU" sz="2000" dirty="0" smtClean="0"/>
              <a:t>: </a:t>
            </a:r>
            <a:endParaRPr lang="en-US" sz="2000" dirty="0" smtClean="0"/>
          </a:p>
          <a:p>
            <a:pPr algn="just" rtl="0"/>
            <a:r>
              <a:rPr lang="en-US" sz="2000" dirty="0"/>
              <a:t>-</a:t>
            </a:r>
            <a:r>
              <a:rPr lang="ru-RU" sz="2000" dirty="0" smtClean="0"/>
              <a:t> </a:t>
            </a:r>
            <a:r>
              <a:rPr lang="en-US" sz="2000" dirty="0" smtClean="0"/>
              <a:t>light degree </a:t>
            </a:r>
            <a:r>
              <a:rPr lang="en-US" sz="2000" dirty="0"/>
              <a:t>of mental retardation</a:t>
            </a:r>
            <a:r>
              <a:rPr lang="ru-RU" sz="2000" dirty="0" smtClean="0"/>
              <a:t>; </a:t>
            </a:r>
            <a:endParaRPr lang="en-US" sz="2000" dirty="0" smtClean="0"/>
          </a:p>
          <a:p>
            <a:pPr algn="just" rtl="0"/>
            <a:r>
              <a:rPr lang="en-US" sz="2000" dirty="0"/>
              <a:t>-</a:t>
            </a:r>
            <a:r>
              <a:rPr lang="ru-RU" sz="2000" dirty="0" smtClean="0"/>
              <a:t> </a:t>
            </a:r>
            <a:r>
              <a:rPr lang="en-US" sz="2000" dirty="0"/>
              <a:t>severe degree of mental retardation</a:t>
            </a:r>
            <a:r>
              <a:rPr lang="ru-RU" sz="2000" dirty="0" smtClean="0"/>
              <a:t>; </a:t>
            </a:r>
            <a:endParaRPr lang="en-US" sz="2000" dirty="0" smtClean="0"/>
          </a:p>
          <a:p>
            <a:pPr algn="just" rtl="0"/>
            <a:r>
              <a:rPr lang="en-US" sz="2000" dirty="0"/>
              <a:t>-</a:t>
            </a:r>
            <a:r>
              <a:rPr lang="ru-RU" sz="2000" dirty="0" smtClean="0"/>
              <a:t> </a:t>
            </a:r>
            <a:r>
              <a:rPr lang="en-US" sz="2000" dirty="0"/>
              <a:t>emotional disorders</a:t>
            </a:r>
            <a:r>
              <a:rPr lang="ru-RU" sz="2000" dirty="0" smtClean="0"/>
              <a:t>; </a:t>
            </a:r>
            <a:endParaRPr lang="en-US" sz="2000" dirty="0" smtClean="0"/>
          </a:p>
          <a:p>
            <a:pPr algn="just" rtl="0"/>
            <a:r>
              <a:rPr lang="en-US" sz="2000" dirty="0"/>
              <a:t>-</a:t>
            </a:r>
            <a:r>
              <a:rPr lang="ru-RU" sz="2000" dirty="0" smtClean="0"/>
              <a:t> </a:t>
            </a:r>
            <a:r>
              <a:rPr lang="en-US" sz="2000" dirty="0"/>
              <a:t>limited physical capabilities</a:t>
            </a:r>
            <a:r>
              <a:rPr lang="ru-RU" sz="2000" dirty="0" smtClean="0"/>
              <a:t>; </a:t>
            </a:r>
            <a:endParaRPr lang="en-US" sz="2000" dirty="0" smtClean="0"/>
          </a:p>
          <a:p>
            <a:pPr algn="just" rtl="0"/>
            <a:r>
              <a:rPr lang="en-US" sz="2000" dirty="0"/>
              <a:t>-</a:t>
            </a:r>
            <a:r>
              <a:rPr lang="ru-RU" sz="2000" dirty="0" smtClean="0"/>
              <a:t> </a:t>
            </a:r>
            <a:r>
              <a:rPr lang="en-US" sz="2000" dirty="0"/>
              <a:t>congenital diseases</a:t>
            </a:r>
            <a:r>
              <a:rPr lang="ru-RU" sz="2000" dirty="0" smtClean="0"/>
              <a:t>; </a:t>
            </a:r>
            <a:endParaRPr lang="en-US" sz="2000" dirty="0" smtClean="0"/>
          </a:p>
          <a:p>
            <a:pPr algn="just" rtl="0"/>
            <a:r>
              <a:rPr lang="en-US" sz="2000" dirty="0"/>
              <a:t>-</a:t>
            </a:r>
            <a:r>
              <a:rPr lang="ru-RU" sz="2000" dirty="0" smtClean="0"/>
              <a:t> </a:t>
            </a:r>
            <a:r>
              <a:rPr lang="en-US" sz="2000" dirty="0"/>
              <a:t>hearing impairment</a:t>
            </a:r>
            <a:r>
              <a:rPr lang="ru-RU" sz="2000" dirty="0" smtClean="0"/>
              <a:t>; </a:t>
            </a:r>
            <a:endParaRPr lang="en-US" sz="2000" dirty="0" smtClean="0"/>
          </a:p>
          <a:p>
            <a:pPr algn="just" rtl="0"/>
            <a:r>
              <a:rPr lang="en-US" sz="2000" dirty="0"/>
              <a:t>-</a:t>
            </a:r>
            <a:r>
              <a:rPr lang="ru-RU" sz="2000" dirty="0" smtClean="0"/>
              <a:t> </a:t>
            </a:r>
            <a:r>
              <a:rPr lang="en-US" sz="2000" dirty="0"/>
              <a:t>visual impairment</a:t>
            </a:r>
            <a:r>
              <a:rPr lang="ru-RU" sz="2000" dirty="0" smtClean="0"/>
              <a:t>; </a:t>
            </a:r>
            <a:endParaRPr lang="en-US" sz="2000" dirty="0" smtClean="0"/>
          </a:p>
          <a:p>
            <a:pPr algn="just" rtl="0"/>
            <a:r>
              <a:rPr lang="en-US" sz="2000" dirty="0"/>
              <a:t>-</a:t>
            </a:r>
            <a:r>
              <a:rPr lang="ru-RU" sz="2000" dirty="0" smtClean="0"/>
              <a:t> </a:t>
            </a:r>
            <a:r>
              <a:rPr lang="en-US" sz="2000" dirty="0"/>
              <a:t>dyslexia, dyscalculia, dysphasia</a:t>
            </a:r>
            <a:endParaRPr lang="en-US" sz="2000" dirty="0"/>
          </a:p>
        </p:txBody>
      </p:sp>
      <p:sp>
        <p:nvSpPr>
          <p:cNvPr id="8" name="Rectangle 7"/>
          <p:cNvSpPr/>
          <p:nvPr/>
        </p:nvSpPr>
        <p:spPr>
          <a:xfrm>
            <a:off x="3654150" y="957456"/>
            <a:ext cx="5094313" cy="1631216"/>
          </a:xfrm>
          <a:prstGeom prst="rect">
            <a:avLst/>
          </a:prstGeom>
        </p:spPr>
        <p:txBody>
          <a:bodyPr wrap="square">
            <a:spAutoFit/>
          </a:bodyPr>
          <a:lstStyle/>
          <a:p>
            <a:pPr algn="l" rtl="0"/>
            <a:r>
              <a:rPr lang="en-US" sz="2000" dirty="0" smtClean="0"/>
              <a:t>Germany</a:t>
            </a:r>
            <a:r>
              <a:rPr lang="ru-RU" sz="2000" dirty="0" smtClean="0"/>
              <a:t>: </a:t>
            </a:r>
            <a:endParaRPr lang="en-US" sz="2000" dirty="0" smtClean="0"/>
          </a:p>
          <a:p>
            <a:pPr algn="l" rtl="0"/>
            <a:r>
              <a:rPr lang="en-US" sz="2000" dirty="0" smtClean="0"/>
              <a:t>- </a:t>
            </a:r>
            <a:r>
              <a:rPr lang="en-US" sz="2000" dirty="0" smtClean="0"/>
              <a:t>physical</a:t>
            </a:r>
            <a:r>
              <a:rPr lang="ru-RU" sz="2000" dirty="0" smtClean="0"/>
              <a:t>, </a:t>
            </a:r>
            <a:endParaRPr lang="en-US" sz="2000" dirty="0" smtClean="0"/>
          </a:p>
          <a:p>
            <a:pPr algn="l" rtl="0"/>
            <a:r>
              <a:rPr lang="en-US" sz="2000" dirty="0"/>
              <a:t>- </a:t>
            </a:r>
            <a:r>
              <a:rPr lang="en-US" sz="2000" dirty="0" smtClean="0"/>
              <a:t>psychic</a:t>
            </a:r>
            <a:r>
              <a:rPr lang="ru-RU" sz="2000" dirty="0" smtClean="0"/>
              <a:t>, </a:t>
            </a:r>
            <a:endParaRPr lang="en-US" sz="2000" dirty="0" smtClean="0"/>
          </a:p>
          <a:p>
            <a:pPr algn="l" rtl="0"/>
            <a:r>
              <a:rPr lang="en-US" sz="2000" dirty="0"/>
              <a:t>- </a:t>
            </a:r>
            <a:r>
              <a:rPr lang="en-US" sz="2000" dirty="0" smtClean="0"/>
              <a:t>mental</a:t>
            </a:r>
            <a:r>
              <a:rPr lang="ru-RU" sz="2000" dirty="0" smtClean="0"/>
              <a:t>, </a:t>
            </a:r>
            <a:endParaRPr lang="en-US" sz="2000" dirty="0" smtClean="0"/>
          </a:p>
          <a:p>
            <a:pPr algn="l" rtl="0"/>
            <a:r>
              <a:rPr lang="en-US" sz="2000" dirty="0" smtClean="0"/>
              <a:t>- </a:t>
            </a:r>
            <a:r>
              <a:rPr lang="en-US" sz="2000" dirty="0"/>
              <a:t>combining several </a:t>
            </a:r>
            <a:r>
              <a:rPr lang="en-US" sz="2000" dirty="0" smtClean="0"/>
              <a:t>types.</a:t>
            </a:r>
            <a:endParaRPr lang="en-US" sz="2000" dirty="0"/>
          </a:p>
        </p:txBody>
      </p:sp>
    </p:spTree>
    <p:extLst>
      <p:ext uri="{BB962C8B-B14F-4D97-AF65-F5344CB8AC3E}">
        <p14:creationId xmlns:p14="http://schemas.microsoft.com/office/powerpoint/2010/main" val="30620950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87" y="182176"/>
            <a:ext cx="5529014" cy="3445899"/>
          </a:xfrm>
          <a:prstGeom prst="rect">
            <a:avLst/>
          </a:prstGeom>
        </p:spPr>
      </p:pic>
      <p:sp>
        <p:nvSpPr>
          <p:cNvPr id="3" name="Rectangle 2"/>
          <p:cNvSpPr/>
          <p:nvPr/>
        </p:nvSpPr>
        <p:spPr>
          <a:xfrm>
            <a:off x="1619672" y="3861048"/>
            <a:ext cx="7200800" cy="2677656"/>
          </a:xfrm>
          <a:prstGeom prst="rect">
            <a:avLst/>
          </a:prstGeom>
        </p:spPr>
        <p:txBody>
          <a:bodyPr wrap="square">
            <a:spAutoFit/>
          </a:bodyPr>
          <a:lstStyle/>
          <a:p>
            <a:pPr algn="l" rtl="0"/>
            <a:r>
              <a:rPr lang="en-US" sz="2800" u="sng" dirty="0" smtClean="0">
                <a:solidFill>
                  <a:srgbClr val="FF0000"/>
                </a:solidFill>
              </a:rPr>
              <a:t>Made in Israel</a:t>
            </a:r>
          </a:p>
          <a:p>
            <a:pPr algn="l" rtl="0"/>
            <a:r>
              <a:rPr lang="ru-RU" sz="2800" dirty="0" smtClean="0"/>
              <a:t>IP-</a:t>
            </a:r>
            <a:r>
              <a:rPr lang="en-US" sz="2800" dirty="0" smtClean="0"/>
              <a:t>telephony (</a:t>
            </a:r>
            <a:r>
              <a:rPr lang="ru-RU" sz="2800" dirty="0" smtClean="0"/>
              <a:t>Vocal Tec</a:t>
            </a:r>
            <a:r>
              <a:rPr lang="en-US" sz="2800" dirty="0"/>
              <a:t>)</a:t>
            </a:r>
            <a:endParaRPr lang="en-US" sz="2800" dirty="0" smtClean="0"/>
          </a:p>
          <a:p>
            <a:pPr algn="l" rtl="0"/>
            <a:r>
              <a:rPr lang="en-US" sz="2800" dirty="0" smtClean="0"/>
              <a:t>Files compression technology </a:t>
            </a:r>
            <a:r>
              <a:rPr lang="ru-RU" sz="2800" dirty="0" smtClean="0"/>
              <a:t>ZIP</a:t>
            </a:r>
            <a:r>
              <a:rPr lang="en-US" sz="2800" dirty="0" smtClean="0"/>
              <a:t> (</a:t>
            </a:r>
            <a:r>
              <a:rPr lang="en-US" sz="2800" dirty="0" err="1" smtClean="0"/>
              <a:t>Technion</a:t>
            </a:r>
            <a:r>
              <a:rPr lang="en-US" sz="2800" dirty="0" smtClean="0"/>
              <a:t>)</a:t>
            </a:r>
          </a:p>
          <a:p>
            <a:pPr algn="l" rtl="0"/>
            <a:r>
              <a:rPr lang="ru-RU" sz="2800" dirty="0" smtClean="0"/>
              <a:t>USB</a:t>
            </a:r>
            <a:r>
              <a:rPr lang="en-US" sz="2800" dirty="0" smtClean="0"/>
              <a:t> devices (</a:t>
            </a:r>
            <a:r>
              <a:rPr lang="ru-RU" sz="2800" dirty="0" smtClean="0"/>
              <a:t>M-Systems</a:t>
            </a:r>
            <a:r>
              <a:rPr lang="en-US" sz="2800" dirty="0" smtClean="0"/>
              <a:t>)</a:t>
            </a:r>
          </a:p>
          <a:p>
            <a:pPr algn="l" rtl="0"/>
            <a:r>
              <a:rPr lang="ru-RU" sz="2800" dirty="0" smtClean="0"/>
              <a:t>ICQ</a:t>
            </a:r>
            <a:r>
              <a:rPr lang="en-US" sz="2800" dirty="0" smtClean="0"/>
              <a:t> (4 young Israeli IT developers)</a:t>
            </a:r>
          </a:p>
          <a:p>
            <a:pPr algn="l" rtl="0"/>
            <a:r>
              <a:rPr lang="en-US" sz="2800" dirty="0" err="1" smtClean="0"/>
              <a:t>etc</a:t>
            </a:r>
            <a:r>
              <a:rPr lang="az-Cyrl-AZ" sz="2800" dirty="0" smtClean="0"/>
              <a:t>.</a:t>
            </a:r>
            <a:endParaRPr lang="en-US" sz="2800" dirty="0" smtClean="0"/>
          </a:p>
        </p:txBody>
      </p:sp>
      <p:pic>
        <p:nvPicPr>
          <p:cNvPr id="4" name="Picture 9" descr="3dflagsdotcom_israe2wm"/>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596336" y="148680"/>
            <a:ext cx="137160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9631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9512" y="225293"/>
            <a:ext cx="4083868" cy="2246769"/>
          </a:xfrm>
          <a:prstGeom prst="rect">
            <a:avLst/>
          </a:prstGeom>
        </p:spPr>
        <p:txBody>
          <a:bodyPr wrap="square">
            <a:spAutoFit/>
          </a:bodyPr>
          <a:lstStyle/>
          <a:p>
            <a:pPr algn="l" rtl="0"/>
            <a:r>
              <a:rPr lang="en-US" sz="2000" dirty="0" smtClean="0"/>
              <a:t>USA and Sweden</a:t>
            </a:r>
            <a:r>
              <a:rPr lang="ru-RU" sz="2000" dirty="0" smtClean="0"/>
              <a:t>: </a:t>
            </a:r>
            <a:endParaRPr lang="en-US" sz="2000" dirty="0" smtClean="0"/>
          </a:p>
          <a:p>
            <a:pPr marL="285750" indent="-285750" algn="l" rtl="0">
              <a:buFontTx/>
              <a:buChar char="-"/>
            </a:pPr>
            <a:r>
              <a:rPr lang="en-US" sz="2000" dirty="0"/>
              <a:t>visual impairment</a:t>
            </a:r>
            <a:r>
              <a:rPr lang="ru-RU" sz="2000" dirty="0" smtClean="0"/>
              <a:t>; </a:t>
            </a:r>
            <a:endParaRPr lang="en-US" sz="2000" dirty="0" smtClean="0"/>
          </a:p>
          <a:p>
            <a:pPr marL="285750" indent="-285750" algn="l" rtl="0">
              <a:buFontTx/>
              <a:buChar char="-"/>
            </a:pPr>
            <a:r>
              <a:rPr lang="en-US" sz="2000" dirty="0" smtClean="0"/>
              <a:t>hearing </a:t>
            </a:r>
            <a:r>
              <a:rPr lang="en-US" sz="2000" dirty="0"/>
              <a:t>impairment</a:t>
            </a:r>
            <a:r>
              <a:rPr lang="ru-RU" sz="2000" dirty="0" smtClean="0"/>
              <a:t>; </a:t>
            </a:r>
            <a:endParaRPr lang="en-US" sz="2000" dirty="0" smtClean="0"/>
          </a:p>
          <a:p>
            <a:pPr marL="285750" indent="-285750" algn="l" rtl="0">
              <a:buFontTx/>
              <a:buChar char="-"/>
            </a:pPr>
            <a:r>
              <a:rPr lang="en-US" sz="2000" dirty="0"/>
              <a:t>disorders of the </a:t>
            </a:r>
            <a:r>
              <a:rPr lang="en-US" sz="2000" dirty="0" smtClean="0"/>
              <a:t>musculoskeletal </a:t>
            </a:r>
            <a:r>
              <a:rPr lang="en-US" sz="2000" dirty="0"/>
              <a:t>system</a:t>
            </a:r>
            <a:r>
              <a:rPr lang="ru-RU" sz="2000" dirty="0" smtClean="0"/>
              <a:t>; </a:t>
            </a:r>
            <a:endParaRPr lang="en-US" sz="2000" dirty="0" smtClean="0"/>
          </a:p>
          <a:p>
            <a:pPr marL="285750" indent="-285750" algn="l" rtl="0">
              <a:buFontTx/>
              <a:buChar char="-"/>
            </a:pPr>
            <a:r>
              <a:rPr lang="en-US" sz="2000" dirty="0"/>
              <a:t>mental disorders;</a:t>
            </a:r>
            <a:endParaRPr lang="en-US" sz="2000" dirty="0" smtClean="0"/>
          </a:p>
          <a:p>
            <a:pPr marL="285750" indent="-285750" algn="l" rtl="0">
              <a:buFontTx/>
              <a:buChar char="-"/>
            </a:pPr>
            <a:r>
              <a:rPr lang="ru-RU" sz="2000" dirty="0" smtClean="0"/>
              <a:t> </a:t>
            </a:r>
            <a:r>
              <a:rPr lang="en-US" sz="2000" dirty="0"/>
              <a:t>difficulties in learning</a:t>
            </a:r>
            <a:endParaRPr lang="en-US" sz="2000" dirty="0"/>
          </a:p>
        </p:txBody>
      </p:sp>
      <p:sp>
        <p:nvSpPr>
          <p:cNvPr id="6" name="Rectangle 5"/>
          <p:cNvSpPr/>
          <p:nvPr/>
        </p:nvSpPr>
        <p:spPr>
          <a:xfrm>
            <a:off x="4263380" y="3429000"/>
            <a:ext cx="4572000" cy="2862322"/>
          </a:xfrm>
          <a:prstGeom prst="rect">
            <a:avLst/>
          </a:prstGeom>
        </p:spPr>
        <p:txBody>
          <a:bodyPr>
            <a:spAutoFit/>
          </a:bodyPr>
          <a:lstStyle/>
          <a:p>
            <a:pPr algn="l" rtl="0"/>
            <a:r>
              <a:rPr lang="en-US" sz="2000" dirty="0" smtClean="0"/>
              <a:t>UK</a:t>
            </a:r>
            <a:r>
              <a:rPr lang="ru-RU" sz="2000" dirty="0" smtClean="0"/>
              <a:t>: </a:t>
            </a:r>
            <a:endParaRPr lang="en-US" sz="2000" dirty="0" smtClean="0"/>
          </a:p>
          <a:p>
            <a:pPr marL="342900" indent="-342900" algn="l" rtl="0">
              <a:buFontTx/>
              <a:buChar char="-"/>
            </a:pPr>
            <a:r>
              <a:rPr lang="en-US" sz="2000" dirty="0"/>
              <a:t>dyslexia</a:t>
            </a:r>
            <a:r>
              <a:rPr lang="ru-RU" sz="2000" dirty="0" smtClean="0"/>
              <a:t>; </a:t>
            </a:r>
            <a:endParaRPr lang="en-US" sz="2000" dirty="0" smtClean="0"/>
          </a:p>
          <a:p>
            <a:pPr marL="342900" indent="-342900" algn="l" rtl="0">
              <a:buFontTx/>
              <a:buChar char="-"/>
            </a:pPr>
            <a:r>
              <a:rPr lang="en-US" sz="2000" dirty="0"/>
              <a:t>latent diseases (diabetes, epilepsy, asthma)</a:t>
            </a:r>
            <a:r>
              <a:rPr lang="ru-RU" sz="2000" dirty="0" smtClean="0"/>
              <a:t>; </a:t>
            </a:r>
            <a:endParaRPr lang="en-US" sz="2000" dirty="0"/>
          </a:p>
          <a:p>
            <a:pPr marL="342900" indent="-342900" algn="l" rtl="0">
              <a:buFontTx/>
              <a:buChar char="-"/>
            </a:pPr>
            <a:r>
              <a:rPr lang="en-US" sz="2000" dirty="0"/>
              <a:t>mental disorder</a:t>
            </a:r>
            <a:r>
              <a:rPr lang="ru-RU" sz="2000" dirty="0" smtClean="0"/>
              <a:t>; </a:t>
            </a:r>
            <a:endParaRPr lang="en-US" sz="2000" dirty="0" smtClean="0"/>
          </a:p>
          <a:p>
            <a:pPr marL="342900" indent="-342900" algn="l" rtl="0">
              <a:buFontTx/>
              <a:buChar char="-"/>
            </a:pPr>
            <a:r>
              <a:rPr lang="en-US" sz="2000" dirty="0"/>
              <a:t>hearing impairment</a:t>
            </a:r>
            <a:r>
              <a:rPr lang="ru-RU" sz="2000" dirty="0" smtClean="0"/>
              <a:t>; </a:t>
            </a:r>
            <a:endParaRPr lang="en-US" sz="2000" dirty="0" smtClean="0"/>
          </a:p>
          <a:p>
            <a:pPr marL="342900" indent="-342900" algn="l" rtl="0">
              <a:buFontTx/>
              <a:buChar char="-"/>
            </a:pPr>
            <a:r>
              <a:rPr lang="en-US" sz="2000" dirty="0"/>
              <a:t>visual impairment</a:t>
            </a:r>
            <a:r>
              <a:rPr lang="ru-RU" sz="2000" dirty="0" smtClean="0"/>
              <a:t>; </a:t>
            </a:r>
            <a:endParaRPr lang="en-US" sz="2000" dirty="0" smtClean="0"/>
          </a:p>
          <a:p>
            <a:pPr marL="342900" indent="-342900" algn="l" rtl="0">
              <a:buFontTx/>
              <a:buChar char="-"/>
            </a:pPr>
            <a:r>
              <a:rPr lang="en-US" sz="2000" dirty="0"/>
              <a:t>disorders of the musculoskeletal system</a:t>
            </a:r>
            <a:endParaRPr lang="en-US" sz="2000" dirty="0"/>
          </a:p>
        </p:txBody>
      </p:sp>
    </p:spTree>
    <p:extLst>
      <p:ext uri="{BB962C8B-B14F-4D97-AF65-F5344CB8AC3E}">
        <p14:creationId xmlns:p14="http://schemas.microsoft.com/office/powerpoint/2010/main" val="20506530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0272" y="4824013"/>
            <a:ext cx="1782118" cy="1806093"/>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20524">
            <a:off x="369185" y="4404844"/>
            <a:ext cx="3825984" cy="2095182"/>
          </a:xfrm>
          <a:prstGeom prst="rect">
            <a:avLst/>
          </a:prstGeom>
        </p:spPr>
      </p:pic>
      <p:sp>
        <p:nvSpPr>
          <p:cNvPr id="5" name="Rectangle 4"/>
          <p:cNvSpPr/>
          <p:nvPr/>
        </p:nvSpPr>
        <p:spPr>
          <a:xfrm>
            <a:off x="255652" y="260648"/>
            <a:ext cx="8546737" cy="3416320"/>
          </a:xfrm>
          <a:prstGeom prst="rect">
            <a:avLst/>
          </a:prstGeom>
        </p:spPr>
        <p:txBody>
          <a:bodyPr wrap="square">
            <a:spAutoFit/>
          </a:bodyPr>
          <a:lstStyle/>
          <a:p>
            <a:pPr algn="just" rtl="0"/>
            <a:r>
              <a:rPr lang="en-US" sz="2400" dirty="0" smtClean="0"/>
              <a:t>Allocation </a:t>
            </a:r>
            <a:r>
              <a:rPr lang="en-US" sz="2400" dirty="0"/>
              <a:t>of </a:t>
            </a:r>
            <a:r>
              <a:rPr lang="en-US" sz="2400" dirty="0" smtClean="0"/>
              <a:t>learning </a:t>
            </a:r>
            <a:r>
              <a:rPr lang="en-US" sz="2400" dirty="0"/>
              <a:t>difficulties (dyslexia, dyscalculia, dysphasia</a:t>
            </a:r>
            <a:r>
              <a:rPr lang="en-US" sz="2400" dirty="0" smtClean="0"/>
              <a:t>) is typical.</a:t>
            </a:r>
          </a:p>
          <a:p>
            <a:pPr algn="just" rtl="0"/>
            <a:endParaRPr lang="en-US" sz="2400" dirty="0"/>
          </a:p>
          <a:p>
            <a:pPr algn="just" rtl="0"/>
            <a:r>
              <a:rPr lang="en-US" sz="2400" dirty="0" smtClean="0"/>
              <a:t>USA (1990) 10.3% of students at universities have learning difficulties. </a:t>
            </a:r>
          </a:p>
          <a:p>
            <a:pPr algn="just" rtl="0"/>
            <a:endParaRPr lang="en-US" sz="2400" dirty="0" smtClean="0"/>
          </a:p>
          <a:p>
            <a:pPr algn="just" rtl="0"/>
            <a:r>
              <a:rPr lang="en-US" sz="2400" dirty="0" smtClean="0"/>
              <a:t>Following Greenberg and Laser (2010) in Israel there are about 3.4% of </a:t>
            </a:r>
            <a:r>
              <a:rPr lang="en-US" sz="2400" dirty="0"/>
              <a:t>students with learning </a:t>
            </a:r>
            <a:r>
              <a:rPr lang="en-US" sz="2400" dirty="0" smtClean="0"/>
              <a:t>difficulties at universities and colleges.</a:t>
            </a:r>
            <a:endParaRPr lang="en-US" sz="2400" dirty="0"/>
          </a:p>
        </p:txBody>
      </p:sp>
    </p:spTree>
    <p:extLst>
      <p:ext uri="{BB962C8B-B14F-4D97-AF65-F5344CB8AC3E}">
        <p14:creationId xmlns:p14="http://schemas.microsoft.com/office/powerpoint/2010/main" val="3532720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par>
                          <p:cTn id="8" fill="hold">
                            <p:stCondLst>
                              <p:cond delay="200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2000" fill="hold"/>
                                        <p:tgtEl>
                                          <p:spTgt spid="6"/>
                                        </p:tgtEl>
                                        <p:attrNameLst>
                                          <p:attrName>ppt_w</p:attrName>
                                        </p:attrNameLst>
                                      </p:cBhvr>
                                      <p:tavLst>
                                        <p:tav tm="0">
                                          <p:val>
                                            <p:fltVal val="0"/>
                                          </p:val>
                                        </p:tav>
                                        <p:tav tm="100000">
                                          <p:val>
                                            <p:strVal val="#ppt_w"/>
                                          </p:val>
                                        </p:tav>
                                      </p:tavLst>
                                    </p:anim>
                                    <p:anim calcmode="lin" valueType="num">
                                      <p:cBhvr>
                                        <p:cTn id="12" dur="2000" fill="hold"/>
                                        <p:tgtEl>
                                          <p:spTgt spid="6"/>
                                        </p:tgtEl>
                                        <p:attrNameLst>
                                          <p:attrName>ppt_h</p:attrName>
                                        </p:attrNameLst>
                                      </p:cBhvr>
                                      <p:tavLst>
                                        <p:tav tm="0">
                                          <p:val>
                                            <p:fltVal val="0"/>
                                          </p:val>
                                        </p:tav>
                                        <p:tav tm="100000">
                                          <p:val>
                                            <p:strVal val="#ppt_h"/>
                                          </p:val>
                                        </p:tav>
                                      </p:tavLst>
                                    </p:anim>
                                    <p:animEffect transition="in" filter="fade">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067944" y="228704"/>
            <a:ext cx="4868351" cy="3416320"/>
          </a:xfrm>
          <a:prstGeom prst="rect">
            <a:avLst/>
          </a:prstGeom>
        </p:spPr>
        <p:txBody>
          <a:bodyPr wrap="square">
            <a:spAutoFit/>
          </a:bodyPr>
          <a:lstStyle/>
          <a:p>
            <a:pPr algn="just" rtl="0"/>
            <a:r>
              <a:rPr lang="en-US" sz="2400" dirty="0" smtClean="0"/>
              <a:t>                Rehabilitation </a:t>
            </a:r>
            <a:r>
              <a:rPr lang="en-US" sz="2400" dirty="0"/>
              <a:t>Department </a:t>
            </a:r>
            <a:endParaRPr lang="en-US" sz="2400" dirty="0" smtClean="0"/>
          </a:p>
          <a:p>
            <a:pPr algn="just" rtl="0"/>
            <a:r>
              <a:rPr lang="en-US" sz="2400" dirty="0"/>
              <a:t> </a:t>
            </a:r>
            <a:r>
              <a:rPr lang="en-US" sz="2400" dirty="0" smtClean="0"/>
              <a:t>               at the National Insurance </a:t>
            </a:r>
          </a:p>
          <a:p>
            <a:pPr algn="just" rtl="0"/>
            <a:r>
              <a:rPr lang="en-US" sz="2400" dirty="0"/>
              <a:t> </a:t>
            </a:r>
            <a:r>
              <a:rPr lang="en-US" sz="2400" dirty="0" smtClean="0"/>
              <a:t>                Institute of Israel approves  </a:t>
            </a:r>
          </a:p>
          <a:p>
            <a:pPr algn="just" rtl="0"/>
            <a:r>
              <a:rPr lang="en-US" sz="2400" dirty="0"/>
              <a:t> </a:t>
            </a:r>
            <a:r>
              <a:rPr lang="en-US" sz="2400" dirty="0" smtClean="0"/>
              <a:t>                programs  for rehabilitation </a:t>
            </a:r>
          </a:p>
          <a:p>
            <a:pPr algn="just" rtl="0"/>
            <a:r>
              <a:rPr lang="en-US" sz="2400" dirty="0"/>
              <a:t> </a:t>
            </a:r>
            <a:r>
              <a:rPr lang="en-US" sz="2400" dirty="0" smtClean="0"/>
              <a:t>                by academic education </a:t>
            </a:r>
            <a:r>
              <a:rPr lang="en-US" sz="2400" dirty="0"/>
              <a:t>for persons with general </a:t>
            </a:r>
            <a:r>
              <a:rPr lang="en-US" sz="2400" dirty="0" smtClean="0"/>
              <a:t>disability, traumatism at work, etc.  There is also a program </a:t>
            </a:r>
            <a:r>
              <a:rPr lang="en-US" sz="2400" dirty="0"/>
              <a:t>of the Ministry of </a:t>
            </a:r>
            <a:r>
              <a:rPr lang="en-US" sz="2400" dirty="0" smtClean="0"/>
              <a:t>Defense. </a:t>
            </a:r>
            <a:endParaRPr lang="en-US" sz="2400" dirty="0"/>
          </a:p>
        </p:txBody>
      </p:sp>
      <p:sp>
        <p:nvSpPr>
          <p:cNvPr id="10" name="Rectangle 9"/>
          <p:cNvSpPr/>
          <p:nvPr/>
        </p:nvSpPr>
        <p:spPr>
          <a:xfrm>
            <a:off x="185711" y="3653293"/>
            <a:ext cx="8748465" cy="3046988"/>
          </a:xfrm>
          <a:prstGeom prst="rect">
            <a:avLst/>
          </a:prstGeom>
        </p:spPr>
        <p:txBody>
          <a:bodyPr wrap="square">
            <a:spAutoFit/>
          </a:bodyPr>
          <a:lstStyle/>
          <a:p>
            <a:pPr algn="l" rtl="0"/>
            <a:r>
              <a:rPr lang="en-US" sz="2400" dirty="0" smtClean="0"/>
              <a:t>Main aspects in academic education for students with learning difficulties:</a:t>
            </a:r>
          </a:p>
          <a:p>
            <a:pPr marL="285750" indent="-285750" algn="l" rtl="0" fontAlgn="ctr">
              <a:buFontTx/>
              <a:buChar char="-"/>
            </a:pPr>
            <a:r>
              <a:rPr lang="en-US" sz="2400" dirty="0" smtClean="0"/>
              <a:t>importance </a:t>
            </a:r>
            <a:r>
              <a:rPr lang="en-US" sz="2400" dirty="0"/>
              <a:t>of </a:t>
            </a:r>
            <a:r>
              <a:rPr lang="en-US" sz="2400" dirty="0" smtClean="0"/>
              <a:t>a database </a:t>
            </a:r>
            <a:r>
              <a:rPr lang="en-US" sz="2400" dirty="0"/>
              <a:t>on </a:t>
            </a:r>
            <a:r>
              <a:rPr lang="en-US" sz="2400" dirty="0" smtClean="0"/>
              <a:t>integration </a:t>
            </a:r>
            <a:r>
              <a:rPr lang="en-US" sz="2400" dirty="0"/>
              <a:t>of people with disabilities into </a:t>
            </a:r>
            <a:r>
              <a:rPr lang="en-US" sz="2400" dirty="0" smtClean="0"/>
              <a:t> academic education;</a:t>
            </a:r>
          </a:p>
          <a:p>
            <a:pPr marL="285750" indent="-285750" algn="l" rtl="0" fontAlgn="ctr">
              <a:buFontTx/>
              <a:buChar char="-"/>
            </a:pPr>
            <a:r>
              <a:rPr lang="en-US" sz="2400" dirty="0"/>
              <a:t>t</a:t>
            </a:r>
            <a:r>
              <a:rPr lang="en-US" sz="2400" dirty="0" smtClean="0"/>
              <a:t>he </a:t>
            </a:r>
            <a:r>
              <a:rPr lang="en-US" sz="2400" dirty="0"/>
              <a:t>right to higher education is </a:t>
            </a:r>
            <a:r>
              <a:rPr lang="en-US" sz="2400" dirty="0" smtClean="0"/>
              <a:t>guaranteed by existing </a:t>
            </a:r>
            <a:r>
              <a:rPr lang="en-US" sz="2400" dirty="0"/>
              <a:t>rehabilitation </a:t>
            </a:r>
            <a:r>
              <a:rPr lang="en-US" sz="2400" dirty="0" smtClean="0"/>
              <a:t>law;</a:t>
            </a:r>
          </a:p>
          <a:p>
            <a:pPr marL="285750" indent="-285750" algn="l" rtl="0" fontAlgn="ctr">
              <a:buFontTx/>
              <a:buChar char="-"/>
            </a:pPr>
            <a:r>
              <a:rPr lang="en-US" sz="2400" dirty="0" smtClean="0"/>
              <a:t>students </a:t>
            </a:r>
            <a:r>
              <a:rPr lang="en-US" sz="2400" dirty="0"/>
              <a:t>with disabilities </a:t>
            </a:r>
            <a:r>
              <a:rPr lang="en-US" sz="2400" dirty="0" smtClean="0"/>
              <a:t>require preference </a:t>
            </a:r>
            <a:r>
              <a:rPr lang="en-US" sz="2400" dirty="0"/>
              <a:t>and accessibility </a:t>
            </a:r>
            <a:r>
              <a:rPr lang="en-US" sz="2400" dirty="0" smtClean="0"/>
              <a:t>in higher education.</a:t>
            </a:r>
            <a:endParaRPr lang="en-US" sz="2400" dirty="0"/>
          </a:p>
        </p:txBody>
      </p:sp>
      <p:pic>
        <p:nvPicPr>
          <p:cNvPr id="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1000" t="38000" r="4800" b="30533"/>
          <a:stretch/>
        </p:blipFill>
        <p:spPr bwMode="auto">
          <a:xfrm rot="20967913">
            <a:off x="123165" y="511090"/>
            <a:ext cx="4892040" cy="1798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12782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animEffect transition="in" filter="fade">
                                      <p:cBhvr>
                                        <p:cTn id="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5763" y="924886"/>
            <a:ext cx="5317344" cy="584775"/>
          </a:xfrm>
          <a:prstGeom prst="rect">
            <a:avLst/>
          </a:prstGeom>
        </p:spPr>
        <p:txBody>
          <a:bodyPr wrap="square">
            <a:spAutoFit/>
          </a:bodyPr>
          <a:lstStyle/>
          <a:p>
            <a:pPr algn="just" rtl="0"/>
            <a:r>
              <a:rPr lang="en-US" sz="3200" b="1" dirty="0" smtClean="0">
                <a:solidFill>
                  <a:srgbClr val="FF3300"/>
                </a:solidFill>
              </a:rPr>
              <a:t>Tracks </a:t>
            </a:r>
            <a:r>
              <a:rPr lang="en-US" sz="3200" b="1" dirty="0">
                <a:solidFill>
                  <a:srgbClr val="FF3300"/>
                </a:solidFill>
              </a:rPr>
              <a:t>to higher </a:t>
            </a:r>
            <a:r>
              <a:rPr lang="en-US" sz="3200" b="1" dirty="0" smtClean="0">
                <a:solidFill>
                  <a:srgbClr val="FF3300"/>
                </a:solidFill>
              </a:rPr>
              <a:t>education</a:t>
            </a:r>
            <a:endParaRPr lang="en-US" sz="3200" b="1" dirty="0">
              <a:solidFill>
                <a:srgbClr val="FF3300"/>
              </a:solidFill>
            </a:endParaRPr>
          </a:p>
        </p:txBody>
      </p:sp>
      <p:sp>
        <p:nvSpPr>
          <p:cNvPr id="5" name="Rectangle 4"/>
          <p:cNvSpPr/>
          <p:nvPr/>
        </p:nvSpPr>
        <p:spPr>
          <a:xfrm>
            <a:off x="568435" y="1772816"/>
            <a:ext cx="4572000" cy="3416320"/>
          </a:xfrm>
          <a:prstGeom prst="rect">
            <a:avLst/>
          </a:prstGeom>
        </p:spPr>
        <p:txBody>
          <a:bodyPr>
            <a:spAutoFit/>
          </a:bodyPr>
          <a:lstStyle/>
          <a:p>
            <a:pPr algn="just" rtl="0"/>
            <a:r>
              <a:rPr lang="en-US" sz="2400" dirty="0"/>
              <a:t>The admission </a:t>
            </a:r>
            <a:r>
              <a:rPr lang="en-US" sz="2400" dirty="0" smtClean="0"/>
              <a:t>threshold to </a:t>
            </a:r>
            <a:r>
              <a:rPr lang="en-US" sz="2400" dirty="0"/>
              <a:t>higher education is mostly </a:t>
            </a:r>
            <a:r>
              <a:rPr lang="en-US" sz="2400" dirty="0" smtClean="0"/>
              <a:t>related </a:t>
            </a:r>
            <a:r>
              <a:rPr lang="en-US" sz="2400" dirty="0"/>
              <a:t>to the matriculation grades and the psychometric test </a:t>
            </a:r>
            <a:r>
              <a:rPr lang="en-US" sz="2400" dirty="0" smtClean="0"/>
              <a:t>score. </a:t>
            </a:r>
          </a:p>
          <a:p>
            <a:pPr algn="just" rtl="0"/>
            <a:endParaRPr lang="en-US" sz="2400" dirty="0" smtClean="0"/>
          </a:p>
          <a:p>
            <a:pPr algn="just" rtl="0"/>
            <a:endParaRPr lang="en-US" sz="2400" dirty="0" smtClean="0"/>
          </a:p>
          <a:p>
            <a:pPr algn="just" rtl="0"/>
            <a:r>
              <a:rPr lang="en-US" sz="2400" dirty="0" smtClean="0"/>
              <a:t>There </a:t>
            </a:r>
            <a:r>
              <a:rPr lang="en-US" sz="2400" dirty="0"/>
              <a:t>are special preparatory courses for students with learning </a:t>
            </a:r>
            <a:r>
              <a:rPr lang="en-US" sz="2400" dirty="0" smtClean="0"/>
              <a:t>disabilities.</a:t>
            </a:r>
            <a:endParaRPr lang="en-US" sz="2400" dirty="0"/>
          </a:p>
        </p:txBody>
      </p:sp>
      <p:pic>
        <p:nvPicPr>
          <p:cNvPr id="6" name="תמונה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503638">
            <a:off x="6226125" y="721878"/>
            <a:ext cx="1539514" cy="153822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2048583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מחבר ישר 15"/>
          <p:cNvCxnSpPr/>
          <p:nvPr/>
        </p:nvCxnSpPr>
        <p:spPr>
          <a:xfrm rot="10800000">
            <a:off x="580977" y="1628800"/>
            <a:ext cx="7848872" cy="0"/>
          </a:xfrm>
          <a:prstGeom prst="line">
            <a:avLst/>
          </a:prstGeom>
        </p:spPr>
        <p:style>
          <a:lnRef idx="3">
            <a:schemeClr val="accent1"/>
          </a:lnRef>
          <a:fillRef idx="0">
            <a:schemeClr val="accent1"/>
          </a:fillRef>
          <a:effectRef idx="2">
            <a:schemeClr val="accent1"/>
          </a:effectRef>
          <a:fontRef idx="minor">
            <a:schemeClr val="tx1"/>
          </a:fontRef>
        </p:style>
      </p:cxnSp>
      <p:pic>
        <p:nvPicPr>
          <p:cNvPr id="5" name="Picture 9" descr="3dflagsdotcom_israe2wm"/>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55576" y="449364"/>
            <a:ext cx="137160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7287" y="400152"/>
            <a:ext cx="2700337" cy="1017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4513" y="3171533"/>
            <a:ext cx="5465548" cy="3545750"/>
          </a:xfrm>
          <a:prstGeom prst="rect">
            <a:avLst/>
          </a:prstGeom>
        </p:spPr>
      </p:pic>
      <p:sp>
        <p:nvSpPr>
          <p:cNvPr id="9" name="Rectangle 8"/>
          <p:cNvSpPr/>
          <p:nvPr/>
        </p:nvSpPr>
        <p:spPr>
          <a:xfrm>
            <a:off x="218112" y="1772816"/>
            <a:ext cx="8574601" cy="4401205"/>
          </a:xfrm>
          <a:prstGeom prst="rect">
            <a:avLst/>
          </a:prstGeom>
        </p:spPr>
        <p:txBody>
          <a:bodyPr wrap="square">
            <a:spAutoFit/>
          </a:bodyPr>
          <a:lstStyle/>
          <a:p>
            <a:pPr algn="just" rtl="0"/>
            <a:r>
              <a:rPr lang="en-US" sz="2800" dirty="0" smtClean="0"/>
              <a:t>For people with disabilities admission </a:t>
            </a:r>
            <a:r>
              <a:rPr lang="en-US" sz="2800" dirty="0"/>
              <a:t>to </a:t>
            </a:r>
            <a:r>
              <a:rPr lang="en-US" sz="2800" dirty="0" smtClean="0"/>
              <a:t>university is </a:t>
            </a:r>
            <a:r>
              <a:rPr lang="en-US" sz="2800" dirty="0"/>
              <a:t>often the first time in their </a:t>
            </a:r>
            <a:r>
              <a:rPr lang="en-US" sz="2800" dirty="0" smtClean="0"/>
              <a:t>lives they </a:t>
            </a:r>
            <a:r>
              <a:rPr lang="en-US" sz="2800" dirty="0"/>
              <a:t>leave the family unit, the first time they </a:t>
            </a:r>
            <a:r>
              <a:rPr lang="en-US" sz="2800" dirty="0" smtClean="0"/>
              <a:t>leave </a:t>
            </a:r>
            <a:r>
              <a:rPr lang="en-US" sz="2800" dirty="0"/>
              <a:t>the "disability </a:t>
            </a:r>
            <a:r>
              <a:rPr lang="en-US" sz="2800" dirty="0" smtClean="0"/>
              <a:t>word</a:t>
            </a:r>
            <a:r>
              <a:rPr lang="en-US" sz="2800" dirty="0"/>
              <a:t>" from the </a:t>
            </a:r>
            <a:endParaRPr lang="en-US" sz="2800" dirty="0" smtClean="0"/>
          </a:p>
          <a:p>
            <a:pPr algn="just" rtl="0"/>
            <a:r>
              <a:rPr lang="en-US" sz="2800" dirty="0" smtClean="0"/>
              <a:t>surrounding </a:t>
            </a:r>
          </a:p>
          <a:p>
            <a:pPr algn="just" rtl="0"/>
            <a:r>
              <a:rPr lang="en-US" sz="2800" dirty="0" smtClean="0"/>
              <a:t>umbrella and start</a:t>
            </a:r>
          </a:p>
          <a:p>
            <a:pPr algn="just" rtl="0"/>
            <a:r>
              <a:rPr lang="en-US" sz="2800" dirty="0" smtClean="0"/>
              <a:t> an independent</a:t>
            </a:r>
          </a:p>
          <a:p>
            <a:pPr algn="just" rtl="0"/>
            <a:r>
              <a:rPr lang="en-US" sz="2800" dirty="0" smtClean="0"/>
              <a:t>life </a:t>
            </a:r>
            <a:r>
              <a:rPr lang="en-US" sz="2800" dirty="0"/>
              <a:t>that includes </a:t>
            </a:r>
            <a:endParaRPr lang="en-US" sz="2800" dirty="0" smtClean="0"/>
          </a:p>
          <a:p>
            <a:pPr algn="just" rtl="0"/>
            <a:r>
              <a:rPr lang="en-US" sz="2800" dirty="0" smtClean="0"/>
              <a:t>autonomous </a:t>
            </a:r>
          </a:p>
          <a:p>
            <a:pPr algn="just" rtl="0"/>
            <a:r>
              <a:rPr lang="en-US" sz="2800" dirty="0" smtClean="0"/>
              <a:t>management </a:t>
            </a:r>
            <a:r>
              <a:rPr lang="en-US" sz="2800" dirty="0"/>
              <a:t>of </a:t>
            </a:r>
            <a:endParaRPr lang="en-US" sz="2800" dirty="0" smtClean="0"/>
          </a:p>
          <a:p>
            <a:pPr algn="just" rtl="0"/>
            <a:r>
              <a:rPr lang="en-US" sz="2800" dirty="0" smtClean="0"/>
              <a:t>their lives.</a:t>
            </a:r>
            <a:endParaRPr lang="en-US" sz="2800" dirty="0"/>
          </a:p>
        </p:txBody>
      </p:sp>
    </p:spTree>
    <p:extLst>
      <p:ext uri="{BB962C8B-B14F-4D97-AF65-F5344CB8AC3E}">
        <p14:creationId xmlns:p14="http://schemas.microsoft.com/office/powerpoint/2010/main" val="38877347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מחבר ישר 15"/>
          <p:cNvCxnSpPr/>
          <p:nvPr/>
        </p:nvCxnSpPr>
        <p:spPr>
          <a:xfrm rot="10800000">
            <a:off x="580977" y="1206227"/>
            <a:ext cx="7848872" cy="0"/>
          </a:xfrm>
          <a:prstGeom prst="line">
            <a:avLst/>
          </a:prstGeom>
        </p:spPr>
        <p:style>
          <a:lnRef idx="3">
            <a:schemeClr val="accent1"/>
          </a:lnRef>
          <a:fillRef idx="0">
            <a:schemeClr val="accent1"/>
          </a:fillRef>
          <a:effectRef idx="2">
            <a:schemeClr val="accent1"/>
          </a:effectRef>
          <a:fontRef idx="minor">
            <a:schemeClr val="tx1"/>
          </a:fontRef>
        </p:style>
      </p:cxnSp>
      <p:pic>
        <p:nvPicPr>
          <p:cNvPr id="5" name="Picture 9" descr="3dflagsdotcom_israe2wm"/>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88640"/>
            <a:ext cx="137160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7946" y="188640"/>
            <a:ext cx="2700337" cy="1017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0629" y="4437112"/>
            <a:ext cx="3989954" cy="2185915"/>
          </a:xfrm>
          <a:prstGeom prst="rect">
            <a:avLst/>
          </a:prstGeom>
        </p:spPr>
      </p:pic>
      <p:sp>
        <p:nvSpPr>
          <p:cNvPr id="9" name="Rectangle 8"/>
          <p:cNvSpPr/>
          <p:nvPr/>
        </p:nvSpPr>
        <p:spPr>
          <a:xfrm>
            <a:off x="107504" y="1412776"/>
            <a:ext cx="8906911" cy="2677656"/>
          </a:xfrm>
          <a:prstGeom prst="rect">
            <a:avLst/>
          </a:prstGeom>
        </p:spPr>
        <p:txBody>
          <a:bodyPr wrap="square">
            <a:spAutoFit/>
          </a:bodyPr>
          <a:lstStyle/>
          <a:p>
            <a:pPr algn="just" rtl="0"/>
            <a:r>
              <a:rPr lang="en-US" sz="2800" dirty="0" smtClean="0"/>
              <a:t>The </a:t>
            </a:r>
            <a:r>
              <a:rPr lang="en-US" sz="2800" dirty="0"/>
              <a:t>disability can be equal, the functional disability is similar but the personal and family background and the </a:t>
            </a:r>
            <a:r>
              <a:rPr lang="en-US" sz="2800" dirty="0" smtClean="0"/>
              <a:t>tools </a:t>
            </a:r>
            <a:r>
              <a:rPr lang="en-US" sz="2800" dirty="0"/>
              <a:t>are different. This </a:t>
            </a:r>
            <a:r>
              <a:rPr lang="en-US" sz="2800" dirty="0" smtClean="0"/>
              <a:t>leads </a:t>
            </a:r>
            <a:r>
              <a:rPr lang="en-US" sz="2800" dirty="0"/>
              <a:t>to the need to </a:t>
            </a:r>
            <a:r>
              <a:rPr lang="en-US" sz="2800" dirty="0" smtClean="0"/>
              <a:t>prepare for each </a:t>
            </a:r>
            <a:r>
              <a:rPr lang="en-US" sz="2800" dirty="0"/>
              <a:t>student a unique and personal </a:t>
            </a:r>
            <a:r>
              <a:rPr lang="en-US" sz="2800" dirty="0" smtClean="0"/>
              <a:t>“suit” in registration, admission, </a:t>
            </a:r>
            <a:r>
              <a:rPr lang="en-US" sz="2800" dirty="0"/>
              <a:t>setting </a:t>
            </a:r>
            <a:r>
              <a:rPr lang="en-US" sz="2800" dirty="0" smtClean="0"/>
              <a:t>during </a:t>
            </a:r>
            <a:r>
              <a:rPr lang="en-US" sz="2800" dirty="0"/>
              <a:t>the initial stages of </a:t>
            </a:r>
            <a:r>
              <a:rPr lang="en-US" sz="2800" dirty="0" smtClean="0"/>
              <a:t>learning </a:t>
            </a:r>
            <a:r>
              <a:rPr lang="en-US" sz="2800" dirty="0"/>
              <a:t>which </a:t>
            </a:r>
            <a:r>
              <a:rPr lang="en-US" sz="2800" dirty="0" smtClean="0"/>
              <a:t>requires proper </a:t>
            </a:r>
            <a:r>
              <a:rPr lang="en-US" sz="2800" dirty="0"/>
              <a:t>orientation and contact with </a:t>
            </a:r>
            <a:r>
              <a:rPr lang="en-US" sz="2800" dirty="0" smtClean="0"/>
              <a:t>faculty and staff.</a:t>
            </a:r>
            <a:endParaRPr lang="en-US" sz="2800" dirty="0"/>
          </a:p>
        </p:txBody>
      </p:sp>
    </p:spTree>
    <p:extLst>
      <p:ext uri="{BB962C8B-B14F-4D97-AF65-F5344CB8AC3E}">
        <p14:creationId xmlns:p14="http://schemas.microsoft.com/office/powerpoint/2010/main" val="32271599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39752" y="275259"/>
            <a:ext cx="3241913" cy="523220"/>
          </a:xfrm>
          <a:prstGeom prst="rect">
            <a:avLst/>
          </a:prstGeom>
        </p:spPr>
        <p:txBody>
          <a:bodyPr wrap="none">
            <a:spAutoFit/>
          </a:bodyPr>
          <a:lstStyle/>
          <a:p>
            <a:r>
              <a:rPr lang="en-US" sz="2800" b="1" dirty="0">
                <a:solidFill>
                  <a:srgbClr val="FF3300"/>
                </a:solidFill>
              </a:rPr>
              <a:t>Physical accessibility</a:t>
            </a:r>
          </a:p>
        </p:txBody>
      </p:sp>
      <p:sp>
        <p:nvSpPr>
          <p:cNvPr id="6" name="Rectangle 5"/>
          <p:cNvSpPr/>
          <p:nvPr/>
        </p:nvSpPr>
        <p:spPr>
          <a:xfrm>
            <a:off x="144015" y="908720"/>
            <a:ext cx="8772636" cy="1200329"/>
          </a:xfrm>
          <a:prstGeom prst="rect">
            <a:avLst/>
          </a:prstGeom>
        </p:spPr>
        <p:txBody>
          <a:bodyPr wrap="square">
            <a:spAutoFit/>
          </a:bodyPr>
          <a:lstStyle/>
          <a:p>
            <a:pPr algn="just" rtl="0"/>
            <a:r>
              <a:rPr lang="en-US" sz="2400" dirty="0" smtClean="0"/>
              <a:t>Following the Law of Equal </a:t>
            </a:r>
            <a:r>
              <a:rPr lang="en-US" sz="2400" dirty="0"/>
              <a:t>Rights for People with Disabilities </a:t>
            </a:r>
            <a:r>
              <a:rPr lang="en-US" sz="2400" dirty="0" smtClean="0"/>
              <a:t>(</a:t>
            </a:r>
            <a:r>
              <a:rPr lang="en-US" sz="2400" dirty="0"/>
              <a:t>1998) </a:t>
            </a:r>
            <a:r>
              <a:rPr lang="en-US" sz="2400" dirty="0" smtClean="0"/>
              <a:t>all </a:t>
            </a:r>
            <a:r>
              <a:rPr lang="en-US" sz="2400" dirty="0"/>
              <a:t>those providing services to the public, including </a:t>
            </a:r>
            <a:r>
              <a:rPr lang="en-US" sz="2400" dirty="0" smtClean="0"/>
              <a:t>higher </a:t>
            </a:r>
            <a:r>
              <a:rPr lang="en-US" sz="2400" dirty="0"/>
              <a:t>education </a:t>
            </a:r>
            <a:r>
              <a:rPr lang="en-US" sz="2400" dirty="0" smtClean="0"/>
              <a:t>services. </a:t>
            </a:r>
            <a:endParaRPr lang="en-US" sz="2400" dirty="0"/>
          </a:p>
        </p:txBody>
      </p:sp>
      <p:sp>
        <p:nvSpPr>
          <p:cNvPr id="7" name="Rectangle 6"/>
          <p:cNvSpPr/>
          <p:nvPr/>
        </p:nvSpPr>
        <p:spPr>
          <a:xfrm>
            <a:off x="251519" y="2135400"/>
            <a:ext cx="8665131" cy="1200329"/>
          </a:xfrm>
          <a:prstGeom prst="rect">
            <a:avLst/>
          </a:prstGeom>
        </p:spPr>
        <p:txBody>
          <a:bodyPr wrap="square">
            <a:spAutoFit/>
          </a:bodyPr>
          <a:lstStyle/>
          <a:p>
            <a:pPr algn="just" rtl="0"/>
            <a:r>
              <a:rPr lang="en-US" sz="2400" dirty="0" smtClean="0"/>
              <a:t>Requirements for </a:t>
            </a:r>
            <a:r>
              <a:rPr lang="en-US" sz="2400" dirty="0"/>
              <a:t>physical accessibility, </a:t>
            </a:r>
            <a:r>
              <a:rPr lang="en-US" sz="2400" dirty="0" smtClean="0"/>
              <a:t>include  </a:t>
            </a:r>
            <a:r>
              <a:rPr lang="en-US" sz="2400" dirty="0"/>
              <a:t>infrastructure, buildings, transportation, public areas, </a:t>
            </a:r>
            <a:br>
              <a:rPr lang="en-US" sz="2400" dirty="0"/>
            </a:br>
            <a:r>
              <a:rPr lang="en-US" sz="2400" dirty="0" smtClean="0"/>
              <a:t>sport, </a:t>
            </a:r>
            <a:r>
              <a:rPr lang="en-US" sz="2400" dirty="0"/>
              <a:t>culture, </a:t>
            </a:r>
            <a:r>
              <a:rPr lang="en-US" sz="2400" dirty="0" smtClean="0"/>
              <a:t>tourism, etc.</a:t>
            </a:r>
            <a:endParaRPr lang="en-US" sz="2400" dirty="0"/>
          </a:p>
        </p:txBody>
      </p:sp>
    </p:spTree>
    <p:extLst>
      <p:ext uri="{BB962C8B-B14F-4D97-AF65-F5344CB8AC3E}">
        <p14:creationId xmlns:p14="http://schemas.microsoft.com/office/powerpoint/2010/main" val="20635185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49094" y="332656"/>
            <a:ext cx="3586623" cy="584775"/>
          </a:xfrm>
          <a:prstGeom prst="rect">
            <a:avLst/>
          </a:prstGeom>
        </p:spPr>
        <p:txBody>
          <a:bodyPr wrap="none">
            <a:spAutoFit/>
          </a:bodyPr>
          <a:lstStyle/>
          <a:p>
            <a:r>
              <a:rPr lang="en-US" sz="3200" b="1" dirty="0">
                <a:solidFill>
                  <a:srgbClr val="FF3300"/>
                </a:solidFill>
              </a:rPr>
              <a:t>Accessibility </a:t>
            </a:r>
            <a:r>
              <a:rPr lang="en-US" sz="3200" b="1" dirty="0" smtClean="0">
                <a:solidFill>
                  <a:srgbClr val="FF3300"/>
                </a:solidFill>
              </a:rPr>
              <a:t>Service</a:t>
            </a:r>
            <a:endParaRPr lang="en-US" sz="3200" b="1" dirty="0">
              <a:solidFill>
                <a:srgbClr val="FF3300"/>
              </a:solidFill>
            </a:endParaRPr>
          </a:p>
        </p:txBody>
      </p:sp>
      <p:sp>
        <p:nvSpPr>
          <p:cNvPr id="6" name="Rectangle 5"/>
          <p:cNvSpPr/>
          <p:nvPr/>
        </p:nvSpPr>
        <p:spPr>
          <a:xfrm>
            <a:off x="181589" y="1052736"/>
            <a:ext cx="8721636" cy="2308324"/>
          </a:xfrm>
          <a:prstGeom prst="rect">
            <a:avLst/>
          </a:prstGeom>
        </p:spPr>
        <p:txBody>
          <a:bodyPr wrap="square">
            <a:spAutoFit/>
          </a:bodyPr>
          <a:lstStyle/>
          <a:p>
            <a:pPr algn="just" rtl="0"/>
            <a:r>
              <a:rPr lang="en-US" sz="2400" dirty="0"/>
              <a:t>Some of the barriers and difficulties </a:t>
            </a:r>
            <a:r>
              <a:rPr lang="en-US" sz="2400" dirty="0" smtClean="0"/>
              <a:t>for such </a:t>
            </a:r>
            <a:r>
              <a:rPr lang="en-US" sz="2400" dirty="0"/>
              <a:t>students are </a:t>
            </a:r>
            <a:r>
              <a:rPr lang="en-US" sz="2400" dirty="0" smtClean="0"/>
              <a:t>related to services essential for </a:t>
            </a:r>
            <a:r>
              <a:rPr lang="en-US" sz="2400" dirty="0"/>
              <a:t>integration </a:t>
            </a:r>
            <a:r>
              <a:rPr lang="en-US" sz="2400" dirty="0" smtClean="0"/>
              <a:t>at </a:t>
            </a:r>
            <a:r>
              <a:rPr lang="en-US" sz="2400" dirty="0"/>
              <a:t>the university</a:t>
            </a:r>
            <a:r>
              <a:rPr lang="en-US" sz="2400" dirty="0" smtClean="0"/>
              <a:t>.</a:t>
            </a:r>
          </a:p>
          <a:p>
            <a:pPr algn="just" rtl="0"/>
            <a:endParaRPr lang="en-US" sz="2400" dirty="0"/>
          </a:p>
          <a:p>
            <a:pPr algn="just" rtl="0"/>
            <a:r>
              <a:rPr lang="en-US" sz="2400" i="1" dirty="0"/>
              <a:t>Registration and </a:t>
            </a:r>
            <a:r>
              <a:rPr lang="en-US" sz="2400" i="1" dirty="0" smtClean="0"/>
              <a:t>acceptance:</a:t>
            </a:r>
          </a:p>
          <a:p>
            <a:pPr algn="just" rtl="0"/>
            <a:r>
              <a:rPr lang="en-US" sz="2400" dirty="0"/>
              <a:t>General website of the </a:t>
            </a:r>
            <a:r>
              <a:rPr lang="en-US" sz="2400" dirty="0" smtClean="0"/>
              <a:t>university, faculty </a:t>
            </a:r>
            <a:r>
              <a:rPr lang="en-US" sz="2400" dirty="0"/>
              <a:t>or department </a:t>
            </a:r>
            <a:r>
              <a:rPr lang="en-US" sz="2400" dirty="0" smtClean="0"/>
              <a:t>Information </a:t>
            </a:r>
            <a:r>
              <a:rPr lang="en-US" sz="2400" dirty="0"/>
              <a:t>and registration </a:t>
            </a:r>
            <a:r>
              <a:rPr lang="en-US" sz="2400" dirty="0" smtClean="0"/>
              <a:t>booklet,  telephone </a:t>
            </a:r>
            <a:r>
              <a:rPr lang="en-US" sz="2400" dirty="0"/>
              <a:t>response</a:t>
            </a:r>
          </a:p>
        </p:txBody>
      </p:sp>
      <p:sp>
        <p:nvSpPr>
          <p:cNvPr id="2" name="Rectangle 1"/>
          <p:cNvSpPr/>
          <p:nvPr/>
        </p:nvSpPr>
        <p:spPr>
          <a:xfrm>
            <a:off x="266362" y="3933056"/>
            <a:ext cx="8552089" cy="1938992"/>
          </a:xfrm>
          <a:prstGeom prst="rect">
            <a:avLst/>
          </a:prstGeom>
        </p:spPr>
        <p:txBody>
          <a:bodyPr wrap="square">
            <a:spAutoFit/>
          </a:bodyPr>
          <a:lstStyle/>
          <a:p>
            <a:pPr algn="l" rtl="0"/>
            <a:r>
              <a:rPr lang="en-US" sz="2400" dirty="0"/>
              <a:t>Hearing </a:t>
            </a:r>
            <a:r>
              <a:rPr lang="en-US" sz="2400" dirty="0" smtClean="0"/>
              <a:t>problems - difficulty </a:t>
            </a:r>
            <a:r>
              <a:rPr lang="en-US" sz="2400" dirty="0"/>
              <a:t>in receiving telephone information</a:t>
            </a:r>
          </a:p>
          <a:p>
            <a:pPr algn="just" rtl="0"/>
            <a:r>
              <a:rPr lang="en-US" sz="2400" dirty="0"/>
              <a:t>Visual </a:t>
            </a:r>
            <a:r>
              <a:rPr lang="en-US" sz="2400" dirty="0" smtClean="0"/>
              <a:t>problems - difficulty </a:t>
            </a:r>
            <a:r>
              <a:rPr lang="en-US" sz="2400" dirty="0"/>
              <a:t>in obtaining visual information</a:t>
            </a:r>
          </a:p>
          <a:p>
            <a:pPr algn="just" rtl="0"/>
            <a:r>
              <a:rPr lang="en-US" sz="2400" dirty="0"/>
              <a:t>Cognitive </a:t>
            </a:r>
            <a:r>
              <a:rPr lang="en-US" sz="2400" dirty="0" smtClean="0"/>
              <a:t>problems - use </a:t>
            </a:r>
            <a:r>
              <a:rPr lang="en-US" sz="2400" dirty="0"/>
              <a:t>of spoken or written </a:t>
            </a:r>
            <a:r>
              <a:rPr lang="en-US" sz="2400" dirty="0" smtClean="0"/>
              <a:t>language</a:t>
            </a:r>
          </a:p>
          <a:p>
            <a:pPr algn="just" rtl="0"/>
            <a:endParaRPr lang="en-US" sz="2400" dirty="0"/>
          </a:p>
          <a:p>
            <a:pPr algn="l" rtl="0"/>
            <a:r>
              <a:rPr lang="en-US" sz="2400" b="1" dirty="0">
                <a:solidFill>
                  <a:srgbClr val="FF0000"/>
                </a:solidFill>
              </a:rPr>
              <a:t>Is there a need to submit disability information?</a:t>
            </a:r>
          </a:p>
        </p:txBody>
      </p:sp>
    </p:spTree>
    <p:extLst>
      <p:ext uri="{BB962C8B-B14F-4D97-AF65-F5344CB8AC3E}">
        <p14:creationId xmlns:p14="http://schemas.microsoft.com/office/powerpoint/2010/main" val="40925556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84189" y="122921"/>
            <a:ext cx="4991944" cy="584775"/>
          </a:xfrm>
          <a:prstGeom prst="rect">
            <a:avLst/>
          </a:prstGeom>
        </p:spPr>
        <p:txBody>
          <a:bodyPr wrap="none">
            <a:spAutoFit/>
          </a:bodyPr>
          <a:lstStyle/>
          <a:p>
            <a:r>
              <a:rPr lang="en-US" sz="3200" b="1" dirty="0">
                <a:solidFill>
                  <a:srgbClr val="FF0000"/>
                </a:solidFill>
              </a:rPr>
              <a:t>Current student information</a:t>
            </a:r>
          </a:p>
        </p:txBody>
      </p:sp>
      <p:sp>
        <p:nvSpPr>
          <p:cNvPr id="4" name="Rectangle 3"/>
          <p:cNvSpPr/>
          <p:nvPr/>
        </p:nvSpPr>
        <p:spPr>
          <a:xfrm>
            <a:off x="2191792" y="1052736"/>
            <a:ext cx="6552728" cy="1200329"/>
          </a:xfrm>
          <a:prstGeom prst="rect">
            <a:avLst/>
          </a:prstGeom>
        </p:spPr>
        <p:txBody>
          <a:bodyPr wrap="square">
            <a:spAutoFit/>
          </a:bodyPr>
          <a:lstStyle/>
          <a:p>
            <a:pPr algn="just" rtl="0"/>
            <a:r>
              <a:rPr lang="en-US" sz="2400" dirty="0"/>
              <a:t>Examinations and </a:t>
            </a:r>
            <a:r>
              <a:rPr lang="en-US" sz="2400" dirty="0" smtClean="0"/>
              <a:t>grades, students</a:t>
            </a:r>
            <a:r>
              <a:rPr lang="en-US" sz="2400" dirty="0"/>
              <a:t>' personal </a:t>
            </a:r>
            <a:r>
              <a:rPr lang="en-US" sz="2400" dirty="0" smtClean="0"/>
              <a:t>information, computerized </a:t>
            </a:r>
            <a:r>
              <a:rPr lang="en-US" sz="2400" dirty="0"/>
              <a:t>information </a:t>
            </a:r>
            <a:r>
              <a:rPr lang="en-US" sz="2400" dirty="0" smtClean="0"/>
              <a:t>stands, orientation </a:t>
            </a:r>
            <a:r>
              <a:rPr lang="en-US" sz="2400" dirty="0"/>
              <a:t>maps </a:t>
            </a:r>
            <a:r>
              <a:rPr lang="en-US" sz="2400" dirty="0" smtClean="0"/>
              <a:t>at the </a:t>
            </a:r>
            <a:r>
              <a:rPr lang="en-US" sz="2400" dirty="0"/>
              <a:t>campus</a:t>
            </a:r>
          </a:p>
        </p:txBody>
      </p:sp>
      <p:sp>
        <p:nvSpPr>
          <p:cNvPr id="5" name="Rectangle 4"/>
          <p:cNvSpPr/>
          <p:nvPr/>
        </p:nvSpPr>
        <p:spPr>
          <a:xfrm>
            <a:off x="323528" y="2924944"/>
            <a:ext cx="8439879" cy="2308324"/>
          </a:xfrm>
          <a:prstGeom prst="rect">
            <a:avLst/>
          </a:prstGeom>
        </p:spPr>
        <p:txBody>
          <a:bodyPr wrap="square">
            <a:spAutoFit/>
          </a:bodyPr>
          <a:lstStyle/>
          <a:p>
            <a:pPr algn="just" rtl="0"/>
            <a:r>
              <a:rPr lang="en-US" sz="2400" dirty="0"/>
              <a:t>For example, if we announce </a:t>
            </a:r>
            <a:r>
              <a:rPr lang="en-US" sz="2400" dirty="0" smtClean="0"/>
              <a:t>that an </a:t>
            </a:r>
            <a:r>
              <a:rPr lang="en-US" sz="2400" dirty="0"/>
              <a:t>examination </a:t>
            </a:r>
            <a:r>
              <a:rPr lang="en-US" sz="2400" dirty="0" smtClean="0"/>
              <a:t>is cancelled in </a:t>
            </a:r>
            <a:r>
              <a:rPr lang="en-US" sz="2400" dirty="0"/>
              <a:t>the Internet, what is the accessibility of the information to </a:t>
            </a:r>
            <a:r>
              <a:rPr lang="en-US" sz="2400" dirty="0" smtClean="0"/>
              <a:t>students with visual problems?</a:t>
            </a:r>
            <a:endParaRPr lang="en-US" sz="2400" dirty="0"/>
          </a:p>
          <a:p>
            <a:pPr algn="l" rtl="0"/>
            <a:endParaRPr lang="en-US" sz="2400" dirty="0" smtClean="0"/>
          </a:p>
          <a:p>
            <a:pPr algn="just" rtl="0"/>
            <a:r>
              <a:rPr lang="en-US" sz="2400" dirty="0" smtClean="0"/>
              <a:t>Is the height </a:t>
            </a:r>
            <a:r>
              <a:rPr lang="en-US" sz="2400" dirty="0"/>
              <a:t>of the service </a:t>
            </a:r>
            <a:r>
              <a:rPr lang="en-US" sz="2400" dirty="0" smtClean="0"/>
              <a:t>points relevant </a:t>
            </a:r>
            <a:r>
              <a:rPr lang="en-US" sz="2400" dirty="0"/>
              <a:t>for those who are sitting in a </a:t>
            </a:r>
            <a:r>
              <a:rPr lang="en-US" sz="2400" dirty="0" smtClean="0"/>
              <a:t>wheelchair?</a:t>
            </a:r>
            <a:endParaRPr lang="en-US" sz="2400" dirty="0"/>
          </a:p>
        </p:txBody>
      </p:sp>
    </p:spTree>
    <p:extLst>
      <p:ext uri="{BB962C8B-B14F-4D97-AF65-F5344CB8AC3E}">
        <p14:creationId xmlns:p14="http://schemas.microsoft.com/office/powerpoint/2010/main" val="15132971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3dflagsdotcom_israe2wm"/>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148680"/>
            <a:ext cx="137160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23528" y="1556792"/>
            <a:ext cx="7632848" cy="4154984"/>
          </a:xfrm>
          <a:prstGeom prst="rect">
            <a:avLst/>
          </a:prstGeom>
        </p:spPr>
        <p:txBody>
          <a:bodyPr wrap="square">
            <a:spAutoFit/>
          </a:bodyPr>
          <a:lstStyle/>
          <a:p>
            <a:pPr algn="just" rtl="0"/>
            <a:r>
              <a:rPr lang="en-US" sz="2400" dirty="0"/>
              <a:t>F</a:t>
            </a:r>
            <a:r>
              <a:rPr lang="en-US" sz="2400" dirty="0" smtClean="0"/>
              <a:t>lexibility </a:t>
            </a:r>
            <a:r>
              <a:rPr lang="en-US" sz="2400" dirty="0"/>
              <a:t>to make changes in </a:t>
            </a:r>
            <a:r>
              <a:rPr lang="en-US" sz="2400" dirty="0" smtClean="0"/>
              <a:t>distribution </a:t>
            </a:r>
            <a:r>
              <a:rPr lang="en-US" sz="2400" dirty="0"/>
              <a:t>of rooms according to accessibility </a:t>
            </a:r>
            <a:r>
              <a:rPr lang="en-US" sz="2400" dirty="0" smtClean="0"/>
              <a:t>requirements.</a:t>
            </a:r>
          </a:p>
          <a:p>
            <a:pPr algn="l" rtl="0"/>
            <a:r>
              <a:rPr lang="en-US" sz="2400" dirty="0" smtClean="0"/>
              <a:t> </a:t>
            </a:r>
          </a:p>
          <a:p>
            <a:pPr algn="just" rtl="0"/>
            <a:r>
              <a:rPr lang="en-US" sz="2400" dirty="0" smtClean="0"/>
              <a:t>Ads </a:t>
            </a:r>
            <a:r>
              <a:rPr lang="en-US" sz="2400" dirty="0"/>
              <a:t>for unique needs like giving the </a:t>
            </a:r>
            <a:r>
              <a:rPr lang="en-US" sz="2400" dirty="0" smtClean="0"/>
              <a:t>students with hearing problems a tutor </a:t>
            </a:r>
            <a:r>
              <a:rPr lang="en-US" sz="2400" dirty="0"/>
              <a:t>without </a:t>
            </a:r>
            <a:r>
              <a:rPr lang="en-US" sz="2400" dirty="0" smtClean="0"/>
              <a:t>beard.</a:t>
            </a:r>
            <a:endParaRPr lang="en-US" sz="2400" dirty="0"/>
          </a:p>
          <a:p>
            <a:pPr algn="l" rtl="0"/>
            <a:endParaRPr lang="en-US" sz="2400" dirty="0"/>
          </a:p>
          <a:p>
            <a:pPr algn="just" rtl="0"/>
            <a:r>
              <a:rPr lang="en-US" sz="2400" dirty="0"/>
              <a:t>A</a:t>
            </a:r>
            <a:r>
              <a:rPr lang="en-US" sz="2400" dirty="0" smtClean="0"/>
              <a:t> </a:t>
            </a:r>
            <a:r>
              <a:rPr lang="en-US" sz="2400" dirty="0"/>
              <a:t>person with a different cognitive ability or mental disability may need personal </a:t>
            </a:r>
            <a:r>
              <a:rPr lang="en-US" sz="2400" dirty="0" smtClean="0"/>
              <a:t>consulting </a:t>
            </a:r>
            <a:r>
              <a:rPr lang="en-US" sz="2400" dirty="0"/>
              <a:t>rather </a:t>
            </a:r>
            <a:r>
              <a:rPr lang="en-US" sz="2400" dirty="0" smtClean="0"/>
              <a:t>in a group.</a:t>
            </a:r>
          </a:p>
          <a:p>
            <a:pPr algn="l" rtl="0"/>
            <a:endParaRPr lang="en-US" sz="2400" dirty="0"/>
          </a:p>
          <a:p>
            <a:pPr algn="just" rtl="0"/>
            <a:r>
              <a:rPr lang="en-US" sz="2400" dirty="0" smtClean="0"/>
              <a:t>The consulting process </a:t>
            </a:r>
            <a:r>
              <a:rPr lang="en-US" sz="2400" dirty="0"/>
              <a:t>duration </a:t>
            </a:r>
            <a:r>
              <a:rPr lang="en-US" sz="2400" dirty="0" smtClean="0"/>
              <a:t>and </a:t>
            </a:r>
            <a:r>
              <a:rPr lang="en-US" sz="2400" dirty="0"/>
              <a:t>the search for the material should be extended and </a:t>
            </a:r>
            <a:r>
              <a:rPr lang="en-US" sz="2400" dirty="0" smtClean="0"/>
              <a:t>flexible.</a:t>
            </a:r>
            <a:endParaRPr lang="en-US" sz="2400" dirty="0"/>
          </a:p>
        </p:txBody>
      </p:sp>
    </p:spTree>
    <p:extLst>
      <p:ext uri="{BB962C8B-B14F-4D97-AF65-F5344CB8AC3E}">
        <p14:creationId xmlns:p14="http://schemas.microsoft.com/office/powerpoint/2010/main" val="29366599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784976" cy="646331"/>
          </a:xfrm>
          <a:prstGeom prst="rect">
            <a:avLst/>
          </a:prstGeom>
        </p:spPr>
        <p:txBody>
          <a:bodyPr wrap="square">
            <a:spAutoFit/>
          </a:bodyPr>
          <a:lstStyle/>
          <a:p>
            <a:pPr algn="ctr" rtl="0"/>
            <a:r>
              <a:rPr lang="ru-RU" sz="3600" b="1" dirty="0" smtClean="0">
                <a:solidFill>
                  <a:schemeClr val="tx2"/>
                </a:solidFill>
              </a:rPr>
              <a:t>Вложения Израиля в науку (% </a:t>
            </a:r>
            <a:r>
              <a:rPr lang="ru-RU" sz="3600" b="1" dirty="0">
                <a:solidFill>
                  <a:schemeClr val="tx2"/>
                </a:solidFill>
              </a:rPr>
              <a:t>от ВВП</a:t>
            </a:r>
            <a:r>
              <a:rPr lang="ru-RU" sz="3600" b="1" dirty="0" smtClean="0">
                <a:solidFill>
                  <a:schemeClr val="tx2"/>
                </a:solidFill>
              </a:rPr>
              <a:t>)</a:t>
            </a:r>
            <a:endParaRPr lang="en-US" sz="3600" b="1" dirty="0">
              <a:solidFill>
                <a:schemeClr val="tx2"/>
              </a:solidFill>
            </a:endParaRPr>
          </a:p>
        </p:txBody>
      </p:sp>
      <p:pic>
        <p:nvPicPr>
          <p:cNvPr id="24578" name="Picture 2" descr="articl2e"/>
          <p:cNvPicPr>
            <a:picLocks noChangeAspect="1" noChangeArrowheads="1"/>
          </p:cNvPicPr>
          <p:nvPr/>
        </p:nvPicPr>
        <p:blipFill rotWithShape="1">
          <a:blip r:embed="rId2">
            <a:extLst>
              <a:ext uri="{28A0092B-C50C-407E-A947-70E740481C1C}">
                <a14:useLocalDpi xmlns:a14="http://schemas.microsoft.com/office/drawing/2010/main" val="0"/>
              </a:ext>
            </a:extLst>
          </a:blip>
          <a:srcRect l="2019" t="10835" r="3527" b="7146"/>
          <a:stretch/>
        </p:blipFill>
        <p:spPr bwMode="auto">
          <a:xfrm>
            <a:off x="16346" y="646331"/>
            <a:ext cx="9127654" cy="5577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31782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200" t="36933" r="6800" b="29467"/>
          <a:stretch/>
        </p:blipFill>
        <p:spPr bwMode="auto">
          <a:xfrm rot="486108">
            <a:off x="160216" y="4443270"/>
            <a:ext cx="4648200" cy="192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019370" y="116632"/>
            <a:ext cx="4450770" cy="646331"/>
          </a:xfrm>
          <a:prstGeom prst="rect">
            <a:avLst/>
          </a:prstGeom>
        </p:spPr>
        <p:txBody>
          <a:bodyPr wrap="none">
            <a:spAutoFit/>
          </a:bodyPr>
          <a:lstStyle/>
          <a:p>
            <a:r>
              <a:rPr lang="en-US" sz="3600" b="1" dirty="0">
                <a:solidFill>
                  <a:srgbClr val="FF0000"/>
                </a:solidFill>
              </a:rPr>
              <a:t>Academic accessibility</a:t>
            </a:r>
          </a:p>
        </p:txBody>
      </p:sp>
      <p:sp>
        <p:nvSpPr>
          <p:cNvPr id="3" name="Rectangle 2"/>
          <p:cNvSpPr/>
          <p:nvPr/>
        </p:nvSpPr>
        <p:spPr>
          <a:xfrm>
            <a:off x="251520" y="762963"/>
            <a:ext cx="8496944" cy="830997"/>
          </a:xfrm>
          <a:prstGeom prst="rect">
            <a:avLst/>
          </a:prstGeom>
        </p:spPr>
        <p:txBody>
          <a:bodyPr wrap="square">
            <a:spAutoFit/>
          </a:bodyPr>
          <a:lstStyle/>
          <a:p>
            <a:pPr algn="l" rtl="0"/>
            <a:r>
              <a:rPr lang="en-US" sz="2400" dirty="0" smtClean="0"/>
              <a:t>How </a:t>
            </a:r>
            <a:r>
              <a:rPr lang="en-US" sz="2400" dirty="0"/>
              <a:t>instructional materials, teaching aids, assignments, and exams are accessible to students with </a:t>
            </a:r>
            <a:r>
              <a:rPr lang="en-US" sz="2400" dirty="0" smtClean="0"/>
              <a:t>disabilities? </a:t>
            </a:r>
            <a:endParaRPr lang="en-US" sz="2400" dirty="0"/>
          </a:p>
        </p:txBody>
      </p:sp>
      <p:sp>
        <p:nvSpPr>
          <p:cNvPr id="5" name="Rectangle 4"/>
          <p:cNvSpPr/>
          <p:nvPr/>
        </p:nvSpPr>
        <p:spPr>
          <a:xfrm>
            <a:off x="251520" y="1700808"/>
            <a:ext cx="8489687" cy="2185214"/>
          </a:xfrm>
          <a:prstGeom prst="rect">
            <a:avLst/>
          </a:prstGeom>
        </p:spPr>
        <p:txBody>
          <a:bodyPr wrap="square">
            <a:spAutoFit/>
          </a:bodyPr>
          <a:lstStyle/>
          <a:p>
            <a:pPr algn="l" rtl="0"/>
            <a:r>
              <a:rPr lang="en-US" sz="2000" i="1" dirty="0" smtClean="0"/>
              <a:t>Exams</a:t>
            </a:r>
          </a:p>
          <a:p>
            <a:pPr algn="l" rtl="0"/>
            <a:endParaRPr lang="en-US" sz="800" dirty="0" smtClean="0"/>
          </a:p>
          <a:p>
            <a:pPr algn="l" rtl="0"/>
            <a:r>
              <a:rPr lang="en-US" sz="2000" dirty="0" smtClean="0"/>
              <a:t>The </a:t>
            </a:r>
            <a:r>
              <a:rPr lang="en-US" sz="2000" dirty="0"/>
              <a:t>use </a:t>
            </a:r>
            <a:r>
              <a:rPr lang="en-US" sz="2000" dirty="0" smtClean="0"/>
              <a:t>during examination additional material that is specially adapted </a:t>
            </a:r>
            <a:r>
              <a:rPr lang="en-US" sz="2000" dirty="0"/>
              <a:t>to the </a:t>
            </a:r>
            <a:r>
              <a:rPr lang="en-US" sz="2000" dirty="0" smtClean="0"/>
              <a:t>learning difficulty.</a:t>
            </a:r>
          </a:p>
          <a:p>
            <a:pPr algn="l" rtl="0"/>
            <a:endParaRPr lang="en-US" sz="800" dirty="0"/>
          </a:p>
          <a:p>
            <a:pPr algn="l" rtl="0"/>
            <a:r>
              <a:rPr lang="en-US" sz="2000" dirty="0" smtClean="0"/>
              <a:t>Personal </a:t>
            </a:r>
            <a:r>
              <a:rPr lang="en-US" sz="2000" dirty="0"/>
              <a:t>help, reading, oral test, a test with an </a:t>
            </a:r>
            <a:r>
              <a:rPr lang="en-US" sz="2000" dirty="0" smtClean="0"/>
              <a:t>alternative </a:t>
            </a:r>
            <a:r>
              <a:rPr lang="en-US" sz="2000" dirty="0"/>
              <a:t>structure, a recorded version of the exam, </a:t>
            </a:r>
            <a:r>
              <a:rPr lang="en-US" sz="2000" dirty="0" smtClean="0"/>
              <a:t>evaluation of the solution  process </a:t>
            </a:r>
            <a:r>
              <a:rPr lang="en-US" sz="2000" dirty="0"/>
              <a:t>and not just </a:t>
            </a:r>
            <a:r>
              <a:rPr lang="en-US" sz="2000" dirty="0" smtClean="0"/>
              <a:t>to the final result.</a:t>
            </a:r>
            <a:endParaRPr lang="en-US" sz="2000" dirty="0"/>
          </a:p>
        </p:txBody>
      </p:sp>
      <p:sp>
        <p:nvSpPr>
          <p:cNvPr id="6" name="Rectangle 5"/>
          <p:cNvSpPr/>
          <p:nvPr/>
        </p:nvSpPr>
        <p:spPr>
          <a:xfrm>
            <a:off x="5064089" y="4125311"/>
            <a:ext cx="3888432" cy="2062103"/>
          </a:xfrm>
          <a:prstGeom prst="rect">
            <a:avLst/>
          </a:prstGeom>
        </p:spPr>
        <p:txBody>
          <a:bodyPr wrap="square">
            <a:spAutoFit/>
          </a:bodyPr>
          <a:lstStyle/>
          <a:p>
            <a:pPr algn="l" rtl="0"/>
            <a:r>
              <a:rPr lang="en-US" sz="2000" i="1" dirty="0" smtClean="0"/>
              <a:t>Exercises, projects, diploma work</a:t>
            </a:r>
          </a:p>
          <a:p>
            <a:pPr algn="l" rtl="0"/>
            <a:endParaRPr lang="en-US" sz="800" i="1" dirty="0" smtClean="0"/>
          </a:p>
          <a:p>
            <a:pPr algn="l" rtl="0"/>
            <a:r>
              <a:rPr lang="en-US" sz="2000" dirty="0" smtClean="0"/>
              <a:t>-     organizing timetables, </a:t>
            </a:r>
          </a:p>
          <a:p>
            <a:pPr marL="342900" indent="-342900" algn="l" rtl="0">
              <a:buFontTx/>
              <a:buChar char="-"/>
            </a:pPr>
            <a:r>
              <a:rPr lang="en-US" sz="2000" dirty="0" smtClean="0"/>
              <a:t>dependence </a:t>
            </a:r>
            <a:r>
              <a:rPr lang="en-US" sz="2000" dirty="0"/>
              <a:t>on others to perform  </a:t>
            </a:r>
            <a:r>
              <a:rPr lang="en-US" sz="2000" dirty="0" smtClean="0"/>
              <a:t>tasks</a:t>
            </a:r>
            <a:r>
              <a:rPr lang="en-US" sz="2000" dirty="0"/>
              <a:t>, </a:t>
            </a:r>
            <a:endParaRPr lang="en-US" sz="2000" dirty="0" smtClean="0"/>
          </a:p>
          <a:p>
            <a:pPr marL="342900" indent="-342900" algn="l" rtl="0">
              <a:buFontTx/>
              <a:buChar char="-"/>
            </a:pPr>
            <a:r>
              <a:rPr lang="en-US" sz="2000" dirty="0" smtClean="0"/>
              <a:t>the </a:t>
            </a:r>
            <a:r>
              <a:rPr lang="en-US" sz="2000" dirty="0"/>
              <a:t>need to </a:t>
            </a:r>
            <a:r>
              <a:rPr lang="en-US" sz="2000" dirty="0" smtClean="0"/>
              <a:t>postpone the </a:t>
            </a:r>
          </a:p>
          <a:p>
            <a:pPr algn="l" rtl="0"/>
            <a:r>
              <a:rPr lang="en-US" sz="2000" dirty="0"/>
              <a:t> </a:t>
            </a:r>
            <a:r>
              <a:rPr lang="en-US" sz="2000" dirty="0" smtClean="0"/>
              <a:t>     submission deadline. </a:t>
            </a:r>
            <a:r>
              <a:rPr lang="en-US" sz="2000" dirty="0"/>
              <a:t>	</a:t>
            </a:r>
          </a:p>
        </p:txBody>
      </p:sp>
    </p:spTree>
    <p:extLst>
      <p:ext uri="{BB962C8B-B14F-4D97-AF65-F5344CB8AC3E}">
        <p14:creationId xmlns:p14="http://schemas.microsoft.com/office/powerpoint/2010/main" val="8017300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circle(in)">
                                      <p:cBhvr>
                                        <p:cTn id="7" dur="20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מחבר ישר 15"/>
          <p:cNvCxnSpPr/>
          <p:nvPr/>
        </p:nvCxnSpPr>
        <p:spPr>
          <a:xfrm rot="10800000">
            <a:off x="580977" y="1628800"/>
            <a:ext cx="7848872" cy="0"/>
          </a:xfrm>
          <a:prstGeom prst="line">
            <a:avLst/>
          </a:prstGeom>
        </p:spPr>
        <p:style>
          <a:lnRef idx="3">
            <a:schemeClr val="accent1"/>
          </a:lnRef>
          <a:fillRef idx="0">
            <a:schemeClr val="accent1"/>
          </a:fillRef>
          <a:effectRef idx="2">
            <a:schemeClr val="accent1"/>
          </a:effectRef>
          <a:fontRef idx="minor">
            <a:schemeClr val="tx1"/>
          </a:fontRef>
        </p:style>
      </p:cxnSp>
      <p:sp>
        <p:nvSpPr>
          <p:cNvPr id="20" name="מלבן 19"/>
          <p:cNvSpPr/>
          <p:nvPr/>
        </p:nvSpPr>
        <p:spPr>
          <a:xfrm>
            <a:off x="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pic>
        <p:nvPicPr>
          <p:cNvPr id="9" name="Picture 9" descr="3dflagsdotcom_israe2wm"/>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55576" y="449364"/>
            <a:ext cx="137160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7287" y="400152"/>
            <a:ext cx="2700337" cy="1017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00755" y="4797152"/>
            <a:ext cx="2448272" cy="1836204"/>
          </a:xfrm>
          <a:prstGeom prst="rect">
            <a:avLst/>
          </a:prstGeom>
        </p:spPr>
      </p:pic>
      <p:sp>
        <p:nvSpPr>
          <p:cNvPr id="2" name="Rectangle 1"/>
          <p:cNvSpPr/>
          <p:nvPr/>
        </p:nvSpPr>
        <p:spPr>
          <a:xfrm>
            <a:off x="742792" y="1628799"/>
            <a:ext cx="7698326" cy="646331"/>
          </a:xfrm>
          <a:prstGeom prst="rect">
            <a:avLst/>
          </a:prstGeom>
        </p:spPr>
        <p:txBody>
          <a:bodyPr wrap="none">
            <a:spAutoFit/>
          </a:bodyPr>
          <a:lstStyle/>
          <a:p>
            <a:r>
              <a:rPr lang="en-US" sz="3600" b="1" dirty="0">
                <a:solidFill>
                  <a:srgbClr val="FF0000"/>
                </a:solidFill>
              </a:rPr>
              <a:t>Learning Disabilities Diagnosis Institute</a:t>
            </a:r>
          </a:p>
        </p:txBody>
      </p:sp>
      <p:sp>
        <p:nvSpPr>
          <p:cNvPr id="3" name="Rectangle 2"/>
          <p:cNvSpPr/>
          <p:nvPr/>
        </p:nvSpPr>
        <p:spPr>
          <a:xfrm>
            <a:off x="198365" y="2420888"/>
            <a:ext cx="8614096" cy="3046988"/>
          </a:xfrm>
          <a:prstGeom prst="rect">
            <a:avLst/>
          </a:prstGeom>
        </p:spPr>
        <p:txBody>
          <a:bodyPr wrap="square">
            <a:spAutoFit/>
          </a:bodyPr>
          <a:lstStyle/>
          <a:p>
            <a:pPr algn="l" rtl="0"/>
            <a:r>
              <a:rPr lang="en-US" sz="2400" dirty="0"/>
              <a:t>The diagnosis i</a:t>
            </a:r>
            <a:r>
              <a:rPr lang="en-US" sz="2400" dirty="0" smtClean="0"/>
              <a:t>s performed </a:t>
            </a:r>
            <a:r>
              <a:rPr lang="en-US" sz="2400" dirty="0"/>
              <a:t>in three sessions: two sessions of about 3 </a:t>
            </a:r>
            <a:r>
              <a:rPr lang="en-US" sz="2400" dirty="0" smtClean="0"/>
              <a:t>h </a:t>
            </a:r>
            <a:r>
              <a:rPr lang="en-US" sz="2400" dirty="0"/>
              <a:t>each</a:t>
            </a:r>
            <a:r>
              <a:rPr lang="en-US" sz="2400" dirty="0" smtClean="0"/>
              <a:t>, </a:t>
            </a:r>
            <a:r>
              <a:rPr lang="en-US" sz="2400" dirty="0"/>
              <a:t>and one half hour meeting with an expert diagnostician for feedback on the results of the diagnosis and their significance</a:t>
            </a:r>
            <a:r>
              <a:rPr lang="en-US" sz="2400" dirty="0" smtClean="0"/>
              <a:t>.</a:t>
            </a:r>
          </a:p>
          <a:p>
            <a:pPr algn="l" rtl="0"/>
            <a:endParaRPr lang="en-US" sz="2400" dirty="0"/>
          </a:p>
          <a:p>
            <a:pPr algn="l" rtl="0"/>
            <a:r>
              <a:rPr lang="en-US" sz="2400" dirty="0"/>
              <a:t>The work is carried out by a team of </a:t>
            </a:r>
            <a:r>
              <a:rPr lang="en-US" sz="2400" dirty="0" smtClean="0"/>
              <a:t>professional learning difficulty experts</a:t>
            </a:r>
            <a:r>
              <a:rPr lang="en-US" sz="2400" dirty="0"/>
              <a:t>, </a:t>
            </a:r>
            <a:r>
              <a:rPr lang="en-US" sz="2400" dirty="0" smtClean="0"/>
              <a:t>working </a:t>
            </a:r>
            <a:r>
              <a:rPr lang="en-US" sz="2400" dirty="0"/>
              <a:t>in collaboration, brainstorming, joint creation and holistic vision of the patient, his difficulties and </a:t>
            </a:r>
            <a:endParaRPr lang="en-US" sz="2400" dirty="0" smtClean="0"/>
          </a:p>
          <a:p>
            <a:pPr algn="l" rtl="0"/>
            <a:r>
              <a:rPr lang="en-US" sz="2400" dirty="0" smtClean="0"/>
              <a:t>welfare</a:t>
            </a:r>
            <a:r>
              <a:rPr lang="en-US" sz="2400" dirty="0"/>
              <a:t>, over time. </a:t>
            </a:r>
          </a:p>
        </p:txBody>
      </p:sp>
    </p:spTree>
    <p:extLst>
      <p:ext uri="{BB962C8B-B14F-4D97-AF65-F5344CB8AC3E}">
        <p14:creationId xmlns:p14="http://schemas.microsoft.com/office/powerpoint/2010/main" val="5520007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009328">
            <a:off x="223524" y="264216"/>
            <a:ext cx="3303810" cy="2474667"/>
          </a:xfrm>
          <a:prstGeom prst="rect">
            <a:avLst/>
          </a:prstGeom>
          <a:ln>
            <a:noFill/>
          </a:ln>
          <a:effectLst>
            <a:softEdge rad="112500"/>
          </a:effectLst>
        </p:spPr>
      </p:pic>
      <p:sp>
        <p:nvSpPr>
          <p:cNvPr id="3" name="Rectangle 2"/>
          <p:cNvSpPr/>
          <p:nvPr/>
        </p:nvSpPr>
        <p:spPr>
          <a:xfrm>
            <a:off x="179512" y="3789040"/>
            <a:ext cx="8568952" cy="1938992"/>
          </a:xfrm>
          <a:prstGeom prst="rect">
            <a:avLst/>
          </a:prstGeom>
        </p:spPr>
        <p:txBody>
          <a:bodyPr wrap="square">
            <a:spAutoFit/>
          </a:bodyPr>
          <a:lstStyle/>
          <a:p>
            <a:pPr algn="just" rtl="0"/>
            <a:r>
              <a:rPr lang="en-US" sz="2400" dirty="0" smtClean="0"/>
              <a:t>The </a:t>
            </a:r>
            <a:r>
              <a:rPr lang="en-US" sz="2400" dirty="0"/>
              <a:t>Student Service Center provides the campus population with individual and discrete psychological services. The treatment environment is protective, safe, </a:t>
            </a:r>
            <a:r>
              <a:rPr lang="en-US" sz="2400" dirty="0" smtClean="0"/>
              <a:t>confidential </a:t>
            </a:r>
            <a:r>
              <a:rPr lang="en-US" sz="2400" dirty="0"/>
              <a:t>and supportive. The treatment is carried out by </a:t>
            </a:r>
            <a:r>
              <a:rPr lang="en-US" sz="2400" dirty="0" smtClean="0"/>
              <a:t>an expert </a:t>
            </a:r>
            <a:r>
              <a:rPr lang="en-US" sz="2400" dirty="0"/>
              <a:t>clinical </a:t>
            </a:r>
            <a:r>
              <a:rPr lang="en-US" sz="2400" dirty="0" smtClean="0"/>
              <a:t>psychologist, </a:t>
            </a:r>
            <a:r>
              <a:rPr lang="en-US" sz="2400" dirty="0"/>
              <a:t>authorized to treat and advise on mental and emotional </a:t>
            </a:r>
            <a:r>
              <a:rPr lang="en-US" sz="2400" dirty="0" smtClean="0"/>
              <a:t>problems</a:t>
            </a:r>
            <a:endParaRPr lang="en-US" sz="2400" dirty="0"/>
          </a:p>
        </p:txBody>
      </p:sp>
    </p:spTree>
    <p:extLst>
      <p:ext uri="{BB962C8B-B14F-4D97-AF65-F5344CB8AC3E}">
        <p14:creationId xmlns:p14="http://schemas.microsoft.com/office/powerpoint/2010/main" val="4438765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מחבר ישר 15"/>
          <p:cNvCxnSpPr/>
          <p:nvPr/>
        </p:nvCxnSpPr>
        <p:spPr>
          <a:xfrm rot="10800000">
            <a:off x="539552" y="1206227"/>
            <a:ext cx="7848872" cy="0"/>
          </a:xfrm>
          <a:prstGeom prst="line">
            <a:avLst/>
          </a:prstGeom>
        </p:spPr>
        <p:style>
          <a:lnRef idx="3">
            <a:schemeClr val="accent1"/>
          </a:lnRef>
          <a:fillRef idx="0">
            <a:schemeClr val="accent1"/>
          </a:fillRef>
          <a:effectRef idx="2">
            <a:schemeClr val="accent1"/>
          </a:effectRef>
          <a:fontRef idx="minor">
            <a:schemeClr val="tx1"/>
          </a:fontRef>
        </p:style>
      </p:cxnSp>
      <p:sp>
        <p:nvSpPr>
          <p:cNvPr id="20" name="מלבן 19"/>
          <p:cNvSpPr/>
          <p:nvPr/>
        </p:nvSpPr>
        <p:spPr>
          <a:xfrm>
            <a:off x="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pic>
        <p:nvPicPr>
          <p:cNvPr id="12" name="Picture 9" descr="3dflagsdotcom_israe2wm"/>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67319"/>
            <a:ext cx="137160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3378" y="188640"/>
            <a:ext cx="2700337" cy="1017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23528" y="1484784"/>
            <a:ext cx="8496944" cy="523220"/>
          </a:xfrm>
          <a:prstGeom prst="rect">
            <a:avLst/>
          </a:prstGeom>
        </p:spPr>
        <p:txBody>
          <a:bodyPr wrap="square">
            <a:spAutoFit/>
          </a:bodyPr>
          <a:lstStyle/>
          <a:p>
            <a:pPr algn="l" rtl="0"/>
            <a:r>
              <a:rPr lang="en-US" sz="2800" b="1" dirty="0">
                <a:solidFill>
                  <a:srgbClr val="FF0000"/>
                </a:solidFill>
              </a:rPr>
              <a:t>Interdisciplinary support section for </a:t>
            </a:r>
            <a:r>
              <a:rPr lang="en-US" sz="2800" b="1" dirty="0" smtClean="0">
                <a:solidFill>
                  <a:srgbClr val="FF0000"/>
                </a:solidFill>
              </a:rPr>
              <a:t>the students</a:t>
            </a:r>
            <a:endParaRPr lang="en-US" sz="2800" b="1" dirty="0">
              <a:solidFill>
                <a:srgbClr val="FF0000"/>
              </a:solidFill>
            </a:endParaRPr>
          </a:p>
        </p:txBody>
      </p:sp>
      <p:grpSp>
        <p:nvGrpSpPr>
          <p:cNvPr id="7" name="Group 6"/>
          <p:cNvGrpSpPr/>
          <p:nvPr/>
        </p:nvGrpSpPr>
        <p:grpSpPr>
          <a:xfrm>
            <a:off x="192336" y="2296678"/>
            <a:ext cx="8686264" cy="2994904"/>
            <a:chOff x="179512" y="2895928"/>
            <a:chExt cx="8686264" cy="2994904"/>
          </a:xfrm>
        </p:grpSpPr>
        <p:pic>
          <p:nvPicPr>
            <p:cNvPr id="3"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23880" r="16667" b="46254"/>
            <a:stretch/>
          </p:blipFill>
          <p:spPr bwMode="auto">
            <a:xfrm>
              <a:off x="179512" y="3556000"/>
              <a:ext cx="8686264" cy="2334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903783" y="2925898"/>
              <a:ext cx="2699133" cy="646331"/>
            </a:xfrm>
            <a:prstGeom prst="rect">
              <a:avLst/>
            </a:prstGeom>
          </p:spPr>
          <p:txBody>
            <a:bodyPr wrap="square">
              <a:spAutoFit/>
            </a:bodyPr>
            <a:lstStyle/>
            <a:p>
              <a:pPr algn="ctr"/>
              <a:r>
                <a:rPr lang="en-US" dirty="0"/>
                <a:t>Testing under adapted conditions</a:t>
              </a:r>
            </a:p>
          </p:txBody>
        </p:sp>
        <p:sp>
          <p:nvSpPr>
            <p:cNvPr id="5" name="Rectangle 4"/>
            <p:cNvSpPr/>
            <p:nvPr/>
          </p:nvSpPr>
          <p:spPr>
            <a:xfrm>
              <a:off x="3685462" y="3169849"/>
              <a:ext cx="1322798" cy="369332"/>
            </a:xfrm>
            <a:prstGeom prst="rect">
              <a:avLst/>
            </a:prstGeom>
          </p:spPr>
          <p:txBody>
            <a:bodyPr wrap="none">
              <a:spAutoFit/>
            </a:bodyPr>
            <a:lstStyle/>
            <a:p>
              <a:r>
                <a:rPr lang="en-US" dirty="0" smtClean="0"/>
                <a:t>Accessibility</a:t>
              </a:r>
              <a:endParaRPr lang="en-US" dirty="0"/>
            </a:p>
          </p:txBody>
        </p:sp>
        <p:sp>
          <p:nvSpPr>
            <p:cNvPr id="6" name="Rectangle 5"/>
            <p:cNvSpPr/>
            <p:nvPr/>
          </p:nvSpPr>
          <p:spPr>
            <a:xfrm>
              <a:off x="323528" y="2895928"/>
              <a:ext cx="2711085" cy="646331"/>
            </a:xfrm>
            <a:prstGeom prst="rect">
              <a:avLst/>
            </a:prstGeom>
          </p:spPr>
          <p:txBody>
            <a:bodyPr wrap="square">
              <a:spAutoFit/>
            </a:bodyPr>
            <a:lstStyle/>
            <a:p>
              <a:pPr algn="l" rtl="0"/>
              <a:r>
                <a:rPr lang="en-US" dirty="0" smtClean="0"/>
                <a:t>Seminars, </a:t>
              </a:r>
              <a:r>
                <a:rPr lang="en-US" dirty="0"/>
                <a:t>educational and emotional assistance</a:t>
              </a:r>
            </a:p>
          </p:txBody>
        </p:sp>
      </p:grpSp>
    </p:spTree>
    <p:extLst>
      <p:ext uri="{BB962C8B-B14F-4D97-AF65-F5344CB8AC3E}">
        <p14:creationId xmlns:p14="http://schemas.microsoft.com/office/powerpoint/2010/main" val="5520007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1412776"/>
            <a:ext cx="8424936" cy="4154984"/>
          </a:xfrm>
          <a:prstGeom prst="rect">
            <a:avLst/>
          </a:prstGeom>
        </p:spPr>
        <p:txBody>
          <a:bodyPr wrap="square">
            <a:spAutoFit/>
          </a:bodyPr>
          <a:lstStyle/>
          <a:p>
            <a:pPr algn="l" rtl="0"/>
            <a:r>
              <a:rPr lang="en-US" sz="2400" dirty="0"/>
              <a:t>The support section offers </a:t>
            </a:r>
            <a:r>
              <a:rPr lang="en-US" sz="2400" dirty="0" smtClean="0"/>
              <a:t>many services </a:t>
            </a:r>
            <a:r>
              <a:rPr lang="en-US" sz="2400" dirty="0"/>
              <a:t>for students with learning </a:t>
            </a:r>
            <a:r>
              <a:rPr lang="en-US" sz="2400" dirty="0" smtClean="0"/>
              <a:t>difficulties </a:t>
            </a:r>
            <a:r>
              <a:rPr lang="en-US" sz="2400" dirty="0"/>
              <a:t>/ disabilities.</a:t>
            </a:r>
          </a:p>
          <a:p>
            <a:pPr algn="l" rtl="0"/>
            <a:r>
              <a:rPr lang="en-US" sz="2400" dirty="0"/>
              <a:t>Teaching support services for the students </a:t>
            </a:r>
            <a:r>
              <a:rPr lang="en-US" sz="2400" dirty="0" smtClean="0"/>
              <a:t>include: </a:t>
            </a:r>
          </a:p>
          <a:p>
            <a:pPr marL="342900" indent="-342900" algn="l" rtl="0">
              <a:buFontTx/>
              <a:buChar char="-"/>
            </a:pPr>
            <a:r>
              <a:rPr lang="en-US" sz="2400" dirty="0" smtClean="0"/>
              <a:t>learning </a:t>
            </a:r>
            <a:r>
              <a:rPr lang="en-US" sz="2400" dirty="0"/>
              <a:t>skills </a:t>
            </a:r>
            <a:r>
              <a:rPr lang="en-US" sz="2400" dirty="0" smtClean="0"/>
              <a:t>seminars in basic courses, </a:t>
            </a:r>
          </a:p>
          <a:p>
            <a:pPr marL="342900" indent="-342900" algn="l" rtl="0">
              <a:buFontTx/>
              <a:buChar char="-"/>
            </a:pPr>
            <a:r>
              <a:rPr lang="en-US" sz="2400" dirty="0" smtClean="0"/>
              <a:t>a seminar for </a:t>
            </a:r>
            <a:r>
              <a:rPr lang="en-US" sz="2400" dirty="0"/>
              <a:t>learning skills in </a:t>
            </a:r>
            <a:r>
              <a:rPr lang="en-US" sz="2400" dirty="0" smtClean="0"/>
              <a:t>real subjects, </a:t>
            </a:r>
          </a:p>
          <a:p>
            <a:pPr marL="342900" indent="-342900" algn="l" rtl="0">
              <a:buFontTx/>
              <a:buChar char="-"/>
            </a:pPr>
            <a:r>
              <a:rPr lang="en-US" sz="2400" dirty="0" smtClean="0"/>
              <a:t>a </a:t>
            </a:r>
            <a:r>
              <a:rPr lang="en-US" sz="2400" dirty="0"/>
              <a:t>seminar </a:t>
            </a:r>
            <a:r>
              <a:rPr lang="en-US" sz="2400" dirty="0" smtClean="0"/>
              <a:t>for overcoming pressure </a:t>
            </a:r>
            <a:r>
              <a:rPr lang="en-US" sz="2400" dirty="0"/>
              <a:t>and anxiety </a:t>
            </a:r>
            <a:r>
              <a:rPr lang="en-US" sz="2400" dirty="0" smtClean="0"/>
              <a:t>at </a:t>
            </a:r>
            <a:r>
              <a:rPr lang="en-US" sz="2400" dirty="0"/>
              <a:t>exams, </a:t>
            </a:r>
            <a:endParaRPr lang="en-US" sz="2400" dirty="0" smtClean="0"/>
          </a:p>
          <a:p>
            <a:pPr marL="342900" indent="-342900" algn="l" rtl="0">
              <a:buFontTx/>
              <a:buChar char="-"/>
            </a:pPr>
            <a:r>
              <a:rPr lang="en-US" sz="2400" dirty="0" smtClean="0"/>
              <a:t>educational </a:t>
            </a:r>
            <a:r>
              <a:rPr lang="en-US" sz="2400" dirty="0"/>
              <a:t>mentoring, </a:t>
            </a:r>
            <a:endParaRPr lang="en-US" sz="2400" dirty="0" smtClean="0"/>
          </a:p>
          <a:p>
            <a:pPr marL="342900" indent="-342900" algn="l" rtl="0">
              <a:buFontTx/>
              <a:buChar char="-"/>
            </a:pPr>
            <a:r>
              <a:rPr lang="en-US" sz="2400" dirty="0" smtClean="0"/>
              <a:t>marathons before </a:t>
            </a:r>
            <a:r>
              <a:rPr lang="en-US" sz="2400" dirty="0"/>
              <a:t>exams, </a:t>
            </a:r>
            <a:endParaRPr lang="en-US" sz="2400" dirty="0" smtClean="0"/>
          </a:p>
          <a:p>
            <a:pPr marL="342900" indent="-342900" algn="l" rtl="0">
              <a:buFontTx/>
              <a:buChar char="-"/>
            </a:pPr>
            <a:r>
              <a:rPr lang="en-US" sz="2400" dirty="0" smtClean="0"/>
              <a:t>teaching and </a:t>
            </a:r>
            <a:r>
              <a:rPr lang="en-US" sz="2400" dirty="0"/>
              <a:t>professional classes in real and human subjects, </a:t>
            </a:r>
            <a:endParaRPr lang="en-US" sz="2400" dirty="0" smtClean="0"/>
          </a:p>
          <a:p>
            <a:pPr marL="342900" indent="-342900" algn="l" rtl="0">
              <a:buFontTx/>
              <a:buChar char="-"/>
            </a:pPr>
            <a:r>
              <a:rPr lang="en-US" sz="2400" dirty="0" smtClean="0"/>
              <a:t>guidance </a:t>
            </a:r>
            <a:r>
              <a:rPr lang="en-US" sz="2400" dirty="0"/>
              <a:t>in writing seminar </a:t>
            </a:r>
            <a:r>
              <a:rPr lang="en-US" sz="2400" dirty="0" smtClean="0"/>
              <a:t>papers,</a:t>
            </a:r>
          </a:p>
          <a:p>
            <a:pPr marL="342900" indent="-342900" algn="l" rtl="0">
              <a:buFontTx/>
              <a:buChar char="-"/>
            </a:pPr>
            <a:r>
              <a:rPr lang="en-US" sz="2400" dirty="0" smtClean="0"/>
              <a:t>additional </a:t>
            </a:r>
            <a:r>
              <a:rPr lang="en-US" sz="2400" dirty="0"/>
              <a:t>classes in </a:t>
            </a:r>
            <a:r>
              <a:rPr lang="en-US" sz="2400" dirty="0" smtClean="0"/>
              <a:t>English.</a:t>
            </a:r>
            <a:endParaRPr lang="en-US" sz="2400" dirty="0"/>
          </a:p>
        </p:txBody>
      </p:sp>
      <p:cxnSp>
        <p:nvCxnSpPr>
          <p:cNvPr id="5" name="מחבר ישר 15"/>
          <p:cNvCxnSpPr/>
          <p:nvPr/>
        </p:nvCxnSpPr>
        <p:spPr>
          <a:xfrm rot="10800000">
            <a:off x="539552" y="1206227"/>
            <a:ext cx="7848872" cy="0"/>
          </a:xfrm>
          <a:prstGeom prst="line">
            <a:avLst/>
          </a:prstGeom>
        </p:spPr>
        <p:style>
          <a:lnRef idx="3">
            <a:schemeClr val="accent1"/>
          </a:lnRef>
          <a:fillRef idx="0">
            <a:schemeClr val="accent1"/>
          </a:fillRef>
          <a:effectRef idx="2">
            <a:schemeClr val="accent1"/>
          </a:effectRef>
          <a:fontRef idx="minor">
            <a:schemeClr val="tx1"/>
          </a:fontRef>
        </p:style>
      </p:cxnSp>
      <p:pic>
        <p:nvPicPr>
          <p:cNvPr id="6" name="Picture 9" descr="3dflagsdotcom_israe2wm"/>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67319"/>
            <a:ext cx="137160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3378" y="188640"/>
            <a:ext cx="2700337" cy="1017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תמונה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26620" y="4869160"/>
            <a:ext cx="2432304" cy="1824228"/>
          </a:xfrm>
          <a:prstGeom prst="rect">
            <a:avLst/>
          </a:prstGeom>
        </p:spPr>
      </p:pic>
    </p:spTree>
    <p:extLst>
      <p:ext uri="{BB962C8B-B14F-4D97-AF65-F5344CB8AC3E}">
        <p14:creationId xmlns:p14="http://schemas.microsoft.com/office/powerpoint/2010/main" val="6577877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מחבר ישר 15"/>
          <p:cNvCxnSpPr/>
          <p:nvPr/>
        </p:nvCxnSpPr>
        <p:spPr>
          <a:xfrm rot="10800000">
            <a:off x="539552" y="1206227"/>
            <a:ext cx="7848872" cy="0"/>
          </a:xfrm>
          <a:prstGeom prst="line">
            <a:avLst/>
          </a:prstGeom>
        </p:spPr>
        <p:style>
          <a:lnRef idx="3">
            <a:schemeClr val="accent1"/>
          </a:lnRef>
          <a:fillRef idx="0">
            <a:schemeClr val="accent1"/>
          </a:fillRef>
          <a:effectRef idx="2">
            <a:schemeClr val="accent1"/>
          </a:effectRef>
          <a:fontRef idx="minor">
            <a:schemeClr val="tx1"/>
          </a:fontRef>
        </p:style>
      </p:cxnSp>
      <p:pic>
        <p:nvPicPr>
          <p:cNvPr id="6" name="Picture 9" descr="3dflagsdotcom_israe2wm"/>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67319"/>
            <a:ext cx="137160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3378" y="188640"/>
            <a:ext cx="2700337" cy="1017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 name="Group 9"/>
          <p:cNvGrpSpPr/>
          <p:nvPr/>
        </p:nvGrpSpPr>
        <p:grpSpPr>
          <a:xfrm>
            <a:off x="6156176" y="1583613"/>
            <a:ext cx="2854208" cy="3291912"/>
            <a:chOff x="6156176" y="1583613"/>
            <a:chExt cx="2854208" cy="3291912"/>
          </a:xfrm>
        </p:grpSpPr>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5701" t="23016" r="17429" b="46253"/>
            <a:stretch/>
          </p:blipFill>
          <p:spPr bwMode="auto">
            <a:xfrm>
              <a:off x="6156176" y="2427253"/>
              <a:ext cx="2854208"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156176" y="1583613"/>
              <a:ext cx="2656273" cy="830997"/>
            </a:xfrm>
            <a:prstGeom prst="rect">
              <a:avLst/>
            </a:prstGeom>
          </p:spPr>
          <p:txBody>
            <a:bodyPr wrap="square">
              <a:spAutoFit/>
            </a:bodyPr>
            <a:lstStyle/>
            <a:p>
              <a:pPr algn="ctr" rtl="0"/>
              <a:r>
                <a:rPr lang="en-US" sz="2400" dirty="0"/>
                <a:t>Special courses in English</a:t>
              </a:r>
            </a:p>
          </p:txBody>
        </p:sp>
      </p:grpSp>
      <p:sp>
        <p:nvSpPr>
          <p:cNvPr id="9" name="Rectangle 8"/>
          <p:cNvSpPr/>
          <p:nvPr/>
        </p:nvSpPr>
        <p:spPr>
          <a:xfrm>
            <a:off x="2899632" y="1965588"/>
            <a:ext cx="184731" cy="461665"/>
          </a:xfrm>
          <a:prstGeom prst="rect">
            <a:avLst/>
          </a:prstGeom>
        </p:spPr>
        <p:txBody>
          <a:bodyPr wrap="none">
            <a:spAutoFit/>
          </a:bodyPr>
          <a:lstStyle/>
          <a:p>
            <a:endParaRPr lang="en-US" sz="2400" dirty="0"/>
          </a:p>
        </p:txBody>
      </p:sp>
      <p:sp>
        <p:nvSpPr>
          <p:cNvPr id="11" name="Rectangle 10"/>
          <p:cNvSpPr/>
          <p:nvPr/>
        </p:nvSpPr>
        <p:spPr>
          <a:xfrm>
            <a:off x="179511" y="2456878"/>
            <a:ext cx="5544617" cy="3785652"/>
          </a:xfrm>
          <a:prstGeom prst="rect">
            <a:avLst/>
          </a:prstGeom>
        </p:spPr>
        <p:txBody>
          <a:bodyPr wrap="square">
            <a:spAutoFit/>
          </a:bodyPr>
          <a:lstStyle/>
          <a:p>
            <a:pPr algn="just" rtl="0"/>
            <a:r>
              <a:rPr lang="en-US" sz="2400" dirty="0"/>
              <a:t>A course for an academic exemption level </a:t>
            </a:r>
            <a:r>
              <a:rPr lang="en-US" sz="2400" dirty="0" smtClean="0"/>
              <a:t>in </a:t>
            </a:r>
            <a:r>
              <a:rPr lang="en-US" sz="2400" dirty="0"/>
              <a:t>English, adapted to students with special needs The course is characterized by a personal attitude that is reflected in a small number of students in the </a:t>
            </a:r>
            <a:r>
              <a:rPr lang="en-US" sz="2400" dirty="0" smtClean="0"/>
              <a:t>class. </a:t>
            </a:r>
            <a:endParaRPr lang="en-US" sz="2400" dirty="0" smtClean="0"/>
          </a:p>
          <a:p>
            <a:pPr algn="just" rtl="0"/>
            <a:r>
              <a:rPr lang="en-US" sz="2400" dirty="0" smtClean="0"/>
              <a:t>A </a:t>
            </a:r>
            <a:r>
              <a:rPr lang="en-US" sz="2400" dirty="0" smtClean="0"/>
              <a:t>special software is used in the lessons (headphones are required). </a:t>
            </a:r>
            <a:endParaRPr lang="en-US" sz="2400" dirty="0" smtClean="0"/>
          </a:p>
          <a:p>
            <a:pPr algn="just" rtl="0"/>
            <a:r>
              <a:rPr lang="en-US" sz="2400" dirty="0" smtClean="0"/>
              <a:t>The </a:t>
            </a:r>
            <a:r>
              <a:rPr lang="en-US" sz="2400" dirty="0" smtClean="0"/>
              <a:t>exams  </a:t>
            </a:r>
            <a:r>
              <a:rPr lang="en-US" sz="2400" dirty="0"/>
              <a:t>questions are adjusted so that the questions appear in the context of the relevant paragraph.</a:t>
            </a:r>
          </a:p>
        </p:txBody>
      </p:sp>
    </p:spTree>
    <p:extLst>
      <p:ext uri="{BB962C8B-B14F-4D97-AF65-F5344CB8AC3E}">
        <p14:creationId xmlns:p14="http://schemas.microsoft.com/office/powerpoint/2010/main" val="42139335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475" t="22000" r="45049" b="45746"/>
          <a:stretch/>
        </p:blipFill>
        <p:spPr bwMode="auto">
          <a:xfrm>
            <a:off x="400583" y="2141567"/>
            <a:ext cx="3254951" cy="2865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מחבר ישר 15"/>
          <p:cNvCxnSpPr/>
          <p:nvPr/>
        </p:nvCxnSpPr>
        <p:spPr>
          <a:xfrm rot="10800000">
            <a:off x="539552" y="1206227"/>
            <a:ext cx="7848872" cy="0"/>
          </a:xfrm>
          <a:prstGeom prst="line">
            <a:avLst/>
          </a:prstGeom>
        </p:spPr>
        <p:style>
          <a:lnRef idx="3">
            <a:schemeClr val="accent1"/>
          </a:lnRef>
          <a:fillRef idx="0">
            <a:schemeClr val="accent1"/>
          </a:fillRef>
          <a:effectRef idx="2">
            <a:schemeClr val="accent1"/>
          </a:effectRef>
          <a:fontRef idx="minor">
            <a:schemeClr val="tx1"/>
          </a:fontRef>
        </p:style>
      </p:cxnSp>
      <p:pic>
        <p:nvPicPr>
          <p:cNvPr id="6" name="Picture 9" descr="3dflagsdotcom_israe2wm"/>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67319"/>
            <a:ext cx="137160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3378" y="188640"/>
            <a:ext cx="2700337" cy="1017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07977" y="1556792"/>
            <a:ext cx="3640164" cy="584775"/>
          </a:xfrm>
          <a:prstGeom prst="rect">
            <a:avLst/>
          </a:prstGeom>
        </p:spPr>
        <p:txBody>
          <a:bodyPr wrap="none">
            <a:spAutoFit/>
          </a:bodyPr>
          <a:lstStyle/>
          <a:p>
            <a:r>
              <a:rPr lang="en-US" sz="3200" b="1" dirty="0">
                <a:solidFill>
                  <a:srgbClr val="FF0000"/>
                </a:solidFill>
              </a:rPr>
              <a:t>Assistive technology</a:t>
            </a:r>
          </a:p>
        </p:txBody>
      </p:sp>
      <p:sp>
        <p:nvSpPr>
          <p:cNvPr id="8" name="Rectangle 7"/>
          <p:cNvSpPr/>
          <p:nvPr/>
        </p:nvSpPr>
        <p:spPr>
          <a:xfrm>
            <a:off x="3848141" y="1556792"/>
            <a:ext cx="5135573" cy="4247317"/>
          </a:xfrm>
          <a:prstGeom prst="rect">
            <a:avLst/>
          </a:prstGeom>
        </p:spPr>
        <p:txBody>
          <a:bodyPr wrap="square">
            <a:spAutoFit/>
          </a:bodyPr>
          <a:lstStyle/>
          <a:p>
            <a:pPr algn="l" rtl="0"/>
            <a:r>
              <a:rPr lang="en-US" b="1" dirty="0"/>
              <a:t>Babylon dictionary </a:t>
            </a:r>
            <a:r>
              <a:rPr lang="en-US" dirty="0" smtClean="0"/>
              <a:t>(electronic </a:t>
            </a:r>
            <a:r>
              <a:rPr lang="en-US" dirty="0"/>
              <a:t>dictionary / digital electronic dictionary </a:t>
            </a:r>
            <a:r>
              <a:rPr lang="en-US" dirty="0" smtClean="0"/>
              <a:t>)</a:t>
            </a:r>
            <a:endParaRPr lang="en-US" dirty="0"/>
          </a:p>
          <a:p>
            <a:pPr algn="l" rtl="0"/>
            <a:r>
              <a:rPr lang="en-US" dirty="0"/>
              <a:t>After a thorough examination of </a:t>
            </a:r>
            <a:r>
              <a:rPr lang="en-US" dirty="0" smtClean="0"/>
              <a:t>various </a:t>
            </a:r>
            <a:r>
              <a:rPr lang="en-US" dirty="0"/>
              <a:t>Hebrew-English-Hebrew dictionaries that exist in the market and in light of the recommendation of lecturers and students, we have chosen and purchased several electronic dictionaries of this type, since it covers the </a:t>
            </a:r>
            <a:r>
              <a:rPr lang="en-US" dirty="0" smtClean="0"/>
              <a:t>widest </a:t>
            </a:r>
            <a:r>
              <a:rPr lang="en-US" dirty="0"/>
              <a:t>vocabulary in relation to other dictionaries</a:t>
            </a:r>
            <a:r>
              <a:rPr lang="en-US" dirty="0" smtClean="0"/>
              <a:t>.</a:t>
            </a:r>
          </a:p>
          <a:p>
            <a:pPr algn="l" rtl="0"/>
            <a:endParaRPr lang="en-US" dirty="0"/>
          </a:p>
          <a:p>
            <a:pPr algn="l" rtl="0"/>
            <a:r>
              <a:rPr lang="en-US" dirty="0"/>
              <a:t>Laptop</a:t>
            </a:r>
          </a:p>
          <a:p>
            <a:pPr algn="l" rtl="0"/>
            <a:endParaRPr lang="en-US" dirty="0"/>
          </a:p>
          <a:p>
            <a:pPr algn="l" rtl="0"/>
            <a:r>
              <a:rPr lang="en-US" dirty="0"/>
              <a:t>English reading software</a:t>
            </a:r>
          </a:p>
          <a:p>
            <a:pPr algn="l" rtl="0"/>
            <a:endParaRPr lang="en-US" dirty="0"/>
          </a:p>
          <a:p>
            <a:pPr algn="l" rtl="0"/>
            <a:r>
              <a:rPr lang="en-US" dirty="0"/>
              <a:t>Closed Circuit TV is a </a:t>
            </a:r>
            <a:r>
              <a:rPr lang="en-US" dirty="0" smtClean="0"/>
              <a:t>magnification tool for students </a:t>
            </a:r>
            <a:r>
              <a:rPr lang="en-US" dirty="0"/>
              <a:t>with visual </a:t>
            </a:r>
            <a:r>
              <a:rPr lang="en-US" dirty="0" smtClean="0"/>
              <a:t>problems</a:t>
            </a:r>
            <a:endParaRPr lang="en-US" dirty="0"/>
          </a:p>
        </p:txBody>
      </p:sp>
    </p:spTree>
    <p:extLst>
      <p:ext uri="{BB962C8B-B14F-4D97-AF65-F5344CB8AC3E}">
        <p14:creationId xmlns:p14="http://schemas.microsoft.com/office/powerpoint/2010/main" val="29615522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7301" r="72286" b="14000"/>
          <a:stretch/>
        </p:blipFill>
        <p:spPr bwMode="auto">
          <a:xfrm>
            <a:off x="179512" y="1977221"/>
            <a:ext cx="3097979" cy="2405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מחבר ישר 15"/>
          <p:cNvCxnSpPr/>
          <p:nvPr/>
        </p:nvCxnSpPr>
        <p:spPr>
          <a:xfrm rot="10800000">
            <a:off x="539552" y="1206227"/>
            <a:ext cx="7848872" cy="0"/>
          </a:xfrm>
          <a:prstGeom prst="line">
            <a:avLst/>
          </a:prstGeom>
        </p:spPr>
        <p:style>
          <a:lnRef idx="3">
            <a:schemeClr val="accent1"/>
          </a:lnRef>
          <a:fillRef idx="0">
            <a:schemeClr val="accent1"/>
          </a:fillRef>
          <a:effectRef idx="2">
            <a:schemeClr val="accent1"/>
          </a:effectRef>
          <a:fontRef idx="minor">
            <a:schemeClr val="tx1"/>
          </a:fontRef>
        </p:style>
      </p:cxnSp>
      <p:pic>
        <p:nvPicPr>
          <p:cNvPr id="6" name="Picture 9" descr="3dflagsdotcom_israe2wm"/>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67319"/>
            <a:ext cx="137160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3378" y="188640"/>
            <a:ext cx="2700337" cy="1017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95327" y="1372510"/>
            <a:ext cx="3770199" cy="584775"/>
          </a:xfrm>
          <a:prstGeom prst="rect">
            <a:avLst/>
          </a:prstGeom>
        </p:spPr>
        <p:txBody>
          <a:bodyPr wrap="none">
            <a:spAutoFit/>
          </a:bodyPr>
          <a:lstStyle/>
          <a:p>
            <a:r>
              <a:rPr lang="en-US" sz="3200" b="1" dirty="0">
                <a:solidFill>
                  <a:srgbClr val="FF0000"/>
                </a:solidFill>
              </a:rPr>
              <a:t>Integration Programs</a:t>
            </a:r>
          </a:p>
        </p:txBody>
      </p:sp>
      <p:sp>
        <p:nvSpPr>
          <p:cNvPr id="8" name="Rectangle 7"/>
          <p:cNvSpPr/>
          <p:nvPr/>
        </p:nvSpPr>
        <p:spPr>
          <a:xfrm>
            <a:off x="3411983" y="1844824"/>
            <a:ext cx="5563843" cy="2800767"/>
          </a:xfrm>
          <a:prstGeom prst="rect">
            <a:avLst/>
          </a:prstGeom>
        </p:spPr>
        <p:txBody>
          <a:bodyPr wrap="square">
            <a:spAutoFit/>
          </a:bodyPr>
          <a:lstStyle/>
          <a:p>
            <a:pPr algn="l" rtl="0"/>
            <a:r>
              <a:rPr lang="en-US" sz="2400" dirty="0" smtClean="0"/>
              <a:t>A </a:t>
            </a:r>
            <a:r>
              <a:rPr lang="en-US" sz="2400" dirty="0"/>
              <a:t>program for students on the high functioning </a:t>
            </a:r>
            <a:r>
              <a:rPr lang="en-US" sz="2400" dirty="0" smtClean="0"/>
              <a:t>autistic basis</a:t>
            </a:r>
          </a:p>
          <a:p>
            <a:pPr algn="l" rtl="0"/>
            <a:endParaRPr lang="en-US" sz="800" dirty="0"/>
          </a:p>
          <a:p>
            <a:pPr algn="l" rtl="0"/>
            <a:r>
              <a:rPr lang="en-US" sz="2000" dirty="0" smtClean="0"/>
              <a:t>Support </a:t>
            </a:r>
            <a:r>
              <a:rPr lang="en-US" sz="2000" dirty="0"/>
              <a:t>and guidance for program participants and mentors.</a:t>
            </a:r>
          </a:p>
          <a:p>
            <a:pPr algn="l" rtl="0"/>
            <a:r>
              <a:rPr lang="en-US" sz="2000" dirty="0"/>
              <a:t>Accommodation arrangements in the </a:t>
            </a:r>
            <a:r>
              <a:rPr lang="en-US" sz="2000" dirty="0" smtClean="0"/>
              <a:t>dorms </a:t>
            </a:r>
            <a:r>
              <a:rPr lang="en-US" sz="2000" dirty="0"/>
              <a:t>with an accompanying tutor.</a:t>
            </a:r>
          </a:p>
          <a:p>
            <a:pPr algn="l" rtl="0"/>
            <a:r>
              <a:rPr lang="en-US" sz="2000" dirty="0"/>
              <a:t>Support </a:t>
            </a:r>
            <a:r>
              <a:rPr lang="en-US" sz="2000" dirty="0" smtClean="0"/>
              <a:t>by providing </a:t>
            </a:r>
            <a:r>
              <a:rPr lang="en-US" sz="2000" dirty="0"/>
              <a:t>tools for effective learning.</a:t>
            </a:r>
          </a:p>
          <a:p>
            <a:pPr algn="l" rtl="0"/>
            <a:r>
              <a:rPr lang="en-US" sz="2000" dirty="0" smtClean="0"/>
              <a:t>Adjustments of learning process and examinations.</a:t>
            </a:r>
            <a:endParaRPr lang="en-US" sz="2000" dirty="0"/>
          </a:p>
        </p:txBody>
      </p:sp>
      <p:sp>
        <p:nvSpPr>
          <p:cNvPr id="9" name="Rectangle 8"/>
          <p:cNvSpPr/>
          <p:nvPr/>
        </p:nvSpPr>
        <p:spPr>
          <a:xfrm>
            <a:off x="179512" y="4645591"/>
            <a:ext cx="8810159" cy="1323439"/>
          </a:xfrm>
          <a:prstGeom prst="rect">
            <a:avLst/>
          </a:prstGeom>
        </p:spPr>
        <p:txBody>
          <a:bodyPr wrap="square">
            <a:spAutoFit/>
          </a:bodyPr>
          <a:lstStyle/>
          <a:p>
            <a:pPr algn="l" rtl="0"/>
            <a:r>
              <a:rPr lang="en-US" sz="2000" dirty="0" smtClean="0"/>
              <a:t>Helping in contacting faculty </a:t>
            </a:r>
            <a:r>
              <a:rPr lang="en-US" sz="2000" dirty="0"/>
              <a:t>and students</a:t>
            </a:r>
            <a:r>
              <a:rPr lang="en-US" sz="2000" dirty="0" smtClean="0"/>
              <a:t>. Support </a:t>
            </a:r>
            <a:r>
              <a:rPr lang="en-US" sz="2000" dirty="0"/>
              <a:t>and personal psychological care</a:t>
            </a:r>
            <a:r>
              <a:rPr lang="en-US" sz="2000" dirty="0" smtClean="0"/>
              <a:t>. Seminars for </a:t>
            </a:r>
            <a:r>
              <a:rPr lang="en-US" sz="2000" dirty="0"/>
              <a:t>improving </a:t>
            </a:r>
            <a:r>
              <a:rPr lang="en-US" sz="2000" dirty="0" smtClean="0"/>
              <a:t>teaching </a:t>
            </a:r>
            <a:r>
              <a:rPr lang="en-US" sz="2000" dirty="0"/>
              <a:t>skills </a:t>
            </a:r>
            <a:r>
              <a:rPr lang="en-US" sz="2000" dirty="0" smtClean="0"/>
              <a:t>and self-functioning</a:t>
            </a:r>
            <a:r>
              <a:rPr lang="en-US" sz="2000" dirty="0"/>
              <a:t>.</a:t>
            </a:r>
          </a:p>
          <a:p>
            <a:pPr algn="l" rtl="0"/>
            <a:r>
              <a:rPr lang="en-US" sz="2000" dirty="0"/>
              <a:t>A supportive social </a:t>
            </a:r>
            <a:r>
              <a:rPr lang="en-US" sz="2000" dirty="0" smtClean="0"/>
              <a:t>system. Contact </a:t>
            </a:r>
            <a:r>
              <a:rPr lang="en-US" sz="2000" dirty="0"/>
              <a:t>with </a:t>
            </a:r>
            <a:r>
              <a:rPr lang="en-US" sz="2000" dirty="0" smtClean="0"/>
              <a:t>the </a:t>
            </a:r>
            <a:r>
              <a:rPr lang="en-US" sz="2000" dirty="0"/>
              <a:t>community and government </a:t>
            </a:r>
            <a:r>
              <a:rPr lang="en-US" sz="2000" dirty="0" smtClean="0"/>
              <a:t>offices </a:t>
            </a:r>
            <a:r>
              <a:rPr lang="en-US" sz="2000" dirty="0"/>
              <a:t>and with </a:t>
            </a:r>
            <a:r>
              <a:rPr lang="en-US" sz="2000" dirty="0" smtClean="0"/>
              <a:t>employment agencies.</a:t>
            </a:r>
            <a:endParaRPr lang="en-US" sz="2000" dirty="0"/>
          </a:p>
        </p:txBody>
      </p:sp>
    </p:spTree>
    <p:extLst>
      <p:ext uri="{BB962C8B-B14F-4D97-AF65-F5344CB8AC3E}">
        <p14:creationId xmlns:p14="http://schemas.microsoft.com/office/powerpoint/2010/main" val="39039083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תמונה 6"/>
          <p:cNvPicPr>
            <a:picLocks noChangeAspect="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b="15310"/>
          <a:stretch/>
        </p:blipFill>
        <p:spPr>
          <a:xfrm>
            <a:off x="107576" y="2395907"/>
            <a:ext cx="6552727" cy="4499413"/>
          </a:xfrm>
          <a:prstGeom prst="rect">
            <a:avLst/>
          </a:prstGeom>
        </p:spPr>
      </p:pic>
      <p:cxnSp>
        <p:nvCxnSpPr>
          <p:cNvPr id="16" name="מחבר ישר 15"/>
          <p:cNvCxnSpPr/>
          <p:nvPr/>
        </p:nvCxnSpPr>
        <p:spPr>
          <a:xfrm rot="10800000">
            <a:off x="539552" y="1484783"/>
            <a:ext cx="7848872" cy="0"/>
          </a:xfrm>
          <a:prstGeom prst="line">
            <a:avLst/>
          </a:prstGeom>
        </p:spPr>
        <p:style>
          <a:lnRef idx="3">
            <a:schemeClr val="accent1"/>
          </a:lnRef>
          <a:fillRef idx="0">
            <a:schemeClr val="accent1"/>
          </a:fillRef>
          <a:effectRef idx="2">
            <a:schemeClr val="accent1"/>
          </a:effectRef>
          <a:fontRef idx="minor">
            <a:schemeClr val="tx1"/>
          </a:fontRef>
        </p:style>
      </p:cxnSp>
      <p:sp>
        <p:nvSpPr>
          <p:cNvPr id="20" name="מלבן 19"/>
          <p:cNvSpPr/>
          <p:nvPr/>
        </p:nvSpPr>
        <p:spPr>
          <a:xfrm>
            <a:off x="0" y="12481"/>
            <a:ext cx="9178933"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pic>
        <p:nvPicPr>
          <p:cNvPr id="15" name="תמונה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76" y="1557206"/>
            <a:ext cx="1296000" cy="1296000"/>
          </a:xfrm>
          <a:prstGeom prst="rect">
            <a:avLst/>
          </a:prstGeom>
        </p:spPr>
      </p:pic>
      <p:pic>
        <p:nvPicPr>
          <p:cNvPr id="21" name="Picture 9" descr="3dflagsdotcom_israe2wm"/>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55576" y="449364"/>
            <a:ext cx="137160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37287" y="400152"/>
            <a:ext cx="2700337" cy="1017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441376" y="1558875"/>
            <a:ext cx="1640193" cy="646331"/>
          </a:xfrm>
          <a:prstGeom prst="rect">
            <a:avLst/>
          </a:prstGeom>
        </p:spPr>
        <p:txBody>
          <a:bodyPr wrap="none">
            <a:spAutoFit/>
          </a:bodyPr>
          <a:lstStyle/>
          <a:p>
            <a:r>
              <a:rPr lang="en-US" sz="3600" b="1" dirty="0" smtClean="0">
                <a:solidFill>
                  <a:srgbClr val="FF0000"/>
                </a:solidFill>
              </a:rPr>
              <a:t>Success</a:t>
            </a:r>
            <a:endParaRPr lang="en-US" sz="3600" b="1" dirty="0">
              <a:solidFill>
                <a:srgbClr val="FF0000"/>
              </a:solidFill>
            </a:endParaRPr>
          </a:p>
        </p:txBody>
      </p:sp>
      <p:sp>
        <p:nvSpPr>
          <p:cNvPr id="3" name="Rectangle 2"/>
          <p:cNvSpPr/>
          <p:nvPr/>
        </p:nvSpPr>
        <p:spPr>
          <a:xfrm>
            <a:off x="1441376" y="2205206"/>
            <a:ext cx="7130369" cy="4154984"/>
          </a:xfrm>
          <a:prstGeom prst="rect">
            <a:avLst/>
          </a:prstGeom>
        </p:spPr>
        <p:txBody>
          <a:bodyPr wrap="square">
            <a:spAutoFit/>
          </a:bodyPr>
          <a:lstStyle/>
          <a:p>
            <a:pPr algn="l" rtl="0"/>
            <a:r>
              <a:rPr lang="en-US" sz="2400" dirty="0"/>
              <a:t>The graduates </a:t>
            </a:r>
            <a:r>
              <a:rPr lang="en-US" sz="2400" dirty="0" smtClean="0"/>
              <a:t>are </a:t>
            </a:r>
            <a:r>
              <a:rPr lang="en-US" sz="2400" dirty="0"/>
              <a:t>successfully </a:t>
            </a:r>
            <a:r>
              <a:rPr lang="en-US" sz="2400" dirty="0" smtClean="0"/>
              <a:t>employed.</a:t>
            </a:r>
            <a:endParaRPr lang="en-US" sz="2400" dirty="0"/>
          </a:p>
          <a:p>
            <a:pPr algn="just" rtl="0"/>
            <a:r>
              <a:rPr lang="en-US" sz="2400" dirty="0"/>
              <a:t>The </a:t>
            </a:r>
            <a:r>
              <a:rPr lang="en-US" sz="2400" dirty="0" smtClean="0"/>
              <a:t>holders of the undergraduate degrees continue </a:t>
            </a:r>
            <a:r>
              <a:rPr lang="en-US" sz="2400" dirty="0"/>
              <a:t>to </a:t>
            </a:r>
            <a:r>
              <a:rPr lang="en-US" sz="2400" dirty="0" smtClean="0"/>
              <a:t>graduate studies at universities </a:t>
            </a:r>
            <a:r>
              <a:rPr lang="en-US" sz="2400" dirty="0"/>
              <a:t>in Israel.</a:t>
            </a:r>
          </a:p>
          <a:p>
            <a:pPr algn="just" rtl="0"/>
            <a:r>
              <a:rPr lang="en-US" sz="2400" dirty="0"/>
              <a:t>Many of the program's participants and graduates received a certificate of excellence </a:t>
            </a:r>
            <a:r>
              <a:rPr lang="en-US" sz="2400" dirty="0" smtClean="0"/>
              <a:t>for academic </a:t>
            </a:r>
            <a:r>
              <a:rPr lang="en-US" sz="2400" dirty="0"/>
              <a:t>achievements.</a:t>
            </a:r>
          </a:p>
          <a:p>
            <a:pPr algn="just" rtl="0"/>
            <a:r>
              <a:rPr lang="en-US" sz="2400" dirty="0"/>
              <a:t>The participants and their parents report </a:t>
            </a:r>
            <a:r>
              <a:rPr lang="en-US" sz="2400" dirty="0" smtClean="0"/>
              <a:t>on feeling independence</a:t>
            </a:r>
            <a:r>
              <a:rPr lang="en-US" sz="2400" dirty="0"/>
              <a:t>, </a:t>
            </a:r>
            <a:r>
              <a:rPr lang="en-US" sz="2400" dirty="0" smtClean="0"/>
              <a:t>development, personal </a:t>
            </a:r>
            <a:r>
              <a:rPr lang="en-US" sz="2400" dirty="0"/>
              <a:t>and learning success, significant improvement in functioning, social relationships, </a:t>
            </a:r>
            <a:r>
              <a:rPr lang="en-US" sz="2400" dirty="0" smtClean="0"/>
              <a:t>as well as a </a:t>
            </a:r>
            <a:r>
              <a:rPr lang="en-US" sz="2400" dirty="0"/>
              <a:t>sense of value and self-confidence.</a:t>
            </a:r>
          </a:p>
        </p:txBody>
      </p:sp>
    </p:spTree>
    <p:extLst>
      <p:ext uri="{BB962C8B-B14F-4D97-AF65-F5344CB8AC3E}">
        <p14:creationId xmlns:p14="http://schemas.microsoft.com/office/powerpoint/2010/main" val="5520007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מחבר ישר 15"/>
          <p:cNvCxnSpPr/>
          <p:nvPr/>
        </p:nvCxnSpPr>
        <p:spPr>
          <a:xfrm rot="10800000">
            <a:off x="539552" y="1484783"/>
            <a:ext cx="7848872" cy="0"/>
          </a:xfrm>
          <a:prstGeom prst="line">
            <a:avLst/>
          </a:prstGeom>
        </p:spPr>
        <p:style>
          <a:lnRef idx="3">
            <a:schemeClr val="accent1"/>
          </a:lnRef>
          <a:fillRef idx="0">
            <a:schemeClr val="accent1"/>
          </a:fillRef>
          <a:effectRef idx="2">
            <a:schemeClr val="accent1"/>
          </a:effectRef>
          <a:fontRef idx="minor">
            <a:schemeClr val="tx1"/>
          </a:fontRef>
        </p:style>
      </p:cxnSp>
      <p:sp>
        <p:nvSpPr>
          <p:cNvPr id="20" name="מלבן 19"/>
          <p:cNvSpPr/>
          <p:nvPr/>
        </p:nvSpPr>
        <p:spPr>
          <a:xfrm>
            <a:off x="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pic>
        <p:nvPicPr>
          <p:cNvPr id="1026" name="Picture 2" descr="C:\Documents and Settings\user\Desktop\מצגת\לימודים.jpg"/>
          <p:cNvPicPr>
            <a:picLocks noChangeAspect="1" noChangeArrowheads="1"/>
          </p:cNvPicPr>
          <p:nvPr/>
        </p:nvPicPr>
        <p:blipFill>
          <a:blip r:embed="rId3" cstate="print"/>
          <a:srcRect/>
          <a:stretch>
            <a:fillRect/>
          </a:stretch>
        </p:blipFill>
        <p:spPr bwMode="auto">
          <a:xfrm>
            <a:off x="62882" y="1623668"/>
            <a:ext cx="2756987" cy="2160000"/>
          </a:xfrm>
          <a:prstGeom prst="rect">
            <a:avLst/>
          </a:prstGeom>
          <a:noFill/>
        </p:spPr>
      </p:pic>
      <p:pic>
        <p:nvPicPr>
          <p:cNvPr id="10" name="Picture 9" descr="3dflagsdotcom_israe2wm"/>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55576" y="449363"/>
            <a:ext cx="137160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7287" y="400151"/>
            <a:ext cx="2700337" cy="1017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תמונה 21"/>
          <p:cNvPicPr>
            <a:picLocks noChangeAspect="1"/>
          </p:cNvPicPr>
          <p:nvPr/>
        </p:nvPicPr>
        <p:blipFill rotWithShape="1">
          <a:blip r:embed="rId6" cstate="print">
            <a:extLst>
              <a:ext uri="{28A0092B-C50C-407E-A947-70E740481C1C}">
                <a14:useLocalDpi xmlns:a14="http://schemas.microsoft.com/office/drawing/2010/main" val="0"/>
              </a:ext>
            </a:extLst>
          </a:blip>
          <a:srcRect l="22877" t="1893" r="5681" b="1715"/>
          <a:stretch/>
        </p:blipFill>
        <p:spPr>
          <a:xfrm rot="897657">
            <a:off x="7784117" y="5652193"/>
            <a:ext cx="1116456" cy="1080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122"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3904" t="32018" r="12857" b="35043"/>
          <a:stretch/>
        </p:blipFill>
        <p:spPr bwMode="auto">
          <a:xfrm>
            <a:off x="2594879" y="1623668"/>
            <a:ext cx="6342743" cy="1882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a:off x="179512" y="3889523"/>
            <a:ext cx="8568952" cy="1938992"/>
          </a:xfrm>
          <a:prstGeom prst="rect">
            <a:avLst/>
          </a:prstGeom>
        </p:spPr>
        <p:txBody>
          <a:bodyPr wrap="square">
            <a:spAutoFit/>
          </a:bodyPr>
          <a:lstStyle/>
          <a:p>
            <a:pPr algn="just" rtl="0"/>
            <a:r>
              <a:rPr lang="en-US" sz="2400" dirty="0" smtClean="0"/>
              <a:t>The program offers </a:t>
            </a:r>
            <a:r>
              <a:rPr lang="en-US" sz="2400" dirty="0"/>
              <a:t>academic </a:t>
            </a:r>
            <a:r>
              <a:rPr lang="en-US" sz="2400" dirty="0" smtClean="0"/>
              <a:t>education possibilities </a:t>
            </a:r>
            <a:r>
              <a:rPr lang="en-US" sz="2400" dirty="0"/>
              <a:t>for people </a:t>
            </a:r>
            <a:r>
              <a:rPr lang="en-US" sz="2400" dirty="0" smtClean="0"/>
              <a:t>that are </a:t>
            </a:r>
            <a:r>
              <a:rPr lang="en-US" sz="2400" dirty="0"/>
              <a:t>not accepted as full-time </a:t>
            </a:r>
            <a:r>
              <a:rPr lang="en-US" sz="2400" dirty="0" smtClean="0"/>
              <a:t>students. It is possible to select a track for studying a wide variety of courses taught in the campus, to “taste” one or more academic or preparatory courses. The program is individual and adapted to each participant.  </a:t>
            </a:r>
            <a:endParaRPr lang="en-US" sz="2400" dirty="0"/>
          </a:p>
        </p:txBody>
      </p:sp>
    </p:spTree>
    <p:extLst>
      <p:ext uri="{BB962C8B-B14F-4D97-AF65-F5344CB8AC3E}">
        <p14:creationId xmlns:p14="http://schemas.microsoft.com/office/powerpoint/2010/main" val="5520007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808" y="274638"/>
            <a:ext cx="5842992" cy="883264"/>
          </a:xfrm>
        </p:spPr>
        <p:txBody>
          <a:bodyPr>
            <a:normAutofit/>
          </a:bodyPr>
          <a:lstStyle/>
          <a:p>
            <a:pPr rtl="0"/>
            <a:r>
              <a:rPr lang="en-US" b="1" dirty="0" smtClean="0">
                <a:solidFill>
                  <a:srgbClr val="FF0000"/>
                </a:solidFill>
              </a:rPr>
              <a:t>Hebrew University</a:t>
            </a:r>
            <a:endParaRPr lang="en-US" b="1" dirty="0">
              <a:solidFill>
                <a:srgbClr val="FF000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16632"/>
            <a:ext cx="1904762" cy="208254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48880"/>
            <a:ext cx="5940152" cy="445511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5230" y="1185144"/>
            <a:ext cx="3663882" cy="2747912"/>
          </a:xfrm>
          <a:prstGeom prst="rect">
            <a:avLst/>
          </a:prstGeom>
        </p:spPr>
      </p:pic>
    </p:spTree>
    <p:extLst>
      <p:ext uri="{BB962C8B-B14F-4D97-AF65-F5344CB8AC3E}">
        <p14:creationId xmlns:p14="http://schemas.microsoft.com/office/powerpoint/2010/main" val="13159487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par>
                          <p:cTn id="8" fill="hold">
                            <p:stCondLst>
                              <p:cond delay="2000"/>
                            </p:stCondLst>
                            <p:childTnLst>
                              <p:par>
                                <p:cTn id="9" presetID="45"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anim calcmode="lin" valueType="num">
                                      <p:cBhvr>
                                        <p:cTn id="12" dur="2000" fill="hold"/>
                                        <p:tgtEl>
                                          <p:spTgt spid="4"/>
                                        </p:tgtEl>
                                        <p:attrNameLst>
                                          <p:attrName>ppt_w</p:attrName>
                                        </p:attrNameLst>
                                      </p:cBhvr>
                                      <p:tavLst>
                                        <p:tav tm="0" fmla="#ppt_w*sin(2.5*pi*$)">
                                          <p:val>
                                            <p:fltVal val="0"/>
                                          </p:val>
                                        </p:tav>
                                        <p:tav tm="100000">
                                          <p:val>
                                            <p:fltVal val="1"/>
                                          </p:val>
                                        </p:tav>
                                      </p:tavLst>
                                    </p:anim>
                                    <p:anim calcmode="lin" valueType="num">
                                      <p:cBhvr>
                                        <p:cTn id="13"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3588" b="33555"/>
          <a:stretch/>
        </p:blipFill>
        <p:spPr bwMode="auto">
          <a:xfrm>
            <a:off x="533378" y="1340768"/>
            <a:ext cx="7620000" cy="1306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מחבר ישר 15"/>
          <p:cNvCxnSpPr/>
          <p:nvPr/>
        </p:nvCxnSpPr>
        <p:spPr>
          <a:xfrm rot="10800000">
            <a:off x="304506" y="1196752"/>
            <a:ext cx="7848872" cy="0"/>
          </a:xfrm>
          <a:prstGeom prst="line">
            <a:avLst/>
          </a:prstGeom>
        </p:spPr>
        <p:style>
          <a:lnRef idx="3">
            <a:schemeClr val="accent1"/>
          </a:lnRef>
          <a:fillRef idx="0">
            <a:schemeClr val="accent1"/>
          </a:fillRef>
          <a:effectRef idx="2">
            <a:schemeClr val="accent1"/>
          </a:effectRef>
          <a:fontRef idx="minor">
            <a:schemeClr val="tx1"/>
          </a:fontRef>
        </p:style>
      </p:cxnSp>
      <p:pic>
        <p:nvPicPr>
          <p:cNvPr id="6" name="Picture 5" descr="3dflagsdotcom_israe2wm"/>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20530" y="161332"/>
            <a:ext cx="137160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2241" y="112120"/>
            <a:ext cx="2700337" cy="1017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79512" y="2852936"/>
            <a:ext cx="8784976" cy="3416320"/>
          </a:xfrm>
          <a:prstGeom prst="rect">
            <a:avLst/>
          </a:prstGeom>
        </p:spPr>
        <p:txBody>
          <a:bodyPr wrap="square">
            <a:spAutoFit/>
          </a:bodyPr>
          <a:lstStyle/>
          <a:p>
            <a:pPr algn="just" rtl="0"/>
            <a:r>
              <a:rPr lang="en-US" sz="2400" dirty="0"/>
              <a:t>The </a:t>
            </a:r>
            <a:r>
              <a:rPr lang="en-US" sz="2400" dirty="0" smtClean="0"/>
              <a:t>“</a:t>
            </a:r>
            <a:r>
              <a:rPr lang="en-US" sz="2400" dirty="0" err="1" smtClean="0"/>
              <a:t>Siftach</a:t>
            </a:r>
            <a:r>
              <a:rPr lang="en-US" sz="2400" dirty="0" smtClean="0"/>
              <a:t>” program promotes </a:t>
            </a:r>
            <a:r>
              <a:rPr lang="en-US" sz="2400" dirty="0"/>
              <a:t>and facilitates employment and career opportunities for students and academics with </a:t>
            </a:r>
            <a:r>
              <a:rPr lang="en-US" sz="2400" dirty="0" smtClean="0"/>
              <a:t>disabilities. </a:t>
            </a:r>
          </a:p>
          <a:p>
            <a:pPr algn="just" rtl="0"/>
            <a:r>
              <a:rPr lang="en-US" sz="2400" dirty="0" smtClean="0"/>
              <a:t>It works </a:t>
            </a:r>
            <a:r>
              <a:rPr lang="en-US" sz="2400" dirty="0"/>
              <a:t>in cooperation with the Student Service Center and Career Management Center at </a:t>
            </a:r>
            <a:r>
              <a:rPr lang="en-US" sz="2400" dirty="0" smtClean="0"/>
              <a:t>the University.</a:t>
            </a:r>
          </a:p>
          <a:p>
            <a:pPr algn="just" rtl="0"/>
            <a:r>
              <a:rPr lang="en-US" sz="2400" dirty="0" smtClean="0"/>
              <a:t>“</a:t>
            </a:r>
            <a:r>
              <a:rPr lang="en-US" sz="2400" dirty="0" err="1" smtClean="0"/>
              <a:t>Siftach</a:t>
            </a:r>
            <a:r>
              <a:rPr lang="en-US" sz="2400" dirty="0" smtClean="0"/>
              <a:t>”, </a:t>
            </a:r>
            <a:r>
              <a:rPr lang="en-US" sz="2400" dirty="0"/>
              <a:t>founded by the Ministry of Labor and Welfare and </a:t>
            </a:r>
            <a:r>
              <a:rPr lang="en-US" sz="2400" dirty="0" smtClean="0"/>
              <a:t>Joint-Israel</a:t>
            </a:r>
            <a:r>
              <a:rPr lang="en-US" sz="2400" dirty="0"/>
              <a:t>, </a:t>
            </a:r>
            <a:r>
              <a:rPr lang="en-US" sz="2400" dirty="0" smtClean="0"/>
              <a:t>helps </a:t>
            </a:r>
            <a:r>
              <a:rPr lang="en-US" sz="2400" dirty="0"/>
              <a:t>students and fresh </a:t>
            </a:r>
            <a:r>
              <a:rPr lang="en-US" sz="2400" dirty="0" smtClean="0"/>
              <a:t>graduates.</a:t>
            </a:r>
          </a:p>
          <a:p>
            <a:pPr algn="just" rtl="0"/>
            <a:r>
              <a:rPr lang="en-US" sz="2400" dirty="0"/>
              <a:t>With 20% disability or </a:t>
            </a:r>
            <a:r>
              <a:rPr lang="en-US" sz="2400" dirty="0" smtClean="0"/>
              <a:t>more, "</a:t>
            </a:r>
            <a:r>
              <a:rPr lang="en-US" sz="2400" dirty="0" err="1" smtClean="0"/>
              <a:t>Siftach</a:t>
            </a:r>
            <a:r>
              <a:rPr lang="en-US" sz="2400" dirty="0"/>
              <a:t>" allows </a:t>
            </a:r>
            <a:r>
              <a:rPr lang="en-US" sz="2400" dirty="0" smtClean="0"/>
              <a:t>acquiring </a:t>
            </a:r>
            <a:r>
              <a:rPr lang="en-US" sz="2400" dirty="0"/>
              <a:t>tools and skills for job search and integration in a position suitable for </a:t>
            </a:r>
            <a:r>
              <a:rPr lang="en-US" sz="2400" dirty="0" smtClean="0"/>
              <a:t>education </a:t>
            </a:r>
            <a:r>
              <a:rPr lang="en-US" sz="2400" dirty="0"/>
              <a:t>and skills.</a:t>
            </a:r>
          </a:p>
        </p:txBody>
      </p:sp>
    </p:spTree>
    <p:extLst>
      <p:ext uri="{BB962C8B-B14F-4D97-AF65-F5344CB8AC3E}">
        <p14:creationId xmlns:p14="http://schemas.microsoft.com/office/powerpoint/2010/main" val="25648042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מחבר ישר 15"/>
          <p:cNvCxnSpPr/>
          <p:nvPr/>
        </p:nvCxnSpPr>
        <p:spPr>
          <a:xfrm rot="10800000">
            <a:off x="539552" y="1268760"/>
            <a:ext cx="7848872" cy="0"/>
          </a:xfrm>
          <a:prstGeom prst="line">
            <a:avLst/>
          </a:prstGeom>
        </p:spPr>
        <p:style>
          <a:lnRef idx="3">
            <a:schemeClr val="accent1"/>
          </a:lnRef>
          <a:fillRef idx="0">
            <a:schemeClr val="accent1"/>
          </a:fillRef>
          <a:effectRef idx="2">
            <a:schemeClr val="accent1"/>
          </a:effectRef>
          <a:fontRef idx="minor">
            <a:schemeClr val="tx1"/>
          </a:fontRef>
        </p:style>
      </p:cxnSp>
      <p:sp>
        <p:nvSpPr>
          <p:cNvPr id="20" name="מלבן 19"/>
          <p:cNvSpPr/>
          <p:nvPr/>
        </p:nvSpPr>
        <p:spPr>
          <a:xfrm>
            <a:off x="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nvGrpSpPr>
          <p:cNvPr id="2" name="Group 1"/>
          <p:cNvGrpSpPr/>
          <p:nvPr/>
        </p:nvGrpSpPr>
        <p:grpSpPr>
          <a:xfrm>
            <a:off x="153050" y="3602629"/>
            <a:ext cx="3730643" cy="2977778"/>
            <a:chOff x="337301" y="2996956"/>
            <a:chExt cx="3730643" cy="2977778"/>
          </a:xfrm>
        </p:grpSpPr>
        <p:sp>
          <p:nvSpPr>
            <p:cNvPr id="12" name="חץ מעוקל ימינה 11"/>
            <p:cNvSpPr/>
            <p:nvPr/>
          </p:nvSpPr>
          <p:spPr>
            <a:xfrm rot="20942698">
              <a:off x="337301" y="5001812"/>
              <a:ext cx="731520" cy="97292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tx1"/>
                </a:solidFill>
              </a:endParaRPr>
            </a:p>
          </p:txBody>
        </p:sp>
        <p:pic>
          <p:nvPicPr>
            <p:cNvPr id="4" name="תמונה 3"/>
            <p:cNvPicPr>
              <a:picLocks noChangeAspect="1"/>
            </p:cNvPicPr>
            <p:nvPr/>
          </p:nvPicPr>
          <p:blipFill>
            <a:blip r:embed="rId3" cstate="print">
              <a:lum bright="20000" contrast="30000"/>
              <a:extLst>
                <a:ext uri="{28A0092B-C50C-407E-A947-70E740481C1C}">
                  <a14:useLocalDpi xmlns:a14="http://schemas.microsoft.com/office/drawing/2010/main" val="0"/>
                </a:ext>
              </a:extLst>
            </a:blip>
            <a:stretch>
              <a:fillRect/>
            </a:stretch>
          </p:blipFill>
          <p:spPr>
            <a:xfrm>
              <a:off x="1043608" y="3356992"/>
              <a:ext cx="2542032" cy="1906524"/>
            </a:xfrm>
            <a:prstGeom prst="rect">
              <a:avLst/>
            </a:prstGeom>
          </p:spPr>
        </p:pic>
        <p:sp>
          <p:nvSpPr>
            <p:cNvPr id="19" name="חץ מעוקל שמאלה 18"/>
            <p:cNvSpPr/>
            <p:nvPr/>
          </p:nvSpPr>
          <p:spPr>
            <a:xfrm>
              <a:off x="3347864" y="2996956"/>
              <a:ext cx="720080" cy="972922"/>
            </a:xfrm>
            <a:prstGeom prst="curvedLeftArrow">
              <a:avLst>
                <a:gd name="adj1" fmla="val 25000"/>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tx1"/>
                </a:solidFill>
              </a:endParaRPr>
            </a:p>
          </p:txBody>
        </p:sp>
      </p:grpSp>
      <p:pic>
        <p:nvPicPr>
          <p:cNvPr id="14" name="Picture 13" descr="3dflagsdotcom_israe2wm"/>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55576" y="233340"/>
            <a:ext cx="137160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7287" y="184128"/>
            <a:ext cx="2700337" cy="1017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67269" y="1509387"/>
            <a:ext cx="8853023" cy="1938992"/>
          </a:xfrm>
          <a:prstGeom prst="rect">
            <a:avLst/>
          </a:prstGeom>
        </p:spPr>
        <p:txBody>
          <a:bodyPr wrap="square">
            <a:spAutoFit/>
          </a:bodyPr>
          <a:lstStyle/>
          <a:p>
            <a:pPr marL="342900" indent="-342900" algn="just" rtl="0">
              <a:buFontTx/>
              <a:buChar char="-"/>
            </a:pPr>
            <a:r>
              <a:rPr lang="en-US" sz="2400" dirty="0" smtClean="0"/>
              <a:t>Personal treatment </a:t>
            </a:r>
            <a:r>
              <a:rPr lang="en-US" sz="2400" dirty="0"/>
              <a:t>by the program staff, experts in the field of </a:t>
            </a:r>
            <a:endParaRPr lang="en-US" sz="2400" dirty="0" smtClean="0"/>
          </a:p>
          <a:p>
            <a:pPr algn="l" rtl="0"/>
            <a:r>
              <a:rPr lang="en-US" sz="2400" dirty="0"/>
              <a:t> </a:t>
            </a:r>
            <a:r>
              <a:rPr lang="en-US" sz="2400" dirty="0" smtClean="0"/>
              <a:t>    employment </a:t>
            </a:r>
            <a:r>
              <a:rPr lang="en-US" sz="2400" dirty="0"/>
              <a:t>of people with disabilities.</a:t>
            </a:r>
            <a:br>
              <a:rPr lang="en-US" sz="2400" dirty="0"/>
            </a:br>
            <a:r>
              <a:rPr lang="en-US" sz="2400" dirty="0" smtClean="0"/>
              <a:t>-   Employment </a:t>
            </a:r>
            <a:r>
              <a:rPr lang="en-US" sz="2400" dirty="0"/>
              <a:t>training and preparation for the work world: </a:t>
            </a:r>
            <a:r>
              <a:rPr lang="en-US" sz="2400" dirty="0" smtClean="0"/>
              <a:t>writing </a:t>
            </a:r>
          </a:p>
          <a:p>
            <a:pPr algn="just" rtl="0"/>
            <a:r>
              <a:rPr lang="en-US" sz="2400" dirty="0"/>
              <a:t> </a:t>
            </a:r>
            <a:r>
              <a:rPr lang="en-US" sz="2400" dirty="0" smtClean="0"/>
              <a:t>   a CV, preparation for job interview, </a:t>
            </a:r>
            <a:r>
              <a:rPr lang="en-US" sz="2400" dirty="0"/>
              <a:t>assistance in locating relevant </a:t>
            </a:r>
            <a:endParaRPr lang="en-US" sz="2400" dirty="0" smtClean="0"/>
          </a:p>
          <a:p>
            <a:pPr algn="just" rtl="0"/>
            <a:r>
              <a:rPr lang="en-US" sz="2400" dirty="0"/>
              <a:t> </a:t>
            </a:r>
            <a:r>
              <a:rPr lang="en-US" sz="2400" dirty="0" smtClean="0"/>
              <a:t>   jobs</a:t>
            </a:r>
            <a:r>
              <a:rPr lang="en-US" sz="2400" dirty="0"/>
              <a:t>, clarifying the need for workplace </a:t>
            </a:r>
            <a:r>
              <a:rPr lang="en-US" sz="2400" dirty="0" smtClean="0"/>
              <a:t>adjustments and </a:t>
            </a:r>
            <a:r>
              <a:rPr lang="en-US" sz="2400" dirty="0"/>
              <a:t>presenting </a:t>
            </a:r>
            <a:endParaRPr lang="en-US" sz="2400" dirty="0" smtClean="0"/>
          </a:p>
        </p:txBody>
      </p:sp>
      <p:sp>
        <p:nvSpPr>
          <p:cNvPr id="7" name="Rectangle 6"/>
          <p:cNvSpPr/>
          <p:nvPr/>
        </p:nvSpPr>
        <p:spPr>
          <a:xfrm>
            <a:off x="4015305" y="3448379"/>
            <a:ext cx="4904987" cy="2308324"/>
          </a:xfrm>
          <a:prstGeom prst="rect">
            <a:avLst/>
          </a:prstGeom>
        </p:spPr>
        <p:txBody>
          <a:bodyPr wrap="square">
            <a:spAutoFit/>
          </a:bodyPr>
          <a:lstStyle/>
          <a:p>
            <a:pPr algn="just" rtl="0"/>
            <a:r>
              <a:rPr lang="en-US" sz="2400" dirty="0" smtClean="0"/>
              <a:t>them </a:t>
            </a:r>
            <a:r>
              <a:rPr lang="en-US" sz="2400" dirty="0"/>
              <a:t>to </a:t>
            </a:r>
            <a:r>
              <a:rPr lang="en-US" sz="2400" dirty="0" smtClean="0"/>
              <a:t>employer. Connecting </a:t>
            </a:r>
            <a:r>
              <a:rPr lang="en-US" sz="2400" dirty="0"/>
              <a:t>and mediating between the participants of the </a:t>
            </a:r>
            <a:r>
              <a:rPr lang="en-US" sz="2400" dirty="0" smtClean="0"/>
              <a:t>program, various </a:t>
            </a:r>
            <a:r>
              <a:rPr lang="en-US" sz="2400" dirty="0"/>
              <a:t>departments and services at the university that can assist in the employment and academic aspects.</a:t>
            </a:r>
          </a:p>
        </p:txBody>
      </p:sp>
    </p:spTree>
    <p:extLst>
      <p:ext uri="{BB962C8B-B14F-4D97-AF65-F5344CB8AC3E}">
        <p14:creationId xmlns:p14="http://schemas.microsoft.com/office/powerpoint/2010/main" val="5520007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מחבר ישר 15"/>
          <p:cNvCxnSpPr/>
          <p:nvPr/>
        </p:nvCxnSpPr>
        <p:spPr>
          <a:xfrm rot="10800000">
            <a:off x="539552" y="1484783"/>
            <a:ext cx="7848872" cy="0"/>
          </a:xfrm>
          <a:prstGeom prst="line">
            <a:avLst/>
          </a:prstGeom>
        </p:spPr>
        <p:style>
          <a:lnRef idx="3">
            <a:schemeClr val="accent1"/>
          </a:lnRef>
          <a:fillRef idx="0">
            <a:schemeClr val="accent1"/>
          </a:fillRef>
          <a:effectRef idx="2">
            <a:schemeClr val="accent1"/>
          </a:effectRef>
          <a:fontRef idx="minor">
            <a:schemeClr val="tx1"/>
          </a:fontRef>
        </p:style>
      </p:cxnSp>
      <p:sp>
        <p:nvSpPr>
          <p:cNvPr id="20" name="מלבן 19"/>
          <p:cNvSpPr/>
          <p:nvPr/>
        </p:nvSpPr>
        <p:spPr>
          <a:xfrm>
            <a:off x="0" y="0"/>
            <a:ext cx="9144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pic>
        <p:nvPicPr>
          <p:cNvPr id="14" name="Picture 13" descr="3dflagsdotcom_israe2wm"/>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55576" y="449363"/>
            <a:ext cx="137160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7287" y="400151"/>
            <a:ext cx="2700337" cy="1017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תמונה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01256" y="4224304"/>
            <a:ext cx="2487168" cy="1865376"/>
          </a:xfrm>
          <a:prstGeom prst="rect">
            <a:avLst/>
          </a:prstGeom>
        </p:spPr>
      </p:pic>
      <p:pic>
        <p:nvPicPr>
          <p:cNvPr id="13" name="Picture 2" descr="ariel campus upp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92603" y="4149080"/>
            <a:ext cx="5168979" cy="252028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05824" y="1597596"/>
            <a:ext cx="8631800" cy="5262979"/>
          </a:xfrm>
          <a:prstGeom prst="rect">
            <a:avLst/>
          </a:prstGeom>
        </p:spPr>
        <p:txBody>
          <a:bodyPr wrap="square">
            <a:spAutoFit/>
          </a:bodyPr>
          <a:lstStyle/>
          <a:p>
            <a:pPr algn="just" rtl="0"/>
            <a:r>
              <a:rPr lang="en-US" sz="2400" dirty="0" smtClean="0">
                <a:latin typeface="Times New Roman" panose="02020603050405020304" pitchFamily="18" charset="0"/>
                <a:cs typeface="Times New Roman" panose="02020603050405020304" pitchFamily="18" charset="0"/>
              </a:rPr>
              <a:t>Rehabilitation and socialization of people with disabilities should start from early age</a:t>
            </a:r>
            <a:r>
              <a:rPr lang="ru-RU" sz="2400" dirty="0" smtClean="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 There is a system of special education in Israel starting from special kindergartens and </a:t>
            </a:r>
            <a:r>
              <a:rPr lang="ru-RU"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schools</a:t>
            </a:r>
            <a:r>
              <a:rPr lang="ru-RU" sz="2400" dirty="0" smtClean="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 </a:t>
            </a:r>
          </a:p>
          <a:p>
            <a:pPr algn="just" rtl="0"/>
            <a:r>
              <a:rPr lang="en-US" sz="2400" dirty="0" smtClean="0"/>
              <a:t>One of the rehabilitation methods is sensory integration</a:t>
            </a:r>
            <a:r>
              <a:rPr lang="ru-RU" sz="2400" dirty="0" smtClean="0"/>
              <a:t>. </a:t>
            </a:r>
            <a:r>
              <a:rPr lang="en-US" sz="2400" dirty="0" smtClean="0"/>
              <a:t>We have organized three international seminars </a:t>
            </a:r>
            <a:r>
              <a:rPr lang="en-US" sz="2400" dirty="0"/>
              <a:t>“</a:t>
            </a:r>
            <a:r>
              <a:rPr lang="en-US" sz="2400" dirty="0" smtClean="0"/>
              <a:t>SENSORY-MOTORIC </a:t>
            </a:r>
            <a:r>
              <a:rPr lang="en-US" sz="2400" dirty="0"/>
              <a:t>NTEGRATION: BACK TO THE SOURCES” </a:t>
            </a:r>
            <a:r>
              <a:rPr lang="en-US" sz="2400" dirty="0" smtClean="0"/>
              <a:t>to teach specialists from various countries to use </a:t>
            </a:r>
          </a:p>
          <a:p>
            <a:pPr algn="just" rtl="0"/>
            <a:r>
              <a:rPr lang="en-US" sz="2400" dirty="0" smtClean="0"/>
              <a:t>this method</a:t>
            </a:r>
            <a:r>
              <a:rPr lang="ru-RU" sz="2400" dirty="0" smtClean="0"/>
              <a:t>.</a:t>
            </a:r>
            <a:r>
              <a:rPr lang="en-US" sz="2400" dirty="0"/>
              <a:t> </a:t>
            </a:r>
            <a:r>
              <a:rPr lang="en-US" sz="2400" dirty="0" smtClean="0"/>
              <a:t>The seminars </a:t>
            </a:r>
          </a:p>
          <a:p>
            <a:pPr algn="just" rtl="0"/>
            <a:r>
              <a:rPr lang="en-US" sz="2400" dirty="0" smtClean="0"/>
              <a:t>were organized in </a:t>
            </a:r>
            <a:r>
              <a:rPr lang="en-US" sz="2400" dirty="0"/>
              <a:t>Russian, </a:t>
            </a:r>
            <a:endParaRPr lang="en-US" sz="2400" dirty="0" smtClean="0"/>
          </a:p>
          <a:p>
            <a:pPr algn="just" rtl="0"/>
            <a:r>
              <a:rPr lang="en-US" sz="2400" dirty="0" smtClean="0"/>
              <a:t>they gained </a:t>
            </a:r>
            <a:r>
              <a:rPr lang="en-US" sz="2400" dirty="0"/>
              <a:t>popularity </a:t>
            </a:r>
            <a:r>
              <a:rPr lang="en-US" sz="2400" dirty="0" smtClean="0"/>
              <a:t>in </a:t>
            </a:r>
          </a:p>
          <a:p>
            <a:pPr algn="just" rtl="0"/>
            <a:r>
              <a:rPr lang="en-US" sz="2400" dirty="0" smtClean="0"/>
              <a:t>the Russian-speaking </a:t>
            </a:r>
          </a:p>
          <a:p>
            <a:pPr algn="just" rtl="0"/>
            <a:r>
              <a:rPr lang="en-US" sz="2400" dirty="0" smtClean="0"/>
              <a:t>community </a:t>
            </a:r>
            <a:r>
              <a:rPr lang="en-US" sz="2400" dirty="0"/>
              <a:t>of specialists </a:t>
            </a:r>
            <a:endParaRPr lang="en-US" sz="2400" dirty="0" smtClean="0"/>
          </a:p>
          <a:p>
            <a:pPr algn="just" rtl="0"/>
            <a:r>
              <a:rPr lang="en-US" sz="2400" dirty="0" smtClean="0"/>
              <a:t>working </a:t>
            </a:r>
            <a:r>
              <a:rPr lang="en-US" sz="2400" dirty="0"/>
              <a:t>with children with </a:t>
            </a:r>
            <a:endParaRPr lang="en-US" sz="2400" dirty="0" smtClean="0"/>
          </a:p>
          <a:p>
            <a:pPr algn="just" rtl="0"/>
            <a:r>
              <a:rPr lang="en-US" sz="2400" dirty="0" smtClean="0"/>
              <a:t>special </a:t>
            </a:r>
            <a:r>
              <a:rPr lang="en-US" sz="2400" dirty="0"/>
              <a:t>needs</a:t>
            </a:r>
            <a:r>
              <a:rPr lang="en-US" sz="2400" dirty="0" smtClean="0"/>
              <a:t>.</a:t>
            </a:r>
            <a:endParaRPr lang="en-US" sz="2400" dirty="0"/>
          </a:p>
        </p:txBody>
      </p:sp>
    </p:spTree>
    <p:extLst>
      <p:ext uri="{BB962C8B-B14F-4D97-AF65-F5344CB8AC3E}">
        <p14:creationId xmlns:p14="http://schemas.microsoft.com/office/powerpoint/2010/main" val="5520007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Effect transition="in" filter="fade">
                                      <p:cBhvr>
                                        <p:cTn id="9" dur="1000"/>
                                        <p:tgtEl>
                                          <p:spTgt spid="11"/>
                                        </p:tgtEl>
                                      </p:cBhvr>
                                    </p:animEffect>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מציין מיקום תוכן 3"/>
          <p:cNvPicPr>
            <a:picLocks noChangeAspect="1"/>
          </p:cNvPicPr>
          <p:nvPr/>
        </p:nvPicPr>
        <p:blipFill>
          <a:blip r:embed="rId2" cstate="print">
            <a:extLst>
              <a:ext uri="{28A0092B-C50C-407E-A947-70E740481C1C}">
                <a14:useLocalDpi xmlns:a14="http://schemas.microsoft.com/office/drawing/2010/main" val="0"/>
              </a:ext>
            </a:extLst>
          </a:blip>
          <a:srcRect l="2033" t="10812"/>
          <a:stretch>
            <a:fillRect/>
          </a:stretch>
        </p:blipFill>
        <p:spPr>
          <a:xfrm>
            <a:off x="2627784" y="1190467"/>
            <a:ext cx="4156241" cy="5691874"/>
          </a:xfrm>
          <a:prstGeom prst="rect">
            <a:avLst/>
          </a:prstGeom>
          <a:ln>
            <a:noFill/>
          </a:ln>
          <a:effectLst>
            <a:softEdge rad="112500"/>
          </a:effectLst>
        </p:spPr>
      </p:pic>
      <p:sp>
        <p:nvSpPr>
          <p:cNvPr id="4" name="Rectangle 3"/>
          <p:cNvSpPr/>
          <p:nvPr/>
        </p:nvSpPr>
        <p:spPr>
          <a:xfrm>
            <a:off x="2499391" y="26729"/>
            <a:ext cx="4284634" cy="1200329"/>
          </a:xfrm>
          <a:prstGeom prst="rect">
            <a:avLst/>
          </a:prstGeom>
        </p:spPr>
        <p:txBody>
          <a:bodyPr wrap="none">
            <a:spAutoFit/>
          </a:bodyPr>
          <a:lstStyle/>
          <a:p>
            <a:r>
              <a:rPr lang="en-US" sz="7200" b="1" dirty="0" smtClean="0">
                <a:solidFill>
                  <a:srgbClr val="FF0000"/>
                </a:solidFill>
              </a:rPr>
              <a:t>Welcome !</a:t>
            </a:r>
            <a:endParaRPr lang="en-US" sz="7200" b="1" dirty="0">
              <a:solidFill>
                <a:srgbClr val="FF0000"/>
              </a:solidFill>
            </a:endParaRPr>
          </a:p>
        </p:txBody>
      </p:sp>
    </p:spTree>
    <p:extLst>
      <p:ext uri="{BB962C8B-B14F-4D97-AF65-F5344CB8AC3E}">
        <p14:creationId xmlns:p14="http://schemas.microsoft.com/office/powerpoint/2010/main" val="36129981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9144000" cy="6877405"/>
          </a:xfrm>
          <a:prstGeom prst="rect">
            <a:avLst/>
          </a:prstGeom>
        </p:spPr>
      </p:pic>
      <p:sp>
        <p:nvSpPr>
          <p:cNvPr id="20" name="מלבן 19"/>
          <p:cNvSpPr/>
          <p:nvPr/>
        </p:nvSpPr>
        <p:spPr>
          <a:xfrm>
            <a:off x="0" y="0"/>
            <a:ext cx="9144000" cy="68580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6" name="TextBox 5"/>
          <p:cNvSpPr txBox="1"/>
          <p:nvPr/>
        </p:nvSpPr>
        <p:spPr>
          <a:xfrm>
            <a:off x="359532" y="260648"/>
            <a:ext cx="8424936" cy="1015663"/>
          </a:xfrm>
          <a:prstGeom prst="rect">
            <a:avLst/>
          </a:prstGeom>
          <a:noFill/>
          <a:effectLst>
            <a:glow rad="101600">
              <a:srgbClr val="FF3300">
                <a:alpha val="60000"/>
              </a:srgbClr>
            </a:glow>
          </a:effectLst>
          <a:scene3d>
            <a:camera prst="orthographicFront"/>
            <a:lightRig rig="flat" dir="tl">
              <a:rot lat="0" lon="0" rev="6600000"/>
            </a:lightRig>
          </a:scene3d>
          <a:sp3d>
            <a:bevelT w="165100" prst="coolSlant"/>
          </a:sp3d>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Thank you very much !</a:t>
            </a:r>
            <a:endParaRPr lang="he-IL"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7" name="Picture 22" descr="https://scontent.xx.fbcdn.net/v/t1.0-9/38204_141416469216987_7535666_n.jpg?oh=9d6b7a5c40f38ae603fb2a3390192db7&amp;oe=579ECD8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2280" y="4293096"/>
            <a:ext cx="1945282" cy="2392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9873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4842" y="274638"/>
            <a:ext cx="6239646" cy="778098"/>
          </a:xfrm>
        </p:spPr>
        <p:txBody>
          <a:bodyPr>
            <a:normAutofit/>
          </a:bodyPr>
          <a:lstStyle/>
          <a:p>
            <a:r>
              <a:rPr lang="en-US" dirty="0" smtClean="0">
                <a:solidFill>
                  <a:srgbClr val="00B0F0"/>
                </a:solidFill>
              </a:rPr>
              <a:t>Tel Aviv University</a:t>
            </a:r>
            <a:endParaRPr lang="en-US" dirty="0">
              <a:solidFill>
                <a:srgbClr val="00B0F0"/>
              </a:solidFill>
            </a:endParaRPr>
          </a:p>
        </p:txBody>
      </p:sp>
      <p:pic>
        <p:nvPicPr>
          <p:cNvPr id="1638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401" t="20934" r="25999" b="29467"/>
          <a:stretch/>
        </p:blipFill>
        <p:spPr bwMode="auto">
          <a:xfrm rot="785006">
            <a:off x="538284" y="1292290"/>
            <a:ext cx="4373119" cy="3035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7800" t="15600" r="17601" b="28666"/>
          <a:stretch/>
        </p:blipFill>
        <p:spPr bwMode="auto">
          <a:xfrm rot="20299318">
            <a:off x="4314701" y="3101590"/>
            <a:ext cx="4644008" cy="3004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38340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2000"/>
                                        <p:tgtEl>
                                          <p:spTgt spid="16386"/>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16388"/>
                                        </p:tgtEl>
                                        <p:attrNameLst>
                                          <p:attrName>style.visibility</p:attrName>
                                        </p:attrNameLst>
                                      </p:cBhvr>
                                      <p:to>
                                        <p:strVal val="visible"/>
                                      </p:to>
                                    </p:set>
                                    <p:animEffect transition="in" filter="circle(in)">
                                      <p:cBhvr>
                                        <p:cTn id="11" dur="20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US" b="1" dirty="0" smtClean="0">
                <a:solidFill>
                  <a:srgbClr val="00B050"/>
                </a:solidFill>
              </a:rPr>
              <a:t>Bar </a:t>
            </a:r>
            <a:r>
              <a:rPr lang="en-US" b="1" dirty="0" err="1" smtClean="0">
                <a:solidFill>
                  <a:srgbClr val="00B050"/>
                </a:solidFill>
              </a:rPr>
              <a:t>Ilan</a:t>
            </a:r>
            <a:r>
              <a:rPr lang="en-US" b="1" dirty="0" smtClean="0">
                <a:solidFill>
                  <a:srgbClr val="00B050"/>
                </a:solidFill>
              </a:rPr>
              <a:t> University</a:t>
            </a:r>
            <a:endParaRPr lang="en-US" b="1" dirty="0">
              <a:solidFill>
                <a:srgbClr val="00B05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9120" y="1015868"/>
            <a:ext cx="4293984" cy="322907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70" y="3284984"/>
            <a:ext cx="4620834" cy="3456384"/>
          </a:xfrm>
          <a:prstGeom prst="rect">
            <a:avLst/>
          </a:prstGeom>
        </p:spPr>
      </p:pic>
    </p:spTree>
    <p:extLst>
      <p:ext uri="{BB962C8B-B14F-4D97-AF65-F5344CB8AC3E}">
        <p14:creationId xmlns:p14="http://schemas.microsoft.com/office/powerpoint/2010/main" val="18758166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000"/>
                                        <p:tgtEl>
                                          <p:spTgt spid="3"/>
                                        </p:tgtEl>
                                      </p:cBhvr>
                                    </p:animEffect>
                                  </p:childTnLst>
                                </p:cTn>
                              </p:par>
                            </p:childTnLst>
                          </p:cTn>
                        </p:par>
                        <p:par>
                          <p:cTn id="8" fill="hold">
                            <p:stCondLst>
                              <p:cond delay="20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rgbClr val="002060"/>
                </a:solidFill>
              </a:rPr>
              <a:t>Weizman</a:t>
            </a:r>
            <a:r>
              <a:rPr lang="en-US" b="1" dirty="0" smtClean="0">
                <a:solidFill>
                  <a:srgbClr val="002060"/>
                </a:solidFill>
              </a:rPr>
              <a:t> Institute</a:t>
            </a:r>
            <a:endParaRPr lang="en-US" b="1" dirty="0">
              <a:solidFill>
                <a:srgbClr val="00206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9792" y="1319165"/>
            <a:ext cx="3888432" cy="5178683"/>
          </a:xfrm>
          <a:prstGeom prst="rect">
            <a:avLst/>
          </a:prstGeom>
        </p:spPr>
      </p:pic>
    </p:spTree>
    <p:extLst>
      <p:ext uri="{BB962C8B-B14F-4D97-AF65-F5344CB8AC3E}">
        <p14:creationId xmlns:p14="http://schemas.microsoft.com/office/powerpoint/2010/main" val="7549112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5816" y="326584"/>
            <a:ext cx="3956076" cy="1592280"/>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8276"/>
          <a:stretch/>
        </p:blipFill>
        <p:spPr>
          <a:xfrm>
            <a:off x="2139473" y="2276872"/>
            <a:ext cx="3764380" cy="282468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713145">
            <a:off x="5929131" y="2132856"/>
            <a:ext cx="2995409" cy="1837184"/>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t="6809"/>
          <a:stretch/>
        </p:blipFill>
        <p:spPr>
          <a:xfrm>
            <a:off x="5903853" y="4551680"/>
            <a:ext cx="3175000" cy="2225040"/>
          </a:xfrm>
          <a:prstGeom prst="rect">
            <a:avLst/>
          </a:prstGeom>
        </p:spPr>
      </p:pic>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t="32773"/>
          <a:stretch/>
        </p:blipFill>
        <p:spPr>
          <a:xfrm rot="824304">
            <a:off x="292228" y="4767724"/>
            <a:ext cx="3556000" cy="1792952"/>
          </a:xfrm>
          <a:prstGeom prst="rect">
            <a:avLst/>
          </a:prstGeom>
        </p:spPr>
      </p:pic>
    </p:spTree>
    <p:extLst>
      <p:ext uri="{BB962C8B-B14F-4D97-AF65-F5344CB8AC3E}">
        <p14:creationId xmlns:p14="http://schemas.microsoft.com/office/powerpoint/2010/main" val="3395779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par>
                          <p:cTn id="8" fill="hold">
                            <p:stCondLst>
                              <p:cond delay="20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2000" fill="hold"/>
                                        <p:tgtEl>
                                          <p:spTgt spid="4"/>
                                        </p:tgtEl>
                                        <p:attrNameLst>
                                          <p:attrName>ppt_w</p:attrName>
                                        </p:attrNameLst>
                                      </p:cBhvr>
                                      <p:tavLst>
                                        <p:tav tm="0">
                                          <p:val>
                                            <p:fltVal val="0"/>
                                          </p:val>
                                        </p:tav>
                                        <p:tav tm="100000">
                                          <p:val>
                                            <p:strVal val="#ppt_w"/>
                                          </p:val>
                                        </p:tav>
                                      </p:tavLst>
                                    </p:anim>
                                    <p:anim calcmode="lin" valueType="num">
                                      <p:cBhvr>
                                        <p:cTn id="12" dur="2000" fill="hold"/>
                                        <p:tgtEl>
                                          <p:spTgt spid="4"/>
                                        </p:tgtEl>
                                        <p:attrNameLst>
                                          <p:attrName>ppt_h</p:attrName>
                                        </p:attrNameLst>
                                      </p:cBhvr>
                                      <p:tavLst>
                                        <p:tav tm="0">
                                          <p:val>
                                            <p:fltVal val="0"/>
                                          </p:val>
                                        </p:tav>
                                        <p:tav tm="100000">
                                          <p:val>
                                            <p:strVal val="#ppt_h"/>
                                          </p:val>
                                        </p:tav>
                                      </p:tavLst>
                                    </p:anim>
                                    <p:animEffect transition="in" filter="fade">
                                      <p:cBhvr>
                                        <p:cTn id="13" dur="2000"/>
                                        <p:tgtEl>
                                          <p:spTgt spid="4"/>
                                        </p:tgtEl>
                                      </p:cBhvr>
                                    </p:animEffect>
                                  </p:childTnLst>
                                </p:cTn>
                              </p:par>
                            </p:childTnLst>
                          </p:cTn>
                        </p:par>
                        <p:par>
                          <p:cTn id="14" fill="hold">
                            <p:stCondLst>
                              <p:cond delay="4000"/>
                            </p:stCondLst>
                            <p:childTnLst>
                              <p:par>
                                <p:cTn id="15" presetID="6" presetClass="entr" presetSubtype="16"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par>
                          <p:cTn id="18" fill="hold">
                            <p:stCondLst>
                              <p:cond delay="6000"/>
                            </p:stCondLst>
                            <p:childTnLst>
                              <p:par>
                                <p:cTn id="19" presetID="1" presetClass="entr" presetSubtype="0" fill="hold" nodeType="afterEffect">
                                  <p:stCondLst>
                                    <p:cond delay="0"/>
                                  </p:stCondLst>
                                  <p:childTnLst>
                                    <p:set>
                                      <p:cBhvr>
                                        <p:cTn id="20" dur="1" fill="hold">
                                          <p:stCondLst>
                                            <p:cond delay="1999"/>
                                          </p:stCondLst>
                                        </p:cTn>
                                        <p:tgtEl>
                                          <p:spTgt spid="6"/>
                                        </p:tgtEl>
                                        <p:attrNameLst>
                                          <p:attrName>style.visibility</p:attrName>
                                        </p:attrNameLst>
                                      </p:cBhvr>
                                      <p:to>
                                        <p:strVal val="visible"/>
                                      </p:to>
                                    </p:set>
                                  </p:childTnLst>
                                </p:cTn>
                              </p:par>
                            </p:childTnLst>
                          </p:cTn>
                        </p:par>
                        <p:par>
                          <p:cTn id="21" fill="hold">
                            <p:stCondLst>
                              <p:cond delay="8000"/>
                            </p:stCondLst>
                            <p:childTnLst>
                              <p:par>
                                <p:cTn id="22" presetID="6" presetClass="entr" presetSubtype="16"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ircle(in)">
                                      <p:cBhvr>
                                        <p:cTn id="2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8944"/>
            <a:ext cx="8229600" cy="1143000"/>
          </a:xfrm>
        </p:spPr>
        <p:txBody>
          <a:bodyPr/>
          <a:lstStyle/>
          <a:p>
            <a:r>
              <a:rPr lang="en-US" b="1" dirty="0" smtClean="0">
                <a:solidFill>
                  <a:srgbClr val="00B050"/>
                </a:solidFill>
              </a:rPr>
              <a:t>Haifa University </a:t>
            </a:r>
            <a:endParaRPr lang="en-US" b="1" dirty="0">
              <a:solidFill>
                <a:srgbClr val="00B05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1256968"/>
            <a:ext cx="3057778" cy="204106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9964" y="1274480"/>
            <a:ext cx="4164086" cy="312306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4" y="3298035"/>
            <a:ext cx="5334188" cy="3556125"/>
          </a:xfrm>
          <a:prstGeom prst="rect">
            <a:avLst/>
          </a:prstGeom>
        </p:spPr>
      </p:pic>
    </p:spTree>
    <p:extLst>
      <p:ext uri="{BB962C8B-B14F-4D97-AF65-F5344CB8AC3E}">
        <p14:creationId xmlns:p14="http://schemas.microsoft.com/office/powerpoint/2010/main" val="8528052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000"/>
                                        <p:tgtEl>
                                          <p:spTgt spid="3"/>
                                        </p:tgtEl>
                                      </p:cBhvr>
                                    </p:animEffect>
                                  </p:childTnLst>
                                </p:cTn>
                              </p:par>
                            </p:childTnLst>
                          </p:cTn>
                        </p:par>
                        <p:par>
                          <p:cTn id="8" fill="hold">
                            <p:stCondLst>
                              <p:cond delay="2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2000" fill="hold"/>
                                        <p:tgtEl>
                                          <p:spTgt spid="4"/>
                                        </p:tgtEl>
                                        <p:attrNameLst>
                                          <p:attrName>ppt_w</p:attrName>
                                        </p:attrNameLst>
                                      </p:cBhvr>
                                      <p:tavLst>
                                        <p:tav tm="0">
                                          <p:val>
                                            <p:fltVal val="0"/>
                                          </p:val>
                                        </p:tav>
                                        <p:tav tm="100000">
                                          <p:val>
                                            <p:strVal val="#ppt_w"/>
                                          </p:val>
                                        </p:tav>
                                      </p:tavLst>
                                    </p:anim>
                                    <p:anim calcmode="lin" valueType="num">
                                      <p:cBhvr>
                                        <p:cTn id="12" dur="2000" fill="hold"/>
                                        <p:tgtEl>
                                          <p:spTgt spid="4"/>
                                        </p:tgtEl>
                                        <p:attrNameLst>
                                          <p:attrName>ppt_h</p:attrName>
                                        </p:attrNameLst>
                                      </p:cBhvr>
                                      <p:tavLst>
                                        <p:tav tm="0">
                                          <p:val>
                                            <p:fltVal val="0"/>
                                          </p:val>
                                        </p:tav>
                                        <p:tav tm="100000">
                                          <p:val>
                                            <p:strVal val="#ppt_h"/>
                                          </p:val>
                                        </p:tav>
                                      </p:tavLst>
                                    </p:anim>
                                    <p:anim calcmode="lin" valueType="num">
                                      <p:cBhvr>
                                        <p:cTn id="13" dur="2000" fill="hold"/>
                                        <p:tgtEl>
                                          <p:spTgt spid="4"/>
                                        </p:tgtEl>
                                        <p:attrNameLst>
                                          <p:attrName>style.rotation</p:attrName>
                                        </p:attrNameLst>
                                      </p:cBhvr>
                                      <p:tavLst>
                                        <p:tav tm="0">
                                          <p:val>
                                            <p:fltVal val="90"/>
                                          </p:val>
                                        </p:tav>
                                        <p:tav tm="100000">
                                          <p:val>
                                            <p:fltVal val="0"/>
                                          </p:val>
                                        </p:tav>
                                      </p:tavLst>
                                    </p:anim>
                                    <p:animEffect transition="in" filter="fade">
                                      <p:cBhvr>
                                        <p:cTn id="14" dur="2000"/>
                                        <p:tgtEl>
                                          <p:spTgt spid="4"/>
                                        </p:tgtEl>
                                      </p:cBhvr>
                                    </p:animEffect>
                                  </p:childTnLst>
                                </p:cTn>
                              </p:par>
                            </p:childTnLst>
                          </p:cTn>
                        </p:par>
                        <p:par>
                          <p:cTn id="15" fill="hold">
                            <p:stCondLst>
                              <p:cond delay="4000"/>
                            </p:stCondLst>
                            <p:childTnLst>
                              <p:par>
                                <p:cTn id="16" presetID="6" presetClass="entr" presetSubtype="16"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7053f8602f7695e7a66c87a71823be274a5374e9"/>
</p:tagLst>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זרימה">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13353</TotalTime>
  <Words>1803</Words>
  <Application>Microsoft Office PowerPoint</Application>
  <PresentationFormat>On-screen Show (4:3)</PresentationFormat>
  <Paragraphs>208</Paragraphs>
  <Slides>44</Slides>
  <Notes>9</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ערכת נושא Office</vt:lpstr>
      <vt:lpstr>PowerPoint Presentation</vt:lpstr>
      <vt:lpstr>PowerPoint Presentation</vt:lpstr>
      <vt:lpstr>PowerPoint Presentation</vt:lpstr>
      <vt:lpstr>Hebrew University</vt:lpstr>
      <vt:lpstr>Tel Aviv University</vt:lpstr>
      <vt:lpstr>Bar Ilan University</vt:lpstr>
      <vt:lpstr>Weizman Institute</vt:lpstr>
      <vt:lpstr>PowerPoint Presentation</vt:lpstr>
      <vt:lpstr>Haifa University </vt:lpstr>
      <vt:lpstr>Ben Gurion University</vt:lpstr>
      <vt:lpstr>Open University</vt:lpstr>
      <vt:lpstr> Ariel</vt:lpstr>
      <vt:lpstr>Ariel University </vt:lpstr>
      <vt:lpstr>PowerPoint Presentation</vt:lpstr>
      <vt:lpstr>PowerPoint Presentation</vt:lpstr>
      <vt:lpstr>PowerPoint Presentation</vt:lpstr>
      <vt:lpstr>PowerPoint Presentation</vt:lpstr>
      <vt:lpstr>Academic Education for Students with Disabilities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פרויקט מסע</dc:title>
  <dc:creator>user</dc:creator>
  <cp:lastModifiedBy>ribakov</cp:lastModifiedBy>
  <cp:revision>1204</cp:revision>
  <dcterms:created xsi:type="dcterms:W3CDTF">2011-06-12T15:21:52Z</dcterms:created>
  <dcterms:modified xsi:type="dcterms:W3CDTF">2018-10-22T08:43:29Z</dcterms:modified>
</cp:coreProperties>
</file>