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82" r:id="rId3"/>
    <p:sldId id="601" r:id="rId4"/>
    <p:sldId id="606" r:id="rId5"/>
    <p:sldId id="607" r:id="rId6"/>
    <p:sldId id="609" r:id="rId7"/>
    <p:sldId id="608" r:id="rId8"/>
    <p:sldId id="630" r:id="rId9"/>
    <p:sldId id="629" r:id="rId10"/>
    <p:sldId id="624" r:id="rId11"/>
    <p:sldId id="625" r:id="rId12"/>
    <p:sldId id="631" r:id="rId13"/>
    <p:sldId id="638" r:id="rId14"/>
    <p:sldId id="621" r:id="rId15"/>
    <p:sldId id="639" r:id="rId16"/>
    <p:sldId id="602" r:id="rId17"/>
    <p:sldId id="258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B0F"/>
    <a:srgbClr val="CC0099"/>
    <a:srgbClr val="850F0D"/>
    <a:srgbClr val="F48E8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04" autoAdjust="0"/>
  </p:normalViewPr>
  <p:slideViewPr>
    <p:cSldViewPr>
      <p:cViewPr varScale="1">
        <p:scale>
          <a:sx n="70" d="100"/>
          <a:sy n="70" d="100"/>
        </p:scale>
        <p:origin x="4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51187485765024765"/>
          <c:h val="0.87260608329830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2014/15 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E-44F1-9BCC-32669F29B6C3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2015/16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7E-44F1-9BCC-32669F29B6C3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2016/17 год</c:v>
                </c:pt>
              </c:strCache>
            </c:strRef>
          </c:tx>
          <c:spPr>
            <a:solidFill>
              <a:srgbClr val="4BAB0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7E-44F1-9BCC-32669F29B6C3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2017/18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67E-44F1-9BCC-32669F29B6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2227008"/>
        <c:axId val="302227568"/>
      </c:barChart>
      <c:catAx>
        <c:axId val="3022270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02227568"/>
        <c:crosses val="autoZero"/>
        <c:auto val="1"/>
        <c:lblAlgn val="ctr"/>
        <c:lblOffset val="100"/>
        <c:noMultiLvlLbl val="0"/>
      </c:catAx>
      <c:valAx>
        <c:axId val="30222756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22270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+mj-lt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+mj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337775195768734"/>
          <c:y val="0.30836854663894203"/>
          <c:w val="0.33443064230780017"/>
          <c:h val="0.56162716377520139"/>
        </c:manualLayout>
      </c:layout>
      <c:overlay val="0"/>
      <c:txPr>
        <a:bodyPr/>
        <a:lstStyle/>
        <a:p>
          <a:pPr>
            <a:defRPr sz="14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rgbClr val="850F0D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850F0D"/>
                </a:solidFill>
              </a:rPr>
              <a:t>Количество разработанных </a:t>
            </a:r>
            <a:r>
              <a:rPr lang="ru-RU" b="1" dirty="0" err="1">
                <a:solidFill>
                  <a:srgbClr val="850F0D"/>
                </a:solidFill>
              </a:rPr>
              <a:t>АОП</a:t>
            </a:r>
            <a:endParaRPr lang="ru-RU" b="1" dirty="0">
              <a:solidFill>
                <a:srgbClr val="850F0D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rgbClr val="850F0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749397066461596"/>
          <c:y val="0.14014949193679335"/>
          <c:w val="0.45810326570546245"/>
          <c:h val="0.577725694296075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'данные_по_организациям (37)'!$B$2</c:f>
              <c:strCache>
                <c:ptCount val="1"/>
                <c:pt idx="0">
                  <c:v>для лиц с нарушениями зрения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'данные_по_организациям (37)'!$A$3:$A$10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(37)'!$B$3:$B$10</c:f>
              <c:numCache>
                <c:formatCode>General</c:formatCode>
                <c:ptCount val="8"/>
                <c:pt idx="0">
                  <c:v>36</c:v>
                </c:pt>
                <c:pt idx="1">
                  <c:v>101</c:v>
                </c:pt>
                <c:pt idx="2">
                  <c:v>49</c:v>
                </c:pt>
                <c:pt idx="3">
                  <c:v>24</c:v>
                </c:pt>
                <c:pt idx="4">
                  <c:v>59</c:v>
                </c:pt>
                <c:pt idx="5">
                  <c:v>30</c:v>
                </c:pt>
                <c:pt idx="6">
                  <c:v>132</c:v>
                </c:pt>
                <c:pt idx="7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D-4731-A76B-04F9B16B05CF}"/>
            </c:ext>
          </c:extLst>
        </c:ser>
        <c:ser>
          <c:idx val="1"/>
          <c:order val="1"/>
          <c:tx>
            <c:strRef>
              <c:f>'данные_по_организациям (37)'!$C$2</c:f>
              <c:strCache>
                <c:ptCount val="1"/>
                <c:pt idx="0">
                  <c:v>для лиц с нарушениями слуха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'данные_по_организациям (37)'!$A$3:$A$10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(37)'!$C$3:$C$10</c:f>
              <c:numCache>
                <c:formatCode>General</c:formatCode>
                <c:ptCount val="8"/>
                <c:pt idx="0">
                  <c:v>54</c:v>
                </c:pt>
                <c:pt idx="1">
                  <c:v>111</c:v>
                </c:pt>
                <c:pt idx="2">
                  <c:v>48</c:v>
                </c:pt>
                <c:pt idx="3">
                  <c:v>29</c:v>
                </c:pt>
                <c:pt idx="4">
                  <c:v>96</c:v>
                </c:pt>
                <c:pt idx="5">
                  <c:v>45</c:v>
                </c:pt>
                <c:pt idx="6">
                  <c:v>196</c:v>
                </c:pt>
                <c:pt idx="7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7D-4731-A76B-04F9B16B05CF}"/>
            </c:ext>
          </c:extLst>
        </c:ser>
        <c:ser>
          <c:idx val="2"/>
          <c:order val="2"/>
          <c:tx>
            <c:strRef>
              <c:f>'данные_по_организациям (37)'!$D$2</c:f>
              <c:strCache>
                <c:ptCount val="1"/>
                <c:pt idx="0">
                  <c:v>для лиц с нарушениями опорно-двигательного аппарата</c:v>
                </c:pt>
              </c:strCache>
            </c:strRef>
          </c:tx>
          <c:spPr>
            <a:solidFill>
              <a:srgbClr val="4BAB0F"/>
            </a:solidFill>
            <a:ln>
              <a:noFill/>
            </a:ln>
            <a:effectLst/>
          </c:spPr>
          <c:invertIfNegative val="0"/>
          <c:cat>
            <c:strRef>
              <c:f>'данные_по_организациям (37)'!$A$3:$A$10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(37)'!$D$3:$D$10</c:f>
              <c:numCache>
                <c:formatCode>General</c:formatCode>
                <c:ptCount val="8"/>
                <c:pt idx="0">
                  <c:v>64</c:v>
                </c:pt>
                <c:pt idx="1">
                  <c:v>174</c:v>
                </c:pt>
                <c:pt idx="2">
                  <c:v>97</c:v>
                </c:pt>
                <c:pt idx="3">
                  <c:v>43</c:v>
                </c:pt>
                <c:pt idx="4">
                  <c:v>89</c:v>
                </c:pt>
                <c:pt idx="5">
                  <c:v>68</c:v>
                </c:pt>
                <c:pt idx="6">
                  <c:v>237</c:v>
                </c:pt>
                <c:pt idx="7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7D-4731-A76B-04F9B16B05CF}"/>
            </c:ext>
          </c:extLst>
        </c:ser>
        <c:ser>
          <c:idx val="3"/>
          <c:order val="3"/>
          <c:tx>
            <c:strRef>
              <c:f>'данные_по_организациям (37)'!$E$2</c:f>
              <c:strCache>
                <c:ptCount val="1"/>
                <c:pt idx="0">
                  <c:v>для лиц с другими видами нарушений здоровья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'данные_по_организациям (37)'!$A$3:$A$10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(37)'!$E$3:$E$10</c:f>
              <c:numCache>
                <c:formatCode>General</c:formatCode>
                <c:ptCount val="8"/>
                <c:pt idx="0">
                  <c:v>67</c:v>
                </c:pt>
                <c:pt idx="1">
                  <c:v>270</c:v>
                </c:pt>
                <c:pt idx="2">
                  <c:v>123</c:v>
                </c:pt>
                <c:pt idx="3">
                  <c:v>49</c:v>
                </c:pt>
                <c:pt idx="4">
                  <c:v>148</c:v>
                </c:pt>
                <c:pt idx="5">
                  <c:v>91</c:v>
                </c:pt>
                <c:pt idx="6">
                  <c:v>742</c:v>
                </c:pt>
                <c:pt idx="7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7D-4731-A76B-04F9B16B05CF}"/>
            </c:ext>
          </c:extLst>
        </c:ser>
        <c:ser>
          <c:idx val="4"/>
          <c:order val="4"/>
          <c:tx>
            <c:strRef>
              <c:f>'данные_по_организациям (37)'!$F$2</c:f>
              <c:strCache>
                <c:ptCount val="1"/>
                <c:pt idx="0">
                  <c:v>для лиц со сложными дефектами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cat>
            <c:strRef>
              <c:f>'данные_по_организациям (37)'!$A$3:$A$10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(37)'!$F$3:$F$10</c:f>
              <c:numCache>
                <c:formatCode>General</c:formatCode>
                <c:ptCount val="8"/>
                <c:pt idx="0">
                  <c:v>10</c:v>
                </c:pt>
                <c:pt idx="1">
                  <c:v>42</c:v>
                </c:pt>
                <c:pt idx="2">
                  <c:v>14</c:v>
                </c:pt>
                <c:pt idx="3">
                  <c:v>6</c:v>
                </c:pt>
                <c:pt idx="4">
                  <c:v>27</c:v>
                </c:pt>
                <c:pt idx="5">
                  <c:v>8</c:v>
                </c:pt>
                <c:pt idx="6">
                  <c:v>40</c:v>
                </c:pt>
                <c:pt idx="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7D-4731-A76B-04F9B16B0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1876272"/>
        <c:axId val="445716448"/>
      </c:barChart>
      <c:catAx>
        <c:axId val="441876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716448"/>
        <c:crosses val="autoZero"/>
        <c:auto val="1"/>
        <c:lblAlgn val="ctr"/>
        <c:lblOffset val="100"/>
        <c:noMultiLvlLbl val="0"/>
      </c:catAx>
      <c:valAx>
        <c:axId val="4457164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1876272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45343823101917E-2"/>
          <c:y val="0.74274777873683573"/>
          <c:w val="0.93556824724502652"/>
          <c:h val="0.24368535262463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49868855151359"/>
          <c:y val="0.10817347978284898"/>
          <c:w val="0.51275546678388395"/>
          <c:h val="0.619293242370433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'данные_по_организациям (36)'!$B$2</c:f>
              <c:strCache>
                <c:ptCount val="1"/>
                <c:pt idx="0">
                  <c:v>руководящие работники</c:v>
                </c:pt>
              </c:strCache>
            </c:strRef>
          </c:tx>
          <c:spPr>
            <a:solidFill>
              <a:srgbClr val="850F0D"/>
            </a:solidFill>
            <a:ln>
              <a:noFill/>
            </a:ln>
            <a:effectLst/>
          </c:spPr>
          <c:invertIfNegative val="0"/>
          <c:cat>
            <c:strRef>
              <c:f>'данные_по_организациям (36)'!$A$3:$A$10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(36)'!$B$3:$B$10</c:f>
              <c:numCache>
                <c:formatCode>General</c:formatCode>
                <c:ptCount val="8"/>
                <c:pt idx="0">
                  <c:v>68</c:v>
                </c:pt>
                <c:pt idx="1">
                  <c:v>257</c:v>
                </c:pt>
                <c:pt idx="2">
                  <c:v>136</c:v>
                </c:pt>
                <c:pt idx="3">
                  <c:v>36</c:v>
                </c:pt>
                <c:pt idx="4">
                  <c:v>147</c:v>
                </c:pt>
                <c:pt idx="5">
                  <c:v>137</c:v>
                </c:pt>
                <c:pt idx="6">
                  <c:v>219</c:v>
                </c:pt>
                <c:pt idx="7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B-4CDC-895A-86AF45D4E33D}"/>
            </c:ext>
          </c:extLst>
        </c:ser>
        <c:ser>
          <c:idx val="1"/>
          <c:order val="1"/>
          <c:tx>
            <c:strRef>
              <c:f>'данные_по_организациям (36)'!$C$2</c:f>
              <c:strCache>
                <c:ptCount val="1"/>
                <c:pt idx="0">
                  <c:v>педагогические работники</c:v>
                </c:pt>
              </c:strCache>
            </c:strRef>
          </c:tx>
          <c:spPr>
            <a:solidFill>
              <a:srgbClr val="4BAB0F"/>
            </a:solidFill>
            <a:ln>
              <a:noFill/>
            </a:ln>
            <a:effectLst/>
          </c:spPr>
          <c:invertIfNegative val="0"/>
          <c:cat>
            <c:strRef>
              <c:f>'данные_по_организациям (36)'!$A$3:$A$10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(36)'!$C$3:$C$10</c:f>
              <c:numCache>
                <c:formatCode>#,##0</c:formatCode>
                <c:ptCount val="8"/>
                <c:pt idx="0" formatCode="General">
                  <c:v>467</c:v>
                </c:pt>
                <c:pt idx="1">
                  <c:v>1306</c:v>
                </c:pt>
                <c:pt idx="2" formatCode="General">
                  <c:v>784</c:v>
                </c:pt>
                <c:pt idx="3" formatCode="General">
                  <c:v>151</c:v>
                </c:pt>
                <c:pt idx="4">
                  <c:v>1097</c:v>
                </c:pt>
                <c:pt idx="5" formatCode="General">
                  <c:v>868</c:v>
                </c:pt>
                <c:pt idx="6">
                  <c:v>1463</c:v>
                </c:pt>
                <c:pt idx="7" formatCode="General">
                  <c:v>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6B-4CDC-895A-86AF45D4E33D}"/>
            </c:ext>
          </c:extLst>
        </c:ser>
        <c:ser>
          <c:idx val="2"/>
          <c:order val="2"/>
          <c:tx>
            <c:strRef>
              <c:f>'данные_по_организациям (36)'!$D$2</c:f>
              <c:strCache>
                <c:ptCount val="1"/>
                <c:pt idx="0">
                  <c:v>Сумма 3.3/4 Пк Всего Инклюз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'данные_по_организациям (36)'!$A$3:$A$10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(36)'!$D$3:$D$10</c:f>
            </c:numRef>
          </c:val>
          <c:extLst>
            <c:ext xmlns:c16="http://schemas.microsoft.com/office/drawing/2014/chart" uri="{C3380CC4-5D6E-409C-BE32-E72D297353CC}">
              <c16:uniqueId val="{00000002-946B-4CDC-895A-86AF45D4E33D}"/>
            </c:ext>
          </c:extLst>
        </c:ser>
        <c:ser>
          <c:idx val="3"/>
          <c:order val="3"/>
          <c:tx>
            <c:strRef>
              <c:f>'данные_по_организациям (36)'!$E$2</c:f>
              <c:strCache>
                <c:ptCount val="1"/>
                <c:pt idx="0">
                  <c:v>Сумма 3.3/4 Пк Всего Инклюз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'данные_по_организациям (36)'!$A$3:$A$10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(36)'!$E$3:$E$10</c:f>
            </c:numRef>
          </c:val>
          <c:extLst>
            <c:ext xmlns:c16="http://schemas.microsoft.com/office/drawing/2014/chart" uri="{C3380CC4-5D6E-409C-BE32-E72D297353CC}">
              <c16:uniqueId val="{00000003-946B-4CDC-895A-86AF45D4E33D}"/>
            </c:ext>
          </c:extLst>
        </c:ser>
        <c:ser>
          <c:idx val="4"/>
          <c:order val="4"/>
          <c:tx>
            <c:strRef>
              <c:f>'данные_по_организациям (36)'!$F$2</c:f>
              <c:strCache>
                <c:ptCount val="1"/>
                <c:pt idx="0">
                  <c:v>учебно-вспомогательный персонал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'данные_по_организациям (36)'!$A$3:$A$10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(36)'!$F$3:$F$10</c:f>
              <c:numCache>
                <c:formatCode>General</c:formatCode>
                <c:ptCount val="8"/>
                <c:pt idx="0">
                  <c:v>20</c:v>
                </c:pt>
                <c:pt idx="1">
                  <c:v>57</c:v>
                </c:pt>
                <c:pt idx="2">
                  <c:v>37</c:v>
                </c:pt>
                <c:pt idx="3">
                  <c:v>16</c:v>
                </c:pt>
                <c:pt idx="4">
                  <c:v>57</c:v>
                </c:pt>
                <c:pt idx="5">
                  <c:v>34</c:v>
                </c:pt>
                <c:pt idx="6">
                  <c:v>93</c:v>
                </c:pt>
                <c:pt idx="7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B-4CDC-895A-86AF45D4E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5722928"/>
        <c:axId val="443709472"/>
      </c:barChart>
      <c:catAx>
        <c:axId val="44572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709472"/>
        <c:crosses val="autoZero"/>
        <c:auto val="1"/>
        <c:lblAlgn val="ctr"/>
        <c:lblOffset val="100"/>
        <c:noMultiLvlLbl val="0"/>
      </c:catAx>
      <c:valAx>
        <c:axId val="443709472"/>
        <c:scaling>
          <c:orientation val="minMax"/>
          <c:max val="18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722928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10773682151258"/>
          <c:y val="0.78725292293323346"/>
          <c:w val="0.79578452635697483"/>
          <c:h val="0.194811216832781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8162729658792"/>
          <c:y val="6.2708151064450282E-2"/>
          <c:w val="0.85618503937007873"/>
          <c:h val="0.54151757072032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программы подготовки квалифицированных рабочих служащих</c:v>
                </c:pt>
              </c:strCache>
            </c:strRef>
          </c:tx>
          <c:spPr>
            <a:solidFill>
              <a:srgbClr val="4BAB0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Лист2!$B$1:$E$1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Лист2!$B$3:$E$3</c:f>
              <c:numCache>
                <c:formatCode>General</c:formatCode>
                <c:ptCount val="4"/>
                <c:pt idx="0">
                  <c:v>121</c:v>
                </c:pt>
                <c:pt idx="1">
                  <c:v>121</c:v>
                </c:pt>
                <c:pt idx="2">
                  <c:v>129</c:v>
                </c:pt>
                <c:pt idx="3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0-4D24-A828-37E46D398CB8}"/>
            </c:ext>
          </c:extLst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программы подготовки специалистов среднего звена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Лист2!$B$1:$E$1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Лист2!$B$5:$E$5</c:f>
              <c:numCache>
                <c:formatCode>General</c:formatCode>
                <c:ptCount val="4"/>
                <c:pt idx="0">
                  <c:v>187</c:v>
                </c:pt>
                <c:pt idx="1">
                  <c:v>199</c:v>
                </c:pt>
                <c:pt idx="2">
                  <c:v>211</c:v>
                </c:pt>
                <c:pt idx="3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C0-4D24-A828-37E46D398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44133216"/>
        <c:axId val="451066592"/>
      </c:barChart>
      <c:catAx>
        <c:axId val="24413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066592"/>
        <c:crosses val="autoZero"/>
        <c:auto val="1"/>
        <c:lblAlgn val="ctr"/>
        <c:lblOffset val="100"/>
        <c:noMultiLvlLbl val="0"/>
      </c:catAx>
      <c:valAx>
        <c:axId val="45106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13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777777777777779E-3"/>
          <c:y val="0.72103273549139679"/>
          <c:w val="0.98591929133858269"/>
          <c:h val="0.1910043015456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787691273690141E-3"/>
          <c:y val="9.4748017710933358E-2"/>
          <c:w val="0.49792054138927988"/>
          <c:h val="0.65357055397621389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B2-457D-A241-1F1B327307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B2-457D-A241-1F1B3273075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B2-457D-A241-1F1B327307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EB2-457D-A241-1F1B32730750}"/>
              </c:ext>
            </c:extLst>
          </c:dPt>
          <c:dPt>
            <c:idx val="4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EB2-457D-A241-1F1B32730750}"/>
              </c:ext>
            </c:extLst>
          </c:dPt>
          <c:dLbls>
            <c:dLbl>
              <c:idx val="0"/>
              <c:layout>
                <c:manualLayout>
                  <c:x val="3.4582894928885896E-3"/>
                  <c:y val="-2.4344737709919356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76473964766439"/>
                      <c:h val="0.12689154467845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B2-457D-A241-1F1B32730750}"/>
                </c:ext>
              </c:extLst>
            </c:dLbl>
            <c:dLbl>
              <c:idx val="1"/>
              <c:layout>
                <c:manualLayout>
                  <c:x val="4.048705917207393E-3"/>
                  <c:y val="-1.326726483653502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B2-457D-A241-1F1B32730750}"/>
                </c:ext>
              </c:extLst>
            </c:dLbl>
            <c:dLbl>
              <c:idx val="2"/>
              <c:layout>
                <c:manualLayout>
                  <c:x val="-2.0810596208264441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676961819057"/>
                      <c:h val="0.238344989886485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EB2-457D-A241-1F1B32730750}"/>
                </c:ext>
              </c:extLst>
            </c:dLbl>
            <c:dLbl>
              <c:idx val="3"/>
              <c:layout>
                <c:manualLayout>
                  <c:x val="2.746474520260276E-2"/>
                  <c:y val="1.758821330257839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93762348845766"/>
                      <c:h val="0.199773217437921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EB2-457D-A241-1F1B32730750}"/>
                </c:ext>
              </c:extLst>
            </c:dLbl>
            <c:dLbl>
              <c:idx val="4"/>
              <c:layout>
                <c:manualLayout>
                  <c:x val="-6.8075224757162061E-8"/>
                  <c:y val="-9.676393980915701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06706707384815"/>
                      <c:h val="0.33912747617414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EB2-457D-A241-1F1B327307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Лист1!$B$1:$F$1</c:f>
              <c:strCache>
                <c:ptCount val="5"/>
                <c:pt idx="0">
                  <c:v>нарушения зрения</c:v>
                </c:pt>
                <c:pt idx="1">
                  <c:v>нарушения слуха</c:v>
                </c:pt>
                <c:pt idx="2">
                  <c:v>нарушения опорно-двигательного аппарата</c:v>
                </c:pt>
                <c:pt idx="3">
                  <c:v>другие виды нарушений здоровья</c:v>
                </c:pt>
                <c:pt idx="4">
                  <c:v>сложные дефекты (два и более нарушений)</c:v>
                </c:pt>
              </c:strCache>
            </c:str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2417</c:v>
                </c:pt>
                <c:pt idx="1">
                  <c:v>3258</c:v>
                </c:pt>
                <c:pt idx="2">
                  <c:v>4497</c:v>
                </c:pt>
                <c:pt idx="3">
                  <c:v>14157</c:v>
                </c:pt>
                <c:pt idx="4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B2-457D-A241-1F1B3273075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9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98131442178999"/>
          <c:y val="6.5310511721857423E-2"/>
          <c:w val="0.5101868557821001"/>
          <c:h val="0.77665636925866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'данные_по_организациям (2)'!$D$1</c:f>
              <c:strCache>
                <c:ptCount val="1"/>
                <c:pt idx="0">
                  <c:v>2016/17</c:v>
                </c:pt>
              </c:strCache>
            </c:strRef>
          </c:tx>
          <c:spPr>
            <a:solidFill>
              <a:srgbClr val="850F0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850F0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'данные_по_организациям (2)'!$A$2:$A$9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(2)'!$D$2:$D$9</c:f>
              <c:numCache>
                <c:formatCode>#,##0</c:formatCode>
                <c:ptCount val="8"/>
                <c:pt idx="0" formatCode="General">
                  <c:v>893</c:v>
                </c:pt>
                <c:pt idx="1">
                  <c:v>4681</c:v>
                </c:pt>
                <c:pt idx="2">
                  <c:v>2035</c:v>
                </c:pt>
                <c:pt idx="3">
                  <c:v>1690</c:v>
                </c:pt>
                <c:pt idx="4">
                  <c:v>2941</c:v>
                </c:pt>
                <c:pt idx="5">
                  <c:v>1652</c:v>
                </c:pt>
                <c:pt idx="6">
                  <c:v>5874</c:v>
                </c:pt>
                <c:pt idx="7">
                  <c:v>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0-44F8-94D8-9126ED382ECE}"/>
            </c:ext>
          </c:extLst>
        </c:ser>
        <c:ser>
          <c:idx val="1"/>
          <c:order val="1"/>
          <c:tx>
            <c:strRef>
              <c:f>'данные_по_организациям (2)'!$E$1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rgbClr val="4BAB0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BAB0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'данные_по_организациям (2)'!$A$2:$A$9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'данные_по_организациям (2)'!$E$2:$E$9</c:f>
              <c:numCache>
                <c:formatCode>#,##0</c:formatCode>
                <c:ptCount val="8"/>
                <c:pt idx="0" formatCode="General">
                  <c:v>922</c:v>
                </c:pt>
                <c:pt idx="1">
                  <c:v>5354</c:v>
                </c:pt>
                <c:pt idx="2">
                  <c:v>2501</c:v>
                </c:pt>
                <c:pt idx="3">
                  <c:v>2294</c:v>
                </c:pt>
                <c:pt idx="4">
                  <c:v>3102</c:v>
                </c:pt>
                <c:pt idx="5">
                  <c:v>1825</c:v>
                </c:pt>
                <c:pt idx="6">
                  <c:v>6281</c:v>
                </c:pt>
                <c:pt idx="7">
                  <c:v>2596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4F8-94D8-9126ED382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58988304"/>
        <c:axId val="468746112"/>
      </c:barChart>
      <c:catAx>
        <c:axId val="458988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746112"/>
        <c:crosses val="autoZero"/>
        <c:auto val="1"/>
        <c:lblAlgn val="ctr"/>
        <c:lblOffset val="100"/>
        <c:noMultiLvlLbl val="0"/>
      </c:catAx>
      <c:valAx>
        <c:axId val="4687461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898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826526424998841"/>
          <c:y val="0.14039061877104428"/>
          <c:w val="0.49821884823239754"/>
          <c:h val="0.7893203883495145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3B-40FD-808B-9D1EE6564A9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3B-40FD-808B-9D1EE6564A9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3B-40FD-808B-9D1EE6564A90}"/>
              </c:ext>
            </c:extLst>
          </c:dPt>
          <c:dPt>
            <c:idx val="3"/>
            <c:bubble3D val="0"/>
            <c:spPr>
              <a:solidFill>
                <a:srgbClr val="8064A2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3B-40FD-808B-9D1EE6564A90}"/>
              </c:ext>
            </c:extLst>
          </c:dPt>
          <c:dLbls>
            <c:dLbl>
              <c:idx val="0"/>
              <c:layout>
                <c:manualLayout>
                  <c:x val="-0.11307845816751576"/>
                  <c:y val="0.1285196474679390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22422923860696"/>
                      <c:h val="0.22693454115020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53B-40FD-808B-9D1EE6564A90}"/>
                </c:ext>
              </c:extLst>
            </c:dLbl>
            <c:dLbl>
              <c:idx val="1"/>
              <c:layout>
                <c:manualLayout>
                  <c:x val="8.3579801483454286E-2"/>
                  <c:y val="-0.10515243883740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3B-40FD-808B-9D1EE6564A90}"/>
                </c:ext>
              </c:extLst>
            </c:dLbl>
            <c:dLbl>
              <c:idx val="2"/>
              <c:layout>
                <c:manualLayout>
                  <c:x val="0.11799501385899441"/>
                  <c:y val="-3.894534771755801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3B-40FD-808B-9D1EE6564A90}"/>
                </c:ext>
              </c:extLst>
            </c:dLbl>
            <c:dLbl>
              <c:idx val="3"/>
              <c:layout>
                <c:manualLayout>
                  <c:x val="0.14995199677913865"/>
                  <c:y val="2.33672086305343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3B-40FD-808B-9D1EE6564A9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'группы инв'!$A$15:$A$18</c:f>
              <c:strCache>
                <c:ptCount val="4"/>
                <c:pt idx="0">
                  <c:v>дети-инвалиды</c:v>
                </c:pt>
                <c:pt idx="1">
                  <c:v>инвалиды I группы</c:v>
                </c:pt>
                <c:pt idx="2">
                  <c:v>инвалиды II группы</c:v>
                </c:pt>
                <c:pt idx="3">
                  <c:v>инвалиды III группы</c:v>
                </c:pt>
              </c:strCache>
            </c:strRef>
          </c:cat>
          <c:val>
            <c:numRef>
              <c:f>'группы инв'!$B$15:$B$18</c:f>
              <c:numCache>
                <c:formatCode>General</c:formatCode>
                <c:ptCount val="4"/>
                <c:pt idx="0">
                  <c:v>11712</c:v>
                </c:pt>
                <c:pt idx="1">
                  <c:v>1004</c:v>
                </c:pt>
                <c:pt idx="2">
                  <c:v>2109</c:v>
                </c:pt>
                <c:pt idx="3">
                  <c:v>6237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3B-40FD-808B-9D1EE6564A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8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4444444444444"/>
          <c:y val="0.12268518518518519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4BAB0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8C-4DC4-8232-1836EAEE37A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8C-4DC4-8232-1836EAEE37A1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8C-4DC4-8232-1836EAEE37A1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8C-4DC4-8232-1836EAEE37A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8C-4DC4-8232-1836EAEE37A1}"/>
              </c:ext>
            </c:extLst>
          </c:dPt>
          <c:dLbls>
            <c:dLbl>
              <c:idx val="0"/>
              <c:layout>
                <c:manualLayout>
                  <c:x val="0.12399649119356615"/>
                  <c:y val="3.6998080331679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12907928349228"/>
                      <c:h val="0.313357027641997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18C-4DC4-8232-1836EAEE37A1}"/>
                </c:ext>
              </c:extLst>
            </c:dLbl>
            <c:dLbl>
              <c:idx val="1"/>
              <c:layout>
                <c:manualLayout>
                  <c:x val="-6.3018235799257916E-2"/>
                  <c:y val="4.82824181687713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40419126165917"/>
                      <c:h val="0.27791400131248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18C-4DC4-8232-1836EAEE37A1}"/>
                </c:ext>
              </c:extLst>
            </c:dLbl>
            <c:dLbl>
              <c:idx val="2"/>
              <c:layout>
                <c:manualLayout>
                  <c:x val="-0.13424957519640707"/>
                  <c:y val="-1.9394783163343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8C-4DC4-8232-1836EAEE37A1}"/>
                </c:ext>
              </c:extLst>
            </c:dLbl>
            <c:dLbl>
              <c:idx val="3"/>
              <c:layout>
                <c:manualLayout>
                  <c:x val="1.2401836604493255E-2"/>
                  <c:y val="-8.37714429404657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8C-4DC4-8232-1836EAEE37A1}"/>
                </c:ext>
              </c:extLst>
            </c:dLbl>
            <c:dLbl>
              <c:idx val="4"/>
              <c:layout>
                <c:manualLayout>
                  <c:x val="0.14443362297108236"/>
                  <c:y val="-1.34899631399149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758947165410602"/>
                      <c:h val="0.25603284902084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18C-4DC4-8232-1836EAEE37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данные_по_организациям!$E$13:$O$13</c:f>
              <c:strCache>
                <c:ptCount val="5"/>
                <c:pt idx="0">
                  <c:v>дети-инвалиды со статусом лицо с ОВЗ</c:v>
                </c:pt>
                <c:pt idx="1">
                  <c:v>инвалиды со статусом лицо с ОВЗ</c:v>
                </c:pt>
                <c:pt idx="2">
                  <c:v>дети-инвалиды</c:v>
                </c:pt>
                <c:pt idx="3">
                  <c:v>инвалиды</c:v>
                </c:pt>
                <c:pt idx="4">
                  <c:v>лица с ОВЗ без инвалидности</c:v>
                </c:pt>
              </c:strCache>
            </c:strRef>
          </c:cat>
          <c:val>
            <c:numRef>
              <c:f>данные_по_организациям!$E$16:$O$16</c:f>
              <c:numCache>
                <c:formatCode>General</c:formatCode>
                <c:ptCount val="5"/>
                <c:pt idx="0">
                  <c:v>7280</c:v>
                </c:pt>
                <c:pt idx="1">
                  <c:v>5934</c:v>
                </c:pt>
                <c:pt idx="2">
                  <c:v>4432</c:v>
                </c:pt>
                <c:pt idx="3">
                  <c:v>5309</c:v>
                </c:pt>
                <c:pt idx="4">
                  <c:v>1920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8C-4DC4-8232-1836EAEE37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76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98709200378291"/>
          <c:y val="8.3836945084549863E-2"/>
          <c:w val="0.54506875519900211"/>
          <c:h val="0.626163682453879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Лист3!$B$2</c:f>
              <c:strCache>
                <c:ptCount val="1"/>
                <c:pt idx="0">
                  <c:v>нарушения зрения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Лист3!$A$3:$A$10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Лист3!$B$3:$B$10</c:f>
              <c:numCache>
                <c:formatCode>General</c:formatCode>
                <c:ptCount val="8"/>
                <c:pt idx="0">
                  <c:v>87</c:v>
                </c:pt>
                <c:pt idx="1">
                  <c:v>628</c:v>
                </c:pt>
                <c:pt idx="2">
                  <c:v>209</c:v>
                </c:pt>
                <c:pt idx="3">
                  <c:v>369</c:v>
                </c:pt>
                <c:pt idx="4">
                  <c:v>276</c:v>
                </c:pt>
                <c:pt idx="5">
                  <c:v>185</c:v>
                </c:pt>
                <c:pt idx="6">
                  <c:v>455</c:v>
                </c:pt>
                <c:pt idx="7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D-48B6-BC61-62791D02D64A}"/>
            </c:ext>
          </c:extLst>
        </c:ser>
        <c:ser>
          <c:idx val="1"/>
          <c:order val="1"/>
          <c:tx>
            <c:strRef>
              <c:f>Лист3!$C$2</c:f>
              <c:strCache>
                <c:ptCount val="1"/>
                <c:pt idx="0">
                  <c:v>нарушения слуха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Лист3!$A$3:$A$10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Лист3!$C$3:$C$10</c:f>
              <c:numCache>
                <c:formatCode>General</c:formatCode>
                <c:ptCount val="8"/>
                <c:pt idx="0">
                  <c:v>112</c:v>
                </c:pt>
                <c:pt idx="1">
                  <c:v>696</c:v>
                </c:pt>
                <c:pt idx="2">
                  <c:v>415</c:v>
                </c:pt>
                <c:pt idx="3">
                  <c:v>107</c:v>
                </c:pt>
                <c:pt idx="4">
                  <c:v>525</c:v>
                </c:pt>
                <c:pt idx="5">
                  <c:v>266</c:v>
                </c:pt>
                <c:pt idx="6">
                  <c:v>790</c:v>
                </c:pt>
                <c:pt idx="7">
                  <c:v>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2D-48B6-BC61-62791D02D64A}"/>
            </c:ext>
          </c:extLst>
        </c:ser>
        <c:ser>
          <c:idx val="2"/>
          <c:order val="2"/>
          <c:tx>
            <c:strRef>
              <c:f>Лист3!$D$2</c:f>
              <c:strCache>
                <c:ptCount val="1"/>
                <c:pt idx="0">
                  <c:v>нарушения опорно-двигательного аппарата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Лист3!$A$3:$A$10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Лист3!$D$3:$D$10</c:f>
              <c:numCache>
                <c:formatCode>#,##0</c:formatCode>
                <c:ptCount val="8"/>
                <c:pt idx="0" formatCode="General">
                  <c:v>197</c:v>
                </c:pt>
                <c:pt idx="1">
                  <c:v>1013</c:v>
                </c:pt>
                <c:pt idx="2" formatCode="General">
                  <c:v>420</c:v>
                </c:pt>
                <c:pt idx="3" formatCode="General">
                  <c:v>245</c:v>
                </c:pt>
                <c:pt idx="4" formatCode="General">
                  <c:v>785</c:v>
                </c:pt>
                <c:pt idx="5" formatCode="General">
                  <c:v>392</c:v>
                </c:pt>
                <c:pt idx="6" formatCode="General">
                  <c:v>985</c:v>
                </c:pt>
                <c:pt idx="7" formatCode="General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2D-48B6-BC61-62791D02D64A}"/>
            </c:ext>
          </c:extLst>
        </c:ser>
        <c:ser>
          <c:idx val="3"/>
          <c:order val="3"/>
          <c:tx>
            <c:strRef>
              <c:f>Лист3!$E$2</c:f>
              <c:strCache>
                <c:ptCount val="1"/>
                <c:pt idx="0">
                  <c:v>другие виды нарушений здоровья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Лист3!$A$3:$A$10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Лист3!$E$3:$E$10</c:f>
              <c:numCache>
                <c:formatCode>#,##0</c:formatCode>
                <c:ptCount val="8"/>
                <c:pt idx="0" formatCode="General">
                  <c:v>522</c:v>
                </c:pt>
                <c:pt idx="1">
                  <c:v>2890</c:v>
                </c:pt>
                <c:pt idx="2">
                  <c:v>1281</c:v>
                </c:pt>
                <c:pt idx="3">
                  <c:v>1563</c:v>
                </c:pt>
                <c:pt idx="4">
                  <c:v>1496</c:v>
                </c:pt>
                <c:pt idx="5" formatCode="General">
                  <c:v>962</c:v>
                </c:pt>
                <c:pt idx="6">
                  <c:v>3996</c:v>
                </c:pt>
                <c:pt idx="7">
                  <c:v>1447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2D-48B6-BC61-62791D02D64A}"/>
            </c:ext>
          </c:extLst>
        </c:ser>
        <c:ser>
          <c:idx val="4"/>
          <c:order val="4"/>
          <c:tx>
            <c:strRef>
              <c:f>Лист3!$F$2</c:f>
              <c:strCache>
                <c:ptCount val="1"/>
                <c:pt idx="0">
                  <c:v>сложные дефекты (два и более нарушений)</c:v>
                </c:pt>
              </c:strCache>
            </c:strRef>
          </c:tx>
          <c:spPr>
            <a:solidFill>
              <a:srgbClr val="CC0099"/>
            </a:solidFill>
            <a:ln>
              <a:noFill/>
            </a:ln>
            <a:effectLst/>
          </c:spPr>
          <c:invertIfNegative val="0"/>
          <c:cat>
            <c:strRef>
              <c:f>Лист3!$A$3:$A$10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Лист3!$F$3:$F$10</c:f>
              <c:numCache>
                <c:formatCode>General</c:formatCode>
                <c:ptCount val="8"/>
                <c:pt idx="0">
                  <c:v>4</c:v>
                </c:pt>
                <c:pt idx="1">
                  <c:v>127</c:v>
                </c:pt>
                <c:pt idx="2">
                  <c:v>176</c:v>
                </c:pt>
                <c:pt idx="3">
                  <c:v>10</c:v>
                </c:pt>
                <c:pt idx="4">
                  <c:v>20</c:v>
                </c:pt>
                <c:pt idx="5">
                  <c:v>20</c:v>
                </c:pt>
                <c:pt idx="6">
                  <c:v>55</c:v>
                </c:pt>
                <c:pt idx="7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2D-48B6-BC61-62791D02D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6625840"/>
        <c:axId val="136017920"/>
      </c:barChart>
      <c:catAx>
        <c:axId val="226625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017920"/>
        <c:crosses val="autoZero"/>
        <c:auto val="1"/>
        <c:lblAlgn val="ctr"/>
        <c:lblOffset val="100"/>
        <c:noMultiLvlLbl val="0"/>
      </c:catAx>
      <c:valAx>
        <c:axId val="1360179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6258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54105099433396"/>
          <c:y val="0.7378020393539565"/>
          <c:w val="0.63828407954671706"/>
          <c:h val="0.24829725473827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ППССЗ</c:v>
                </c:pt>
              </c:strCache>
            </c:strRef>
          </c:tx>
          <c:spPr>
            <a:solidFill>
              <a:srgbClr val="4BAB0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Лист2!$A$3:$A$10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Лист2!$B$3:$B$10</c:f>
              <c:numCache>
                <c:formatCode>#,##0</c:formatCode>
                <c:ptCount val="8"/>
                <c:pt idx="0" formatCode="General">
                  <c:v>719</c:v>
                </c:pt>
                <c:pt idx="1">
                  <c:v>3971</c:v>
                </c:pt>
                <c:pt idx="2">
                  <c:v>1793</c:v>
                </c:pt>
                <c:pt idx="3">
                  <c:v>1919</c:v>
                </c:pt>
                <c:pt idx="4">
                  <c:v>2349</c:v>
                </c:pt>
                <c:pt idx="5">
                  <c:v>1414</c:v>
                </c:pt>
                <c:pt idx="6">
                  <c:v>4994</c:v>
                </c:pt>
                <c:pt idx="7">
                  <c:v>2067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4-41AC-83CC-9EEDBE5DD411}"/>
            </c:ext>
          </c:extLst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ППКРС</c:v>
                </c:pt>
              </c:strCache>
            </c:strRef>
          </c:tx>
          <c:spPr>
            <a:solidFill>
              <a:srgbClr val="850F0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Лист2!$A$3:$A$10</c:f>
              <c:strCache>
                <c:ptCount val="8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</c:strCache>
            </c:strRef>
          </c:cat>
          <c:val>
            <c:numRef>
              <c:f>Лист2!$C$3:$C$10</c:f>
              <c:numCache>
                <c:formatCode>#,##0</c:formatCode>
                <c:ptCount val="8"/>
                <c:pt idx="0" formatCode="General">
                  <c:v>203</c:v>
                </c:pt>
                <c:pt idx="1">
                  <c:v>1383</c:v>
                </c:pt>
                <c:pt idx="2" formatCode="General">
                  <c:v>708</c:v>
                </c:pt>
                <c:pt idx="3" formatCode="General">
                  <c:v>375</c:v>
                </c:pt>
                <c:pt idx="4" formatCode="General">
                  <c:v>753</c:v>
                </c:pt>
                <c:pt idx="5" formatCode="General">
                  <c:v>413</c:v>
                </c:pt>
                <c:pt idx="6">
                  <c:v>1287</c:v>
                </c:pt>
                <c:pt idx="7" formatCode="General">
                  <c:v>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4-41AC-83CC-9EEDBE5DD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28966720"/>
        <c:axId val="310893888"/>
      </c:barChart>
      <c:catAx>
        <c:axId val="128966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893888"/>
        <c:crosses val="autoZero"/>
        <c:auto val="1"/>
        <c:lblAlgn val="ctr"/>
        <c:lblOffset val="100"/>
        <c:noMultiLvlLbl val="0"/>
      </c:catAx>
      <c:valAx>
        <c:axId val="3108938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96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05244130580476"/>
          <c:y val="3.1804298611629672E-2"/>
          <c:w val="0.56123389963839143"/>
          <c:h val="0.93639140277674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4223330024261494E-3"/>
                  <c:y val="2.89129987378451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AB-49B0-B96D-4B943ABBD9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850F0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Лист4!$A$3:$A$11</c:f>
              <c:strCache>
                <c:ptCount val="9"/>
                <c:pt idx="0">
                  <c:v>Дальневосточный федеральный округ</c:v>
                </c:pt>
                <c:pt idx="1">
                  <c:v>Приволжский федеральный округ</c:v>
                </c:pt>
                <c:pt idx="2">
                  <c:v>Северо-Западный федеральный округ</c:v>
                </c:pt>
                <c:pt idx="3">
                  <c:v>Северо-Кавказский федеральный округ</c:v>
                </c:pt>
                <c:pt idx="4">
                  <c:v>Сибирский федеральный округ</c:v>
                </c:pt>
                <c:pt idx="5">
                  <c:v>Уральский федеральный округ</c:v>
                </c:pt>
                <c:pt idx="6">
                  <c:v>Центральный федеральный округ</c:v>
                </c:pt>
                <c:pt idx="7">
                  <c:v>Южный федеральный округ</c:v>
                </c:pt>
                <c:pt idx="8">
                  <c:v>РФ</c:v>
                </c:pt>
              </c:strCache>
            </c:strRef>
          </c:cat>
          <c:val>
            <c:numRef>
              <c:f>Лист4!$B$3:$B$11</c:f>
              <c:numCache>
                <c:formatCode>0.0%</c:formatCode>
                <c:ptCount val="9"/>
                <c:pt idx="0">
                  <c:v>0.34920634920634919</c:v>
                </c:pt>
                <c:pt idx="1">
                  <c:v>0.30574912891986061</c:v>
                </c:pt>
                <c:pt idx="2">
                  <c:v>0.26326963906581741</c:v>
                </c:pt>
                <c:pt idx="3">
                  <c:v>0.20802005012531327</c:v>
                </c:pt>
                <c:pt idx="4">
                  <c:v>0.29286798179059181</c:v>
                </c:pt>
                <c:pt idx="5">
                  <c:v>0.43227665706051871</c:v>
                </c:pt>
                <c:pt idx="6">
                  <c:v>0.46097337006427913</c:v>
                </c:pt>
                <c:pt idx="7">
                  <c:v>0.30060120240480964</c:v>
                </c:pt>
                <c:pt idx="8">
                  <c:v>0.33722141220579044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B-49B0-B96D-4B943ABBD9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225419008"/>
        <c:axId val="351008880"/>
      </c:barChart>
      <c:catAx>
        <c:axId val="225419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008880"/>
        <c:crosses val="autoZero"/>
        <c:auto val="1"/>
        <c:lblAlgn val="ctr"/>
        <c:lblOffset val="100"/>
        <c:noMultiLvlLbl val="0"/>
      </c:catAx>
      <c:valAx>
        <c:axId val="35100888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2541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B8683-5856-49AF-B07C-3113F96E78F1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9921A-2FB7-440C-948A-DCAC69B97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4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9921A-2FB7-440C-948A-DCAC69B97F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6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Всего 377 программ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9921A-2FB7-440C-948A-DCAC69B97F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1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9921A-2FB7-440C-948A-DCAC69B97F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8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9921A-2FB7-440C-948A-DCAC69B97F5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5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РФ в отдельных группах – 10,8%, по индивид. плану – 3,8%, исключительно ДОТ – 140 чел.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9921A-2FB7-440C-948A-DCAC69B97F5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0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9921A-2FB7-440C-948A-DCAC69B97F5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36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9921A-2FB7-440C-948A-DCAC69B97F5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4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47B23-A56C-452D-B91A-E7723564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815FB6-B919-4B29-84B3-C02FCA016A49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E4E15-15CE-416A-B37B-421DDDE0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CBE33-55D3-4612-8384-1C9940A9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F574303-F246-4186-9DDC-7624BEFAD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73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58A2CB-29CF-49E3-BEE0-A289A82F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E9BB14-18DD-4B87-9662-5126FBAF83AB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E9136-C3D4-4768-A2FE-324C49F4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493FD-2ABD-4C82-99DB-F8B31EA79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8326C5B-C1BC-4C18-B86A-7C8320AE6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31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BDEC2-22C7-46C6-9B87-8739C8AB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177DE9-BC9E-4EBD-83E3-AFB384C72185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092005-4496-4305-BAA0-87DC910D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BFEF3-8BA8-4FD3-8B9E-154B0865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44943B1-AA7C-4F8F-B290-7A67DF2E99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55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2CA09F-1FA1-4BF2-94BB-71A0C239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BD9AAA-0C7E-4A3D-B36F-42158A63FE7E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0156-82E3-4B4C-B99A-620EF359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4A96D-EA7C-4662-A485-5EFD22C8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786775C-6B04-428D-985A-8F812A65BE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69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F16FD-06E2-4727-B962-F125E655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8488EE-EF81-4A08-899C-EDB113185472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A0ACEB-94AA-48B1-B83C-4E8BD1C8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00965-2C9E-475C-B21A-4A4FB026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07CDB30-63D8-4D3F-B25D-75819EE8A1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82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98CDAF-1717-47A8-A4A9-BC4BE54B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A464BF-B27A-4818-B362-D06FB87CC3D9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5AD0F4-F756-4597-BBEA-970222BC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15CF2-2655-4709-B5EB-F6BA1744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8425153-5828-4BE1-9E4E-E4A96FDD5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00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2B1CD8-2E9E-46C2-AD51-4C2B368B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E1D09C-7A23-4B1A-8856-643AF8AC5C79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AEF120-4AD2-49CF-BE86-F4374A52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983FAD-31F4-48FE-B354-A05CB38E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43D0EC1-ED40-4E50-821E-5A7D782D6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8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462284-CB99-4795-B89D-8E1A5A0D6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81D9F2-5F99-4E69-8488-47D047569578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0425B5-2598-4C32-913F-7A6618FC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32A56E-A689-4938-BF0F-138C3A15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12F990A-1927-4423-B3FE-E615A8A5BA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59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A7CE8-2515-4835-997A-6960E642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8E28AA-64DA-4B88-B80A-3EBB0D11BEE4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164443-B1D7-4AA5-A935-C97F6E7F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BAD870-6FC4-47C4-BDC2-C54CE442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B4F59EB-C85A-409C-B0B0-540082C6F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02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618585-2342-472F-A6AF-9411D188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13CB75-9A35-4C09-BEB8-F000002613E9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3C17FF-A774-4D1A-BCFC-3BE4931C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637AF3-3E2A-4719-A6FE-FE50CEEB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D5782CD-3892-4B48-B97A-AAB274050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90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F49CE3-4CBF-4674-806C-4AC2CAD8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BA43B4-4E04-4B18-9AF0-5A08960A70F1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0D486-197C-4463-91B1-289E6E73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A4680E-3186-47A3-81BE-067C13E9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A0DE8E9-A504-4B05-9AF5-F50B39BC4B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07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11C7E5C-0250-4145-9C28-F98D5A61D9E8}"/>
              </a:ext>
            </a:extLst>
          </p:cNvPr>
          <p:cNvCxnSpPr/>
          <p:nvPr userDrawn="1"/>
        </p:nvCxnSpPr>
        <p:spPr>
          <a:xfrm>
            <a:off x="395288" y="836613"/>
            <a:ext cx="59769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36D4AF-7212-4E9D-BD8F-EF7D27314A52}"/>
              </a:ext>
            </a:extLst>
          </p:cNvPr>
          <p:cNvSpPr/>
          <p:nvPr userDrawn="1"/>
        </p:nvSpPr>
        <p:spPr bwMode="auto">
          <a:xfrm>
            <a:off x="7056438" y="260350"/>
            <a:ext cx="2087562" cy="576263"/>
          </a:xfrm>
          <a:prstGeom prst="rect">
            <a:avLst/>
          </a:prstGeom>
          <a:solidFill>
            <a:srgbClr val="4BA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C49120DF-5B29-4CB5-A264-0FC6403245A1}"/>
              </a:ext>
            </a:extLst>
          </p:cNvPr>
          <p:cNvSpPr/>
          <p:nvPr userDrawn="1"/>
        </p:nvSpPr>
        <p:spPr bwMode="auto">
          <a:xfrm flipH="1">
            <a:off x="6624638" y="260350"/>
            <a:ext cx="431800" cy="576263"/>
          </a:xfrm>
          <a:prstGeom prst="rtTriangle">
            <a:avLst/>
          </a:prstGeom>
          <a:solidFill>
            <a:srgbClr val="4BA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F7D333E-C70C-4FA9-9055-6AF62DEB35BA}"/>
              </a:ext>
            </a:extLst>
          </p:cNvPr>
          <p:cNvSpPr/>
          <p:nvPr userDrawn="1"/>
        </p:nvSpPr>
        <p:spPr>
          <a:xfrm flipH="1">
            <a:off x="0" y="6669088"/>
            <a:ext cx="5219700" cy="188912"/>
          </a:xfrm>
          <a:prstGeom prst="rect">
            <a:avLst/>
          </a:prstGeom>
          <a:solidFill>
            <a:srgbClr val="4BA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  <p:sp>
        <p:nvSpPr>
          <p:cNvPr id="30" name="Прямоугольный треугольник 29">
            <a:extLst>
              <a:ext uri="{FF2B5EF4-FFF2-40B4-BE49-F238E27FC236}">
                <a16:creationId xmlns:a16="http://schemas.microsoft.com/office/drawing/2014/main" id="{D71493FE-2B3F-4856-B187-CDB0F0F74F2B}"/>
              </a:ext>
            </a:extLst>
          </p:cNvPr>
          <p:cNvSpPr/>
          <p:nvPr userDrawn="1"/>
        </p:nvSpPr>
        <p:spPr>
          <a:xfrm>
            <a:off x="5219700" y="6669088"/>
            <a:ext cx="504825" cy="188912"/>
          </a:xfrm>
          <a:prstGeom prst="rtTriangle">
            <a:avLst/>
          </a:prstGeom>
          <a:solidFill>
            <a:srgbClr val="4BA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F2CE1FF-5E69-49AA-B116-23429D7CCD0F}"/>
              </a:ext>
            </a:extLst>
          </p:cNvPr>
          <p:cNvSpPr/>
          <p:nvPr userDrawn="1"/>
        </p:nvSpPr>
        <p:spPr>
          <a:xfrm flipH="1">
            <a:off x="2195513" y="6777038"/>
            <a:ext cx="6948487" cy="82550"/>
          </a:xfrm>
          <a:prstGeom prst="rect">
            <a:avLst/>
          </a:prstGeom>
          <a:solidFill>
            <a:srgbClr val="4BA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412378B3-A036-476B-94AF-617D8AD27FA1}"/>
              </a:ext>
            </a:extLst>
          </p:cNvPr>
          <p:cNvSpPr/>
          <p:nvPr userDrawn="1"/>
        </p:nvSpPr>
        <p:spPr bwMode="auto">
          <a:xfrm flipH="1">
            <a:off x="6561138" y="188913"/>
            <a:ext cx="431800" cy="576262"/>
          </a:xfrm>
          <a:prstGeom prst="rtTriangle">
            <a:avLst/>
          </a:prstGeom>
          <a:solidFill>
            <a:srgbClr val="850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u="sn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B4B793-D940-4ADA-AAB2-EE96A7828AA9}"/>
              </a:ext>
            </a:extLst>
          </p:cNvPr>
          <p:cNvSpPr/>
          <p:nvPr/>
        </p:nvSpPr>
        <p:spPr>
          <a:xfrm>
            <a:off x="0" y="-117476"/>
            <a:ext cx="9144001" cy="667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13315" name="Picture 12" descr="E:\000_2016\002_ФАКУЛЬТЕТЫ\РУНЦИО\000_ФИРМЕННЫЙ_СТИЛЬ\ПРЕЗЕНТАЦИЯ\003\001_ЧелГУ без знака.jpg">
            <a:extLst>
              <a:ext uri="{FF2B5EF4-FFF2-40B4-BE49-F238E27FC236}">
                <a16:creationId xmlns:a16="http://schemas.microsoft.com/office/drawing/2014/main" id="{7BA8CE6F-37CA-4F61-87BA-159610E6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03213"/>
            <a:ext cx="7723187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FDD28CE-3D0F-4CB6-8B84-79DDD5477F74}"/>
              </a:ext>
            </a:extLst>
          </p:cNvPr>
          <p:cNvCxnSpPr/>
          <p:nvPr/>
        </p:nvCxnSpPr>
        <p:spPr>
          <a:xfrm>
            <a:off x="703263" y="4006850"/>
            <a:ext cx="77343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Box 6">
            <a:extLst>
              <a:ext uri="{FF2B5EF4-FFF2-40B4-BE49-F238E27FC236}">
                <a16:creationId xmlns:a16="http://schemas.microsoft.com/office/drawing/2014/main" id="{2752519C-DC0E-455B-BE87-52F4900C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374900"/>
            <a:ext cx="853574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500" b="1" dirty="0">
                <a:solidFill>
                  <a:srgbClr val="850F0D"/>
                </a:solidFill>
                <a:latin typeface="Arial Narrow" panose="020B0606020202030204" pitchFamily="34" charset="0"/>
              </a:rPr>
              <a:t>РАЗВИТИЕ ИНКЛЮЗИВНОГО СРЕДНЕГО ПРОФЕССИОНАЛЬНОГО ОБРАЗОВАНИЯ ИНВАЛИДОВ И ЛИЦ С ОГРАНИЧЕННЫМИ ВОЗМОЖНОСТЯМИ ЗДОРОВЬЯ В РОССИЙСКОЙ ФЕДЕРАЦИИ</a:t>
            </a:r>
          </a:p>
        </p:txBody>
      </p:sp>
      <p:sp>
        <p:nvSpPr>
          <p:cNvPr id="13318" name="TextBox 9">
            <a:extLst>
              <a:ext uri="{FF2B5EF4-FFF2-40B4-BE49-F238E27FC236}">
                <a16:creationId xmlns:a16="http://schemas.microsoft.com/office/drawing/2014/main" id="{24200AFB-FB51-4C9D-8ABB-8B8A3572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375150"/>
            <a:ext cx="871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Arial Narrow" panose="020B0606020202030204" pitchFamily="34" charset="0"/>
              </a:rPr>
              <a:t>Романенкова </a:t>
            </a:r>
            <a:r>
              <a:rPr lang="en-US" altLang="ru-RU">
                <a:latin typeface="Arial Narrow" panose="020B0606020202030204" pitchFamily="34" charset="0"/>
              </a:rPr>
              <a:t> </a:t>
            </a:r>
            <a:r>
              <a:rPr lang="ru-RU" altLang="ru-RU">
                <a:latin typeface="Arial Narrow" panose="020B0606020202030204" pitchFamily="34" charset="0"/>
              </a:rPr>
              <a:t>Дарья</a:t>
            </a:r>
            <a:r>
              <a:rPr lang="en-US" altLang="ru-RU">
                <a:latin typeface="Arial Narrow" panose="020B0606020202030204" pitchFamily="34" charset="0"/>
              </a:rPr>
              <a:t> </a:t>
            </a:r>
            <a:r>
              <a:rPr lang="ru-RU" altLang="ru-RU">
                <a:latin typeface="Arial Narrow" panose="020B0606020202030204" pitchFamily="34" charset="0"/>
              </a:rPr>
              <a:t> Феликсовна – заместитель начальника Ресурсного учебно-методического центра по обучению инвалидов и лиц с ОВЗ Челябинского государственного университета </a:t>
            </a:r>
          </a:p>
        </p:txBody>
      </p:sp>
      <p:sp>
        <p:nvSpPr>
          <p:cNvPr id="13319" name="TextBox 1">
            <a:extLst>
              <a:ext uri="{FF2B5EF4-FFF2-40B4-BE49-F238E27FC236}">
                <a16:creationId xmlns:a16="http://schemas.microsoft.com/office/drawing/2014/main" id="{B6B4BAA0-7268-4925-B3E2-9F5798D1E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756" y="6077803"/>
            <a:ext cx="4895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/>
              <a:t>Ставрополь, 14-15 ноября 2018 г.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412F9C-7D77-4045-A3AB-18030BD35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" y="98754"/>
            <a:ext cx="3256394" cy="14415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56729-0F30-4E81-AF37-BF100741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46" y="26472"/>
            <a:ext cx="6369702" cy="634082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4BAB0F"/>
                </a:solidFill>
                <a:latin typeface="Arial Narrow" panose="020B0606020202030204" pitchFamily="34" charset="0"/>
              </a:rPr>
              <a:t>ДОЛЯ ВЫПУСКНИКОВ С ИНВАЛИДНОСТЬЮ И ОВЗ 2018 ГОДА, ИМЕЮЩИХ МЕСТО РАБОТЫ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90BE4E5-D77D-44FD-A076-A61990600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496909"/>
              </p:ext>
            </p:extLst>
          </p:nvPr>
        </p:nvGraphicFramePr>
        <p:xfrm>
          <a:off x="107504" y="1484784"/>
          <a:ext cx="89289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CAB17BE-380A-4C4B-A8EA-3DEA17BF42F0}"/>
              </a:ext>
            </a:extLst>
          </p:cNvPr>
          <p:cNvCxnSpPr>
            <a:cxnSpLocks/>
          </p:cNvCxnSpPr>
          <p:nvPr/>
        </p:nvCxnSpPr>
        <p:spPr>
          <a:xfrm>
            <a:off x="7092280" y="1484784"/>
            <a:ext cx="0" cy="43924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57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789CD-90FB-4868-9035-317A70B3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96" y="4170"/>
            <a:ext cx="6131024" cy="832542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rgbClr val="4BAB0F"/>
                </a:solidFill>
                <a:latin typeface="Arial Narrow" panose="020B0606020202030204" pitchFamily="34" charset="0"/>
              </a:rPr>
              <a:t>ОРГАНИЗАЦИЯ ОБУЧЕНИЯ ЛИЦ С ИНВАЛИДНОСТЬЮ И ОВЗ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1639569-1290-4536-B76E-B529809E9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076704"/>
              </p:ext>
            </p:extLst>
          </p:nvPr>
        </p:nvGraphicFramePr>
        <p:xfrm>
          <a:off x="356545" y="980728"/>
          <a:ext cx="8430909" cy="556913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3960184371"/>
                    </a:ext>
                  </a:extLst>
                </a:gridCol>
                <a:gridCol w="1488008">
                  <a:extLst>
                    <a:ext uri="{9D8B030D-6E8A-4147-A177-3AD203B41FA5}">
                      <a16:colId xmlns:a16="http://schemas.microsoft.com/office/drawing/2014/main" val="3966842314"/>
                    </a:ext>
                  </a:extLst>
                </a:gridCol>
                <a:gridCol w="1398883">
                  <a:extLst>
                    <a:ext uri="{9D8B030D-6E8A-4147-A177-3AD203B41FA5}">
                      <a16:colId xmlns:a16="http://schemas.microsoft.com/office/drawing/2014/main" val="1453387395"/>
                    </a:ext>
                  </a:extLst>
                </a:gridCol>
                <a:gridCol w="1711209">
                  <a:extLst>
                    <a:ext uri="{9D8B030D-6E8A-4147-A177-3AD203B41FA5}">
                      <a16:colId xmlns:a16="http://schemas.microsoft.com/office/drawing/2014/main" val="1206605474"/>
                    </a:ext>
                  </a:extLst>
                </a:gridCol>
                <a:gridCol w="1636809">
                  <a:extLst>
                    <a:ext uri="{9D8B030D-6E8A-4147-A177-3AD203B41FA5}">
                      <a16:colId xmlns:a16="http://schemas.microsoft.com/office/drawing/2014/main" val="3689665285"/>
                    </a:ext>
                  </a:extLst>
                </a:gridCol>
              </a:tblGrid>
              <a:tr h="64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Субъект РФ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5" marR="6495" marT="6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Всего обучающихся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5" marR="6495" marT="6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 отдельных группах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5" marR="6495" marT="6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По </a:t>
                      </a:r>
                      <a:r>
                        <a:rPr lang="ru-RU" sz="1600" u="none" strike="noStrike" dirty="0" err="1">
                          <a:effectLst/>
                        </a:rPr>
                        <a:t>индивидуаль</a:t>
                      </a:r>
                      <a:r>
                        <a:rPr lang="ru-RU" sz="1600" u="none" strike="noStrike" dirty="0">
                          <a:effectLst/>
                        </a:rPr>
                        <a:t>-ному плану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5" marR="6495" marT="6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Исключительно с использованием ДОТ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5" marR="6495" marT="6495" marB="0" anchor="ctr"/>
                </a:tc>
                <a:extLst>
                  <a:ext uri="{0D108BD9-81ED-4DB2-BD59-A6C34878D82A}">
                    <a16:rowId xmlns:a16="http://schemas.microsoft.com/office/drawing/2014/main" val="3414324871"/>
                  </a:ext>
                </a:extLst>
              </a:tr>
              <a:tr h="5353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Дальневосточный федеральный округ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404040"/>
                          </a:solidFill>
                          <a:effectLst/>
                        </a:rPr>
                        <a:t>922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404040"/>
                          </a:solidFill>
                          <a:effectLst/>
                        </a:rPr>
                        <a:t>57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42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15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876034615"/>
                  </a:ext>
                </a:extLst>
              </a:tr>
              <a:tr h="5353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Приволжский федеральный округ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5 354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564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404040"/>
                          </a:solidFill>
                          <a:effectLst/>
                        </a:rPr>
                        <a:t>165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404040"/>
                          </a:solidFill>
                          <a:effectLst/>
                        </a:rPr>
                        <a:t>20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056947247"/>
                  </a:ext>
                </a:extLst>
              </a:tr>
              <a:tr h="5353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Северо-Западный федеральный округ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2 501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313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65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404040"/>
                          </a:solidFill>
                          <a:effectLst/>
                        </a:rPr>
                        <a:t>14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796899758"/>
                  </a:ext>
                </a:extLst>
              </a:tr>
              <a:tr h="5353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Северо-Кавказский федеральный округ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2 294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275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49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404040"/>
                          </a:solidFill>
                          <a:effectLst/>
                        </a:rPr>
                        <a:t>1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165411971"/>
                  </a:ext>
                </a:extLst>
              </a:tr>
              <a:tr h="5353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Сибирский федеральный округ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3 102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330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96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404040"/>
                          </a:solidFill>
                          <a:effectLst/>
                        </a:rPr>
                        <a:t>8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442378665"/>
                  </a:ext>
                </a:extLst>
              </a:tr>
              <a:tr h="5353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Уральский федеральный округ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1 825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150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126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209062400"/>
                  </a:ext>
                </a:extLst>
              </a:tr>
              <a:tr h="5353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Центральный федеральный округ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6 281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876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347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404040"/>
                          </a:solidFill>
                          <a:effectLst/>
                        </a:rPr>
                        <a:t>82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339627752"/>
                  </a:ext>
                </a:extLst>
              </a:tr>
              <a:tr h="5353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Южный федеральный округ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2 596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112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404040"/>
                          </a:solidFill>
                          <a:effectLst/>
                        </a:rPr>
                        <a:t>48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404040"/>
                          </a:solidFill>
                          <a:effectLst/>
                        </a:rPr>
                        <a:t>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833574060"/>
                  </a:ext>
                </a:extLst>
              </a:tr>
              <a:tr h="441998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404040"/>
                          </a:solidFill>
                          <a:effectLst/>
                        </a:rPr>
                        <a:t>РФ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404040"/>
                          </a:solidFill>
                          <a:effectLst/>
                        </a:rPr>
                        <a:t>24 876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2 677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938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404040"/>
                          </a:solidFill>
                          <a:effectLst/>
                        </a:rPr>
                        <a:t>140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716716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22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4958B-F92F-45B4-8E7B-B012D639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6131024" cy="764704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4BAB0F"/>
                </a:solidFill>
                <a:latin typeface="Arial Narrow" panose="020B0606020202030204" pitchFamily="34" charset="0"/>
              </a:rPr>
              <a:t>ОБУЧЕНИЕ ПО АДАПТИРОВАННЫМ ОБРАЗОВАТЕЛЬНЫМ ПРОГРАММАМ СПО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D2A663B-D1B5-45F5-91A1-D81D49008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38876"/>
              </p:ext>
            </p:extLst>
          </p:nvPr>
        </p:nvGraphicFramePr>
        <p:xfrm>
          <a:off x="5759828" y="1052736"/>
          <a:ext cx="3240000" cy="5368161"/>
        </p:xfrm>
        <a:graphic>
          <a:graphicData uri="http://schemas.openxmlformats.org/drawingml/2006/table">
            <a:tbl>
              <a:tblPr firstRow="1" lastRow="1" bandRow="1">
                <a:tableStyleId>{E8B1032C-EA38-4F05-BA0D-38AFFFC7BED3}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347333461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581340707"/>
                    </a:ext>
                  </a:extLst>
                </a:gridCol>
              </a:tblGrid>
              <a:tr h="6085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Федеральный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Доля обучаю-</a:t>
                      </a:r>
                      <a:r>
                        <a:rPr lang="ru-RU" sz="1600" u="none" strike="noStrike" dirty="0" err="1">
                          <a:effectLst/>
                        </a:rPr>
                        <a:t>щихся</a:t>
                      </a:r>
                      <a:r>
                        <a:rPr lang="ru-RU" sz="1600" u="none" strike="noStrike" dirty="0">
                          <a:effectLst/>
                        </a:rPr>
                        <a:t> по </a:t>
                      </a:r>
                      <a:r>
                        <a:rPr lang="ru-RU" sz="1600" u="none" strike="noStrike" dirty="0" err="1">
                          <a:effectLst/>
                        </a:rPr>
                        <a:t>АОП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b"/>
                </a:tc>
                <a:extLst>
                  <a:ext uri="{0D108BD9-81ED-4DB2-BD59-A6C34878D82A}">
                    <a16:rowId xmlns:a16="http://schemas.microsoft.com/office/drawing/2014/main" val="4075127645"/>
                  </a:ext>
                </a:extLst>
              </a:tr>
              <a:tr h="3099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5151769"/>
                  </a:ext>
                </a:extLst>
              </a:tr>
              <a:tr h="638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Приволжский федеральный округ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538339"/>
                  </a:ext>
                </a:extLst>
              </a:tr>
              <a:tr h="30994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Северо-Западный федеральный округ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195622"/>
                  </a:ext>
                </a:extLst>
              </a:tr>
              <a:tr h="610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Северо-Кавказский федеральный округ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341405"/>
                  </a:ext>
                </a:extLst>
              </a:tr>
              <a:tr h="610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Сибирский федеральный округ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9615244"/>
                  </a:ext>
                </a:extLst>
              </a:tr>
              <a:tr h="610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Уральский федеральный округ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0457543"/>
                  </a:ext>
                </a:extLst>
              </a:tr>
              <a:tr h="385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Центральный федеральный округ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3629623"/>
                  </a:ext>
                </a:extLst>
              </a:tr>
              <a:tr h="385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Южный федеральный округ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8072403"/>
                  </a:ext>
                </a:extLst>
              </a:tr>
              <a:tr h="308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РФ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26,2%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b"/>
                </a:tc>
                <a:extLst>
                  <a:ext uri="{0D108BD9-81ED-4DB2-BD59-A6C34878D82A}">
                    <a16:rowId xmlns:a16="http://schemas.microsoft.com/office/drawing/2014/main" val="382599009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5BB815D-E2E6-4B12-B8B8-A93A2592D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622396"/>
              </p:ext>
            </p:extLst>
          </p:nvPr>
        </p:nvGraphicFramePr>
        <p:xfrm>
          <a:off x="0" y="1052736"/>
          <a:ext cx="565212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53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3066B-2BB9-4AF4-83CE-3DDFDF98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6840760" cy="1143000"/>
          </a:xfrm>
        </p:spPr>
        <p:txBody>
          <a:bodyPr/>
          <a:lstStyle/>
          <a:p>
            <a:pPr algn="l"/>
            <a:r>
              <a:rPr lang="ru-RU" sz="1900" b="1" dirty="0">
                <a:solidFill>
                  <a:srgbClr val="4BAB0F"/>
                </a:solidFill>
                <a:latin typeface="Arial Narrow" panose="020B0606020202030204" pitchFamily="34" charset="0"/>
              </a:rPr>
              <a:t>ПОВЫШЕНИЕ КВАЛИФИКАЦИИ (ИЛИ) ПЕРЕПОДГОТОВКА ПЕРСОНАЛА ПО ВОПРОСАМ ПОЛУЧЕНИЯ СРЕДНЕГО ПРОФЕССИОНАЛЬНОГО ОБРАЗОВАНИЯ ИНВАЛИДАМИ И ЛИЦАМИ С ОВЗ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3B09E8-AFA7-499B-BE41-690191E92D7A}"/>
              </a:ext>
            </a:extLst>
          </p:cNvPr>
          <p:cNvSpPr/>
          <p:nvPr/>
        </p:nvSpPr>
        <p:spPr>
          <a:xfrm>
            <a:off x="323528" y="5733256"/>
            <a:ext cx="864096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Сотрудники </a:t>
            </a:r>
            <a:r>
              <a:rPr lang="ru-RU" sz="2400" b="1" dirty="0">
                <a:solidFill>
                  <a:srgbClr val="850F0D"/>
                </a:solidFill>
              </a:rPr>
              <a:t>22,6%</a:t>
            </a:r>
            <a:r>
              <a:rPr lang="ru-RU" sz="1600" dirty="0">
                <a:solidFill>
                  <a:srgbClr val="850F0D"/>
                </a:solidFill>
              </a:rPr>
              <a:t> </a:t>
            </a:r>
            <a:r>
              <a:rPr lang="ru-RU" sz="1600" dirty="0"/>
              <a:t>образовательных организаций прошли повышение квалификации и (или) профессиональную переподготовку по вопросам получения среднего профессионального образования инвалидами и лицами с ОВЗ в 2017 году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9EC6B5E-EA01-49C5-84EB-77EBABBEA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480140"/>
              </p:ext>
            </p:extLst>
          </p:nvPr>
        </p:nvGraphicFramePr>
        <p:xfrm>
          <a:off x="431540" y="1394060"/>
          <a:ext cx="82809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483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C31B0-C27F-437F-BD0D-1A043F64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850106"/>
          </a:xfrm>
        </p:spPr>
        <p:txBody>
          <a:bodyPr/>
          <a:lstStyle/>
          <a:p>
            <a:pPr algn="l"/>
            <a:r>
              <a:rPr lang="ru-RU" sz="1800" b="1" dirty="0">
                <a:solidFill>
                  <a:srgbClr val="4BAB0F"/>
                </a:solidFill>
                <a:latin typeface="Arial Narrow" panose="020B0606020202030204" pitchFamily="34" charset="0"/>
              </a:rPr>
              <a:t>ОБРАЗОВАТЕЛЬНЫЕ ОРГАНИЗАЦИИ, ОБУЧАЮЩИЕ НАИБОЛЬШЕЕ КОЛИЧЕСТВО ИНВАЛИДОВ И ЛИЦ С ОВЗ ПО ПРОГРАММАМ СПО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0F6CC11-0428-4658-875C-FB7198F8E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38262"/>
              </p:ext>
            </p:extLst>
          </p:nvPr>
        </p:nvGraphicFramePr>
        <p:xfrm>
          <a:off x="172953" y="979949"/>
          <a:ext cx="8748000" cy="5689411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5616000">
                  <a:extLst>
                    <a:ext uri="{9D8B030D-6E8A-4147-A177-3AD203B41FA5}">
                      <a16:colId xmlns:a16="http://schemas.microsoft.com/office/drawing/2014/main" val="992134228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115661899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967780195"/>
                    </a:ext>
                  </a:extLst>
                </a:gridCol>
              </a:tblGrid>
              <a:tr h="41814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Название ОО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3" marR="913" marT="913" marB="54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Субъект РФ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3" marR="913" marT="913" marB="54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Количество обучающихся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3" marR="913" marT="913" marB="5475" anchor="b"/>
                </a:tc>
                <a:extLst>
                  <a:ext uri="{0D108BD9-81ED-4DB2-BD59-A6C34878D82A}">
                    <a16:rowId xmlns:a16="http://schemas.microsoft.com/office/drawing/2014/main" val="2278631937"/>
                  </a:ext>
                </a:extLst>
              </a:tr>
              <a:tr h="38488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Кисловодский медицинский колледж Минздрава России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Ставропольский край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247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163132160"/>
                  </a:ext>
                </a:extLst>
              </a:tr>
              <a:tr h="38488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Оренбургский государственный экономический колледж-интернат Минтруда России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Оренбургская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240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44735903"/>
                  </a:ext>
                </a:extLst>
              </a:tr>
              <a:tr h="54983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Новокузнецкий государственный гуманитарно-технический колледж-интернат Минтруда России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Кемеровская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216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252330859"/>
                  </a:ext>
                </a:extLst>
              </a:tr>
              <a:tr h="21993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Профессионально-реабилитационный центр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404040"/>
                          </a:solidFill>
                          <a:effectLst/>
                        </a:rPr>
                        <a:t>г.Санкт-Петербург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204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242208421"/>
                  </a:ext>
                </a:extLst>
              </a:tr>
              <a:tr h="21993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Новосибирский государственный технический университет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404040"/>
                          </a:solidFill>
                          <a:effectLst/>
                        </a:rPr>
                        <a:t>Новосибирская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200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399432111"/>
                  </a:ext>
                </a:extLst>
              </a:tr>
              <a:tr h="38488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rgbClr val="404040"/>
                          </a:solidFill>
                          <a:effectLst/>
                        </a:rPr>
                        <a:t>Новочеркасский</a:t>
                      </a:r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 технологический техникум-интернат Минтруда России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Ростовская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183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854049220"/>
                  </a:ext>
                </a:extLst>
              </a:tr>
              <a:tr h="18210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Кинешемский технологический техникум-интернат Минтруда России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Ивановская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168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30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Михайловский экономический колледж-интернат Минтруда России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Рязанская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166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45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Межрегиональный центр реабилитации лиц с проблемами слуха (колледж) Минтруда России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rgbClr val="404040"/>
                          </a:solidFill>
                          <a:effectLst/>
                        </a:rPr>
                        <a:t>г.Санкт</a:t>
                      </a:r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-Петербург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155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643741766"/>
                  </a:ext>
                </a:extLst>
              </a:tr>
              <a:tr h="15562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Технологический колледж №21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rgbClr val="404040"/>
                          </a:solidFill>
                          <a:effectLst/>
                        </a:rPr>
                        <a:t>г.Москва</a:t>
                      </a:r>
                      <a:endParaRPr lang="ru-RU" sz="1400" dirty="0">
                        <a:solidFill>
                          <a:srgbClr val="404040"/>
                        </a:solidFill>
                        <a:effectLst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151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356553889"/>
                  </a:ext>
                </a:extLst>
              </a:tr>
              <a:tr h="1917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Ивановский радиотехнический техникум-интернат Минтруда России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Ивановская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141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73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rgbClr val="404040"/>
                          </a:solidFill>
                          <a:effectLst/>
                        </a:rPr>
                        <a:t>Ессентукский</a:t>
                      </a:r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 центр реабилитации инвалидов и лиц с ограниченными возможностями здоровья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404040"/>
                          </a:solidFill>
                          <a:effectLst/>
                        </a:rPr>
                        <a:t>Ставропольский край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138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804534179"/>
                  </a:ext>
                </a:extLst>
              </a:tr>
              <a:tr h="2299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Калачевский техникум-интернат Минтруда России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Волгоградская область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130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40534829"/>
                  </a:ext>
                </a:extLst>
              </a:tr>
              <a:tr h="2480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404040"/>
                          </a:solidFill>
                          <a:effectLst/>
                        </a:rPr>
                        <a:t>Сарапульский колледж для инвалидов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404040"/>
                          </a:solidFill>
                          <a:effectLst/>
                        </a:rPr>
                        <a:t>Удмуртская Республика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404040"/>
                          </a:solidFill>
                          <a:effectLst/>
                        </a:rPr>
                        <a:t>130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19411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98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C31B0-C27F-437F-BD0D-1A043F64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6840760" cy="850106"/>
          </a:xfrm>
        </p:spPr>
        <p:txBody>
          <a:bodyPr/>
          <a:lstStyle/>
          <a:p>
            <a:pPr algn="l"/>
            <a:r>
              <a:rPr lang="ru-RU" sz="2200" b="1" dirty="0">
                <a:solidFill>
                  <a:srgbClr val="4BAB0F"/>
                </a:solidFill>
                <a:latin typeface="Arial Narrow" panose="020B0606020202030204" pitchFamily="34" charset="0"/>
              </a:rPr>
              <a:t>ВЫПУСКНИКИ ПРОГРАММ СПО С ИНВАЛИДНОСТЬЮ 2016 ГОДА, ТРУДОУСТРОИВШИЕСЯ В 2017 ГОДУ*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45A4769-A726-42D0-8845-8AC926D0E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05265"/>
              </p:ext>
            </p:extLst>
          </p:nvPr>
        </p:nvGraphicFramePr>
        <p:xfrm>
          <a:off x="315278" y="1052736"/>
          <a:ext cx="8438493" cy="5155902"/>
        </p:xfrm>
        <a:graphic>
          <a:graphicData uri="http://schemas.openxmlformats.org/drawingml/2006/table">
            <a:tbl>
              <a:tblPr lastRow="1" bandRow="1">
                <a:tableStyleId>{E8B1032C-EA38-4F05-BA0D-38AFFFC7BED3}</a:tableStyleId>
              </a:tblPr>
              <a:tblGrid>
                <a:gridCol w="2776231">
                  <a:extLst>
                    <a:ext uri="{9D8B030D-6E8A-4147-A177-3AD203B41FA5}">
                      <a16:colId xmlns:a16="http://schemas.microsoft.com/office/drawing/2014/main" val="263666232"/>
                    </a:ext>
                  </a:extLst>
                </a:gridCol>
                <a:gridCol w="1738262">
                  <a:extLst>
                    <a:ext uri="{9D8B030D-6E8A-4147-A177-3AD203B41FA5}">
                      <a16:colId xmlns:a16="http://schemas.microsoft.com/office/drawing/2014/main" val="277251238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07382701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21066829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504550570"/>
                    </a:ext>
                  </a:extLst>
                </a:gridCol>
              </a:tblGrid>
              <a:tr h="4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округ</a:t>
                      </a: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Выпускники-инвалиды - ВСЕГО, чел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Доля </a:t>
                      </a:r>
                      <a:r>
                        <a:rPr lang="ru-RU" sz="1400" b="1" u="none" strike="noStrike" dirty="0" err="1">
                          <a:effectLst/>
                        </a:rPr>
                        <a:t>трудоустро-енных</a:t>
                      </a:r>
                      <a:r>
                        <a:rPr lang="ru-RU" sz="1400" b="1" u="none" strike="noStrike" dirty="0">
                          <a:effectLst/>
                        </a:rPr>
                        <a:t> выпускников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Доля выпускников, продолживших </a:t>
                      </a:r>
                      <a:r>
                        <a:rPr lang="ru-RU" sz="1400" b="1" u="none" strike="noStrike" dirty="0" err="1">
                          <a:effectLst/>
                        </a:rPr>
                        <a:t>профобразовние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Доля выпускников  трудоустроенных и/или продолживших профобразование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extLst>
                  <a:ext uri="{0D108BD9-81ED-4DB2-BD59-A6C34878D82A}">
                    <a16:rowId xmlns:a16="http://schemas.microsoft.com/office/drawing/2014/main" val="501472019"/>
                  </a:ext>
                </a:extLst>
              </a:tr>
              <a:tr h="4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Дальневосточный федеральный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48,1%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16,3%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64,4%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extLst>
                  <a:ext uri="{0D108BD9-81ED-4DB2-BD59-A6C34878D82A}">
                    <a16:rowId xmlns:a16="http://schemas.microsoft.com/office/drawing/2014/main" val="3524211311"/>
                  </a:ext>
                </a:extLst>
              </a:tr>
              <a:tr h="4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Приволжский федеральный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1330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47,0%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18,0%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65,0%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extLst>
                  <a:ext uri="{0D108BD9-81ED-4DB2-BD59-A6C34878D82A}">
                    <a16:rowId xmlns:a16="http://schemas.microsoft.com/office/drawing/2014/main" val="144765017"/>
                  </a:ext>
                </a:extLst>
              </a:tr>
              <a:tr h="533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Северо-Западный федеральный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52,6%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14,2%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66,8%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extLst>
                  <a:ext uri="{0D108BD9-81ED-4DB2-BD59-A6C34878D82A}">
                    <a16:rowId xmlns:a16="http://schemas.microsoft.com/office/drawing/2014/main" val="110863510"/>
                  </a:ext>
                </a:extLst>
              </a:tr>
              <a:tr h="533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Северо-Кавказский федеральный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1093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39,7%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15,7%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55,4%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extLst>
                  <a:ext uri="{0D108BD9-81ED-4DB2-BD59-A6C34878D82A}">
                    <a16:rowId xmlns:a16="http://schemas.microsoft.com/office/drawing/2014/main" val="451537016"/>
                  </a:ext>
                </a:extLst>
              </a:tr>
              <a:tr h="4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Сибирский федеральный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927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46,3%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17,8%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64,1%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extLst>
                  <a:ext uri="{0D108BD9-81ED-4DB2-BD59-A6C34878D82A}">
                    <a16:rowId xmlns:a16="http://schemas.microsoft.com/office/drawing/2014/main" val="4288149805"/>
                  </a:ext>
                </a:extLst>
              </a:tr>
              <a:tr h="4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Уральский федеральный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472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50,2%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17,6%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67,8%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extLst>
                  <a:ext uri="{0D108BD9-81ED-4DB2-BD59-A6C34878D82A}">
                    <a16:rowId xmlns:a16="http://schemas.microsoft.com/office/drawing/2014/main" val="714980892"/>
                  </a:ext>
                </a:extLst>
              </a:tr>
              <a:tr h="45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Центральный федеральный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1877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43,2%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22,5%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65,7%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extLst>
                  <a:ext uri="{0D108BD9-81ED-4DB2-BD59-A6C34878D82A}">
                    <a16:rowId xmlns:a16="http://schemas.microsoft.com/office/drawing/2014/main" val="3320307610"/>
                  </a:ext>
                </a:extLst>
              </a:tr>
              <a:tr h="382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Южный федеральный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961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45,7%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64,0%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extLst>
                  <a:ext uri="{0D108BD9-81ED-4DB2-BD59-A6C34878D82A}">
                    <a16:rowId xmlns:a16="http://schemas.microsoft.com/office/drawing/2014/main" val="1139999833"/>
                  </a:ext>
                </a:extLst>
              </a:tr>
              <a:tr h="154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РФ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7563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45,4%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18,4%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63,9%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3" marR="3443" marT="3443" marB="0"/>
                </a:tc>
                <a:extLst>
                  <a:ext uri="{0D108BD9-81ED-4DB2-BD59-A6C34878D82A}">
                    <a16:rowId xmlns:a16="http://schemas.microsoft.com/office/drawing/2014/main" val="38888198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7CD759-FAF3-4FC4-8891-B1807B6419CC}"/>
              </a:ext>
            </a:extLst>
          </p:cNvPr>
          <p:cNvSpPr txBox="1"/>
          <p:nvPr/>
        </p:nvSpPr>
        <p:spPr>
          <a:xfrm>
            <a:off x="142036" y="6325401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* По данным пенсионного фонда РФ в соответствии с Федеральным реестром документов об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281279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5FA22D03-5A8A-486E-9469-4189398E9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88913"/>
            <a:ext cx="655161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ru-RU" sz="1900" b="1" dirty="0">
                <a:solidFill>
                  <a:srgbClr val="4BAB0F"/>
                </a:solidFill>
                <a:latin typeface="Arial Narrow" panose="020B0606020202030204" pitchFamily="34" charset="0"/>
              </a:rPr>
              <a:t>ПОРТАЛ ИНФОРМАЦИОННОЙ И МЕТОДИЧЕСКОЙ ПОДДЕРЖКИ СРЕДНЕГО ПРОФЕССИОНАЛЬНОГО ОБРАЗОВАНИЯ </a:t>
            </a:r>
            <a:br>
              <a:rPr lang="ru-RU" altLang="ru-RU" sz="1900" b="1" dirty="0">
                <a:solidFill>
                  <a:srgbClr val="4BAB0F"/>
                </a:solidFill>
                <a:latin typeface="Arial Narrow" panose="020B0606020202030204" pitchFamily="34" charset="0"/>
              </a:rPr>
            </a:br>
            <a:r>
              <a:rPr lang="ru-RU" altLang="ru-RU" sz="2400" b="1" dirty="0">
                <a:solidFill>
                  <a:srgbClr val="850F0D"/>
                </a:solidFill>
                <a:latin typeface="Arial Narrow" panose="020B0606020202030204" pitchFamily="34" charset="0"/>
              </a:rPr>
              <a:t>spo.wil.ru </a:t>
            </a:r>
            <a:endParaRPr lang="ru-RU" altLang="ru-RU" sz="1900" b="1" dirty="0">
              <a:solidFill>
                <a:srgbClr val="850F0D"/>
              </a:solidFill>
              <a:latin typeface="Arial Narrow" panose="020B0606020202030204" pitchFamily="34" charset="0"/>
            </a:endParaRPr>
          </a:p>
        </p:txBody>
      </p:sp>
      <p:pic>
        <p:nvPicPr>
          <p:cNvPr id="19459" name="Рисунок 3">
            <a:extLst>
              <a:ext uri="{FF2B5EF4-FFF2-40B4-BE49-F238E27FC236}">
                <a16:creationId xmlns:a16="http://schemas.microsoft.com/office/drawing/2014/main" id="{9D0605D0-ED38-4BEA-ACDE-03B40495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1184275"/>
            <a:ext cx="5283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D3CB3B-0E87-4AA1-ABD8-9AD20334BF7C}"/>
              </a:ext>
            </a:extLst>
          </p:cNvPr>
          <p:cNvSpPr/>
          <p:nvPr/>
        </p:nvSpPr>
        <p:spPr>
          <a:xfrm>
            <a:off x="104775" y="1184275"/>
            <a:ext cx="3489325" cy="639763"/>
          </a:xfrm>
          <a:prstGeom prst="rect">
            <a:avLst/>
          </a:prstGeom>
          <a:solidFill>
            <a:srgbClr val="850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Абитуриенты и их родители (информационная поддержка)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FC909-8030-43F6-AFB4-CFD1A33F278A}"/>
              </a:ext>
            </a:extLst>
          </p:cNvPr>
          <p:cNvSpPr txBox="1"/>
          <p:nvPr/>
        </p:nvSpPr>
        <p:spPr>
          <a:xfrm>
            <a:off x="0" y="1989138"/>
            <a:ext cx="359410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sz="1600" dirty="0"/>
              <a:t>Выбор образовательной организации для обучения по условиям (интеграция с базой данных мониторинга инклюзивного СПО)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ru-RU" sz="1600" dirty="0"/>
              <a:t>Выбор образовательной программы по условиям (интеграция с базой данных мониторинга инклюзивного СПО)</a:t>
            </a:r>
          </a:p>
          <a:p>
            <a:pPr eaLnBrk="1" hangingPunct="1">
              <a:defRPr/>
            </a:pP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194E0C-C2AC-4980-9468-BA06C47C1438}"/>
              </a:ext>
            </a:extLst>
          </p:cNvPr>
          <p:cNvSpPr/>
          <p:nvPr/>
        </p:nvSpPr>
        <p:spPr>
          <a:xfrm>
            <a:off x="127000" y="4419600"/>
            <a:ext cx="3489325" cy="639763"/>
          </a:xfrm>
          <a:prstGeom prst="rect">
            <a:avLst/>
          </a:prstGeom>
          <a:solidFill>
            <a:srgbClr val="850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Образовательные организации (методическая поддержка)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A74517-5D12-45B4-AD12-85D51FDCAA6F}"/>
              </a:ext>
            </a:extLst>
          </p:cNvPr>
          <p:cNvSpPr/>
          <p:nvPr/>
        </p:nvSpPr>
        <p:spPr>
          <a:xfrm>
            <a:off x="123825" y="5081588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материалы</a:t>
            </a:r>
          </a:p>
          <a:p>
            <a:pPr marL="342900" indent="-342900" algn="just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материалы </a:t>
            </a:r>
          </a:p>
          <a:p>
            <a:pPr marL="342900" indent="-342900" algn="just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Часто задаваемые вопросы </a:t>
            </a:r>
          </a:p>
          <a:p>
            <a:pPr marL="342900" indent="-342900" algn="just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</a:t>
            </a:r>
          </a:p>
          <a:p>
            <a:pPr marL="342900" indent="-342900" algn="just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Полезные ссылки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368446-E4E1-41CB-BFCA-EDD890770B31}"/>
              </a:ext>
            </a:extLst>
          </p:cNvPr>
          <p:cNvSpPr/>
          <p:nvPr/>
        </p:nvSpPr>
        <p:spPr>
          <a:xfrm>
            <a:off x="4265613" y="6278563"/>
            <a:ext cx="4830762" cy="358775"/>
          </a:xfrm>
          <a:prstGeom prst="rect">
            <a:avLst/>
          </a:prstGeom>
          <a:solidFill>
            <a:srgbClr val="850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Портал ежедневно посещают 60-70 человек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FC699E-5537-496E-BCCD-720D276BA433}"/>
              </a:ext>
            </a:extLst>
          </p:cNvPr>
          <p:cNvSpPr/>
          <p:nvPr/>
        </p:nvSpPr>
        <p:spPr>
          <a:xfrm>
            <a:off x="179512" y="116632"/>
            <a:ext cx="8964488" cy="6456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62FC887-11B9-4473-BE80-89590E729CDC}"/>
              </a:ext>
            </a:extLst>
          </p:cNvPr>
          <p:cNvCxnSpPr/>
          <p:nvPr/>
        </p:nvCxnSpPr>
        <p:spPr>
          <a:xfrm>
            <a:off x="704850" y="3500438"/>
            <a:ext cx="77343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Box 6">
            <a:extLst>
              <a:ext uri="{FF2B5EF4-FFF2-40B4-BE49-F238E27FC236}">
                <a16:creationId xmlns:a16="http://schemas.microsoft.com/office/drawing/2014/main" id="{792EF05F-BBC6-4C29-BF98-2D78CE3D2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3702050"/>
            <a:ext cx="7734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 b="1">
                <a:solidFill>
                  <a:srgbClr val="850F0D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sp>
        <p:nvSpPr>
          <p:cNvPr id="20485" name="TextBox 9">
            <a:extLst>
              <a:ext uri="{FF2B5EF4-FFF2-40B4-BE49-F238E27FC236}">
                <a16:creationId xmlns:a16="http://schemas.microsoft.com/office/drawing/2014/main" id="{53685D34-E07D-4EFF-82F9-C49D310B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588000"/>
            <a:ext cx="773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Arial" panose="020B0604020202020204" pitchFamily="34" charset="0"/>
              </a:rPr>
              <a:t>Россия, 454001, г. Челябинск, ул. Братьев Кашириных, 129</a:t>
            </a:r>
          </a:p>
        </p:txBody>
      </p:sp>
      <p:sp>
        <p:nvSpPr>
          <p:cNvPr id="20486" name="TextBox 10">
            <a:extLst>
              <a:ext uri="{FF2B5EF4-FFF2-40B4-BE49-F238E27FC236}">
                <a16:creationId xmlns:a16="http://schemas.microsoft.com/office/drawing/2014/main" id="{B741B559-2127-4099-88C0-CE1AF0A22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64038"/>
            <a:ext cx="77343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300" b="1">
                <a:solidFill>
                  <a:srgbClr val="850F0D"/>
                </a:solidFill>
                <a:latin typeface="Arial Narrow" panose="020B0606020202030204" pitchFamily="34" charset="0"/>
              </a:rPr>
              <a:t>+7 351 799-71-55</a:t>
            </a:r>
          </a:p>
        </p:txBody>
      </p:sp>
      <p:sp>
        <p:nvSpPr>
          <p:cNvPr id="20487" name="TextBox 1">
            <a:extLst>
              <a:ext uri="{FF2B5EF4-FFF2-40B4-BE49-F238E27FC236}">
                <a16:creationId xmlns:a16="http://schemas.microsoft.com/office/drawing/2014/main" id="{121EBFB8-27C8-4E8C-99CF-A73AF2292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5033963"/>
            <a:ext cx="31353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000" b="1" dirty="0">
                <a:solidFill>
                  <a:srgbClr val="850F0D"/>
                </a:solidFill>
                <a:latin typeface="Arial Narrow" panose="020B0606020202030204" pitchFamily="34" charset="0"/>
              </a:rPr>
              <a:t>rumc@csu.ru</a:t>
            </a:r>
            <a:endParaRPr lang="ru-RU" altLang="ru-RU" sz="3000" b="1" dirty="0">
              <a:solidFill>
                <a:srgbClr val="850F0D"/>
              </a:solidFill>
              <a:latin typeface="Arial Narrow" panose="020B0606020202030204" pitchFamily="34" charset="0"/>
            </a:endParaRPr>
          </a:p>
        </p:txBody>
      </p:sp>
      <p:sp>
        <p:nvSpPr>
          <p:cNvPr id="20488" name="TextBox 12">
            <a:extLst>
              <a:ext uri="{FF2B5EF4-FFF2-40B4-BE49-F238E27FC236}">
                <a16:creationId xmlns:a16="http://schemas.microsoft.com/office/drawing/2014/main" id="{F043EE51-D76D-4683-B7BA-306431B97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9929" y="5010944"/>
            <a:ext cx="2663204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000" b="1" dirty="0">
                <a:solidFill>
                  <a:srgbClr val="850F0D"/>
                </a:solidFill>
                <a:latin typeface="Arial Narrow" panose="020B0606020202030204" pitchFamily="34" charset="0"/>
              </a:rPr>
              <a:t>rumc.csu.ru</a:t>
            </a:r>
            <a:endParaRPr lang="ru-RU" altLang="ru-RU" sz="3000" b="1" dirty="0">
              <a:solidFill>
                <a:srgbClr val="850F0D"/>
              </a:solidFill>
              <a:latin typeface="Arial Narrow" panose="020B0606020202030204" pitchFamily="34" charset="0"/>
            </a:endParaRPr>
          </a:p>
        </p:txBody>
      </p:sp>
      <p:pic>
        <p:nvPicPr>
          <p:cNvPr id="20489" name="Picture 3">
            <a:extLst>
              <a:ext uri="{FF2B5EF4-FFF2-40B4-BE49-F238E27FC236}">
                <a16:creationId xmlns:a16="http://schemas.microsoft.com/office/drawing/2014/main" id="{2E494CE7-1C49-4914-A325-F92A545B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159375"/>
            <a:ext cx="2873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">
            <a:extLst>
              <a:ext uri="{FF2B5EF4-FFF2-40B4-BE49-F238E27FC236}">
                <a16:creationId xmlns:a16="http://schemas.microsoft.com/office/drawing/2014/main" id="{B96E224E-50E9-418B-AFF1-CB1469AA0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67" y="5184775"/>
            <a:ext cx="2508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Рисунок 1">
            <a:extLst>
              <a:ext uri="{FF2B5EF4-FFF2-40B4-BE49-F238E27FC236}">
                <a16:creationId xmlns:a16="http://schemas.microsoft.com/office/drawing/2014/main" id="{37A1D2DD-5D25-4449-B596-13F9C606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08138"/>
            <a:ext cx="37941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 txBox="1">
            <a:spLocks/>
          </p:cNvSpPr>
          <p:nvPr/>
        </p:nvSpPr>
        <p:spPr bwMode="auto">
          <a:xfrm>
            <a:off x="1428750" y="357188"/>
            <a:ext cx="7504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FFFF"/>
                </a:solidFill>
              </a:rPr>
              <a:t>Основные направления развития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074" y="859899"/>
            <a:ext cx="903649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4BAB0F"/>
              </a:buClr>
              <a:buFont typeface="Wingdings" panose="05000000000000000000" pitchFamily="2" charset="2"/>
              <a:buChar char="§"/>
              <a:defRPr/>
            </a:pPr>
            <a:r>
              <a:rPr lang="ru-RU" sz="1900" dirty="0">
                <a:latin typeface="+mj-lt"/>
                <a:cs typeface="Times New Roman" panose="02020603050405020304" pitchFamily="18" charset="0"/>
              </a:rPr>
              <a:t>Создание сети</a:t>
            </a:r>
            <a:r>
              <a:rPr lang="en-US" sz="19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 базовых профессиональных образовательных организаций, обеспечивающих поддержку функционирования региональных систем инклюзивного профессионального образования инвалидов и лиц с ОВЗ и ресурсных учебно-методических центров по обучению инвалидов на базе образовательных организаций высшего и среднего профессионального образования.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4BAB0F"/>
              </a:buClr>
              <a:buFont typeface="Wingdings" panose="05000000000000000000" pitchFamily="2" charset="2"/>
              <a:buChar char="§"/>
              <a:defRPr/>
            </a:pPr>
            <a:r>
              <a:rPr lang="ru-RU" sz="1900" dirty="0">
                <a:latin typeface="+mj-lt"/>
                <a:cs typeface="Times New Roman" panose="02020603050405020304" pitchFamily="18" charset="0"/>
              </a:rPr>
              <a:t>Создание условий для получения профессионального образования инвалидами и лицами с ОВЗ через разработку нормативно-методической базы. 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4BAB0F"/>
              </a:buClr>
              <a:buFont typeface="Wingdings" panose="05000000000000000000" pitchFamily="2" charset="2"/>
              <a:buChar char="§"/>
              <a:defRPr/>
            </a:pPr>
            <a:r>
              <a:rPr lang="ru-RU" sz="1900" dirty="0">
                <a:latin typeface="+mj-lt"/>
                <a:cs typeface="Times New Roman" panose="02020603050405020304" pitchFamily="18" charset="0"/>
              </a:rPr>
              <a:t>Профессиональная ориентация и содействие трудоустройству лиц с инвалидностью и ОВЗ в соответствии с потребностями региональных рынков труда.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4BAB0F"/>
              </a:buClr>
              <a:buFont typeface="Wingdings" panose="05000000000000000000" pitchFamily="2" charset="2"/>
              <a:buChar char="§"/>
              <a:defRPr/>
            </a:pPr>
            <a:r>
              <a:rPr lang="ru-RU" sz="1900" dirty="0">
                <a:latin typeface="+mj-lt"/>
                <a:cs typeface="Times New Roman" panose="02020603050405020304" pitchFamily="18" charset="0"/>
              </a:rPr>
              <a:t>Развитие конкурсов профессионального мастерства для людей с инвалидностью Абилимпикс на региональном, национальном и международном уровнях» в части  создания новой эффективной системы профессиональной ориентации, мотивации, социальной реабилитации и трудоустройства людей с инвалидностью. 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4BAB0F"/>
              </a:buClr>
              <a:buFont typeface="Wingdings" panose="05000000000000000000" pitchFamily="2" charset="2"/>
              <a:buChar char="§"/>
              <a:defRPr/>
            </a:pPr>
            <a:r>
              <a:rPr lang="ru-RU" sz="1900" dirty="0">
                <a:latin typeface="+mj-lt"/>
                <a:cs typeface="Times New Roman" panose="02020603050405020304" pitchFamily="18" charset="0"/>
              </a:rPr>
              <a:t>Подготовка и повышение квалификации кадров для  работы с инвалидами и лицами с ОВЗ в системе профессионального образования.</a:t>
            </a:r>
            <a:endParaRPr lang="ru-RU" sz="1900" dirty="0">
              <a:latin typeface="+mj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37" y="66077"/>
            <a:ext cx="6521103" cy="75895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850F0D"/>
                </a:solidFill>
                <a:latin typeface="Arial Narrow" panose="020B0606020202030204" pitchFamily="34" charset="0"/>
              </a:rPr>
              <a:t>ОСНОВНЫЕ НАПРАВЛЕНИЯ РАЗВИТИЯ СИСТЕМЫ ИНКЛЮЗИВНОГО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7182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D86D2-F6F0-4394-A8A4-84AC02E8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136525"/>
            <a:ext cx="6286500" cy="75882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dirty="0">
                <a:solidFill>
                  <a:srgbClr val="4BAB0F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ПОЛУЧЕНИЕ ИНФОРМАЦИИ ОБ ИНКЛЮЗИВНОМ ПРОФЕССИОНАЛЬНОМ ОБРАЗОВАНИИ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F94DF7-B024-4C64-8F06-6B2E739FE19B}"/>
              </a:ext>
            </a:extLst>
          </p:cNvPr>
          <p:cNvSpPr/>
          <p:nvPr/>
        </p:nvSpPr>
        <p:spPr>
          <a:xfrm>
            <a:off x="971600" y="1196752"/>
            <a:ext cx="7974482" cy="1116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50F0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700" dirty="0"/>
              <a:t>эффективное обеспечение доступности и качества профессионального образования для инвалидов и лиц с ОВЗ, планирование региональных мероприятий по развитию инклюзивного образования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E9FECF-F65F-4DB5-9A20-2ADD8E9D43AB}"/>
              </a:ext>
            </a:extLst>
          </p:cNvPr>
          <p:cNvSpPr/>
          <p:nvPr/>
        </p:nvSpPr>
        <p:spPr>
          <a:xfrm>
            <a:off x="251520" y="1196752"/>
            <a:ext cx="720080" cy="1116071"/>
          </a:xfrm>
          <a:prstGeom prst="rect">
            <a:avLst/>
          </a:prstGeom>
          <a:solidFill>
            <a:srgbClr val="850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600" b="1" dirty="0">
                <a:latin typeface="+mj-lt"/>
              </a:rPr>
              <a:t>ПРОБЛЕМА</a:t>
            </a:r>
            <a:endParaRPr lang="ru-RU" b="1" dirty="0"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E55C54-35EB-44A8-BBA6-F132598B87D1}"/>
              </a:ext>
            </a:extLst>
          </p:cNvPr>
          <p:cNvSpPr/>
          <p:nvPr/>
        </p:nvSpPr>
        <p:spPr>
          <a:xfrm>
            <a:off x="988750" y="2434529"/>
            <a:ext cx="7957332" cy="1080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50F0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700" dirty="0"/>
              <a:t>получение полной и достоверной информации о контингенте обучающихся с инвалидностью и ОВЗ, условиях доступности профессионального образования, созданных в образовательных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53A823-8F8E-4129-90D0-922771819AFC}"/>
              </a:ext>
            </a:extLst>
          </p:cNvPr>
          <p:cNvSpPr/>
          <p:nvPr/>
        </p:nvSpPr>
        <p:spPr>
          <a:xfrm>
            <a:off x="268670" y="2434529"/>
            <a:ext cx="720080" cy="1080121"/>
          </a:xfrm>
          <a:prstGeom prst="rect">
            <a:avLst/>
          </a:prstGeom>
          <a:solidFill>
            <a:srgbClr val="850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600" b="1" dirty="0">
                <a:latin typeface="+mj-lt"/>
              </a:rPr>
              <a:t>ЦЕЛЬ</a:t>
            </a:r>
            <a:endParaRPr lang="ru-RU" b="1" dirty="0"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496026-B2C2-4497-B9F0-3D56BDC77ACB}"/>
              </a:ext>
            </a:extLst>
          </p:cNvPr>
          <p:cNvSpPr/>
          <p:nvPr/>
        </p:nvSpPr>
        <p:spPr>
          <a:xfrm>
            <a:off x="953374" y="3636356"/>
            <a:ext cx="7957332" cy="1388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50F0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700" dirty="0"/>
              <a:t>создание информационно-аналитической системы поддержки деятельности профессиональных образовательных организаций в сфере инклюзивного образования, обеспечивающей сбор, верификацию, хранение и аналитическое представление информации о показателях инклюзивного образования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526AA3-0EEE-46FB-99BF-6D7B1D12A8B8}"/>
              </a:ext>
            </a:extLst>
          </p:cNvPr>
          <p:cNvSpPr/>
          <p:nvPr/>
        </p:nvSpPr>
        <p:spPr>
          <a:xfrm>
            <a:off x="233294" y="3636356"/>
            <a:ext cx="720080" cy="1388702"/>
          </a:xfrm>
          <a:prstGeom prst="rect">
            <a:avLst/>
          </a:prstGeom>
          <a:solidFill>
            <a:srgbClr val="850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600" b="1" dirty="0">
                <a:latin typeface="+mj-lt"/>
              </a:rPr>
              <a:t>СРЕДСТВО</a:t>
            </a:r>
            <a:endParaRPr lang="ru-RU" b="1" dirty="0">
              <a:latin typeface="+mj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EE8931-3ADD-41D0-B8E2-E59E25126366}"/>
              </a:ext>
            </a:extLst>
          </p:cNvPr>
          <p:cNvSpPr/>
          <p:nvPr/>
        </p:nvSpPr>
        <p:spPr>
          <a:xfrm>
            <a:off x="953374" y="5183419"/>
            <a:ext cx="7957332" cy="1244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850F0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700" dirty="0"/>
              <a:t>интеграция мониторинга инклюзивного образования в мониторинг по основным направлениям деятельности образовательной организации, реализующей программы СПО (мониторинг качества подготовки кадров)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51C5315-7C08-4793-8B23-FE3D977EFF3B}"/>
              </a:ext>
            </a:extLst>
          </p:cNvPr>
          <p:cNvSpPr/>
          <p:nvPr/>
        </p:nvSpPr>
        <p:spPr>
          <a:xfrm>
            <a:off x="233294" y="5183419"/>
            <a:ext cx="720080" cy="1221344"/>
          </a:xfrm>
          <a:prstGeom prst="rect">
            <a:avLst/>
          </a:prstGeom>
          <a:solidFill>
            <a:srgbClr val="850F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500" b="1" dirty="0">
                <a:latin typeface="+mj-lt"/>
              </a:rPr>
              <a:t>ИНСТРУМЕНТ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65B43A7-C8AE-481F-92A4-5E4354766757}"/>
              </a:ext>
            </a:extLst>
          </p:cNvPr>
          <p:cNvSpPr/>
          <p:nvPr/>
        </p:nvSpPr>
        <p:spPr>
          <a:xfrm>
            <a:off x="157323" y="950476"/>
            <a:ext cx="4572000" cy="2698750"/>
          </a:xfrm>
          <a:prstGeom prst="roundRect">
            <a:avLst/>
          </a:prstGeom>
          <a:noFill/>
          <a:ln w="9525">
            <a:solidFill>
              <a:srgbClr val="850F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663AB-2CC6-46AB-847B-02A02A7A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6688138" cy="75882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dirty="0">
                <a:solidFill>
                  <a:srgbClr val="4BAB0F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ПРЕДВАРИТЕЛЬНЫЕ ДАННЫЕ МОНИТОРИНГА КАЧЕСТВА ПОДГОТОВКИ КАДРОВ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7E9D98A-8BFA-4240-9444-115F9FAFBF31}"/>
              </a:ext>
            </a:extLst>
          </p:cNvPr>
          <p:cNvSpPr/>
          <p:nvPr/>
        </p:nvSpPr>
        <p:spPr>
          <a:xfrm>
            <a:off x="144463" y="3719514"/>
            <a:ext cx="4627562" cy="2844799"/>
          </a:xfrm>
          <a:prstGeom prst="roundRect">
            <a:avLst/>
          </a:prstGeom>
          <a:noFill/>
          <a:ln w="9525">
            <a:solidFill>
              <a:srgbClr val="850F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77" name="TextBox 13">
            <a:extLst>
              <a:ext uri="{FF2B5EF4-FFF2-40B4-BE49-F238E27FC236}">
                <a16:creationId xmlns:a16="http://schemas.microsoft.com/office/drawing/2014/main" id="{B11D2DAD-8078-43CB-9CE9-CEF9C0AFC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1646912"/>
            <a:ext cx="4343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4BAB0F"/>
                </a:solidFill>
              </a:rPr>
              <a:t>24875 </a:t>
            </a:r>
            <a:r>
              <a:rPr lang="ru-RU" altLang="ru-RU" sz="1600" dirty="0"/>
              <a:t>– всего про программам СПО</a:t>
            </a:r>
          </a:p>
          <a:p>
            <a:r>
              <a:rPr lang="ru-RU" altLang="ru-RU" sz="1600" b="1" dirty="0">
                <a:solidFill>
                  <a:srgbClr val="4BAB0F"/>
                </a:solidFill>
              </a:rPr>
              <a:t>5651</a:t>
            </a:r>
            <a:r>
              <a:rPr lang="ru-RU" altLang="ru-RU" sz="1400" dirty="0"/>
              <a:t> – программы подготовки квалифицированных рабочих служащих </a:t>
            </a:r>
            <a:r>
              <a:rPr lang="ru-RU" altLang="ru-RU" sz="1400" b="1" dirty="0">
                <a:solidFill>
                  <a:srgbClr val="850F0D"/>
                </a:solidFill>
              </a:rPr>
              <a:t>(</a:t>
            </a:r>
            <a:r>
              <a:rPr lang="ru-RU" altLang="ru-RU" sz="1400" b="1" dirty="0">
                <a:solidFill>
                  <a:srgbClr val="850F0D"/>
                </a:solidFill>
                <a:sym typeface="Symbol" panose="05050102010706020507" pitchFamily="18" charset="2"/>
              </a:rPr>
              <a:t></a:t>
            </a:r>
            <a:r>
              <a:rPr lang="ru-RU" altLang="ru-RU" sz="1400" b="1" dirty="0">
                <a:solidFill>
                  <a:srgbClr val="850F0D"/>
                </a:solidFill>
              </a:rPr>
              <a:t>11%)</a:t>
            </a:r>
          </a:p>
          <a:p>
            <a:r>
              <a:rPr lang="ru-RU" altLang="ru-RU" sz="1600" b="1" dirty="0">
                <a:solidFill>
                  <a:srgbClr val="4BAB0F"/>
                </a:solidFill>
              </a:rPr>
              <a:t>19226</a:t>
            </a:r>
            <a:r>
              <a:rPr lang="ru-RU" altLang="ru-RU" sz="1400" dirty="0"/>
              <a:t> – программы подготовки специалистов среднего звена </a:t>
            </a:r>
            <a:r>
              <a:rPr lang="ru-RU" altLang="ru-RU" sz="1400" b="1" dirty="0">
                <a:solidFill>
                  <a:srgbClr val="850F0D"/>
                </a:solidFill>
              </a:rPr>
              <a:t>(</a:t>
            </a:r>
            <a:r>
              <a:rPr lang="ru-RU" altLang="ru-RU" sz="1400" b="1" dirty="0">
                <a:solidFill>
                  <a:srgbClr val="850F0D"/>
                </a:solidFill>
                <a:sym typeface="Symbol" panose="05050102010706020507" pitchFamily="18" charset="2"/>
              </a:rPr>
              <a:t></a:t>
            </a:r>
            <a:r>
              <a:rPr lang="ru-RU" altLang="ru-RU" sz="1400" b="1" dirty="0">
                <a:solidFill>
                  <a:srgbClr val="850F0D"/>
                </a:solidFill>
              </a:rPr>
              <a:t>14%)</a:t>
            </a:r>
          </a:p>
          <a:p>
            <a:r>
              <a:rPr lang="ru-RU" altLang="ru-RU" sz="1400" dirty="0"/>
              <a:t>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2032DD5-2879-41C5-841C-9086111742B2}"/>
              </a:ext>
            </a:extLst>
          </p:cNvPr>
          <p:cNvSpPr/>
          <p:nvPr/>
        </p:nvSpPr>
        <p:spPr>
          <a:xfrm>
            <a:off x="4771014" y="1283498"/>
            <a:ext cx="4314825" cy="1727200"/>
          </a:xfrm>
          <a:prstGeom prst="roundRect">
            <a:avLst/>
          </a:prstGeom>
          <a:noFill/>
          <a:ln w="9525">
            <a:solidFill>
              <a:srgbClr val="850F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rgbClr val="850F0D"/>
              </a:solidFill>
              <a:latin typeface="Arial Narrow" panose="020B0606020202030204" pitchFamily="34" charset="0"/>
            </a:endParaRPr>
          </a:p>
        </p:txBody>
      </p:sp>
      <p:sp>
        <p:nvSpPr>
          <p:cNvPr id="17479" name="Прямоугольник 15">
            <a:extLst>
              <a:ext uri="{FF2B5EF4-FFF2-40B4-BE49-F238E27FC236}">
                <a16:creationId xmlns:a16="http://schemas.microsoft.com/office/drawing/2014/main" id="{FD14183A-6953-492C-A9B1-4B939B9B0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991" y="1398633"/>
            <a:ext cx="3679825" cy="307975"/>
          </a:xfrm>
          <a:prstGeom prst="rect">
            <a:avLst/>
          </a:prstGeom>
          <a:solidFill>
            <a:srgbClr val="850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solidFill>
                  <a:schemeClr val="bg1"/>
                </a:solidFill>
                <a:latin typeface="Arial Narrow" panose="020B0606020202030204" pitchFamily="34" charset="0"/>
              </a:rPr>
              <a:t>Количество обучающихся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04E21FF1-35FE-4805-8CB9-D7F2F9979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942523"/>
              </p:ext>
            </p:extLst>
          </p:nvPr>
        </p:nvGraphicFramePr>
        <p:xfrm>
          <a:off x="5170269" y="4325938"/>
          <a:ext cx="3494306" cy="207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44467B0-7196-45F7-9548-3E89AFBE5B26}"/>
              </a:ext>
            </a:extLst>
          </p:cNvPr>
          <p:cNvSpPr txBox="1"/>
          <p:nvPr/>
        </p:nvSpPr>
        <p:spPr>
          <a:xfrm>
            <a:off x="5170269" y="3850475"/>
            <a:ext cx="3600400" cy="546945"/>
          </a:xfrm>
          <a:prstGeom prst="rect">
            <a:avLst/>
          </a:prstGeom>
          <a:solidFill>
            <a:srgbClr val="850F0D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77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Доля образовательных организаций, обучающих лиц с инвалидностью и ОВЗ*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79E0F8-0445-4B92-94C6-A6BDED69D0A9}"/>
              </a:ext>
            </a:extLst>
          </p:cNvPr>
          <p:cNvSpPr/>
          <p:nvPr/>
        </p:nvSpPr>
        <p:spPr>
          <a:xfrm>
            <a:off x="4903788" y="3756184"/>
            <a:ext cx="4095749" cy="2844799"/>
          </a:xfrm>
          <a:prstGeom prst="roundRect">
            <a:avLst/>
          </a:prstGeom>
          <a:noFill/>
          <a:ln w="9525">
            <a:solidFill>
              <a:srgbClr val="850F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7DDF7DAD-7E31-4C32-95B7-9B231C9E4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870565"/>
              </p:ext>
            </p:extLst>
          </p:nvPr>
        </p:nvGraphicFramePr>
        <p:xfrm>
          <a:off x="176764" y="40449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3" name="TextBox 2">
            <a:extLst>
              <a:ext uri="{FF2B5EF4-FFF2-40B4-BE49-F238E27FC236}">
                <a16:creationId xmlns:a16="http://schemas.microsoft.com/office/drawing/2014/main" id="{1213720C-A1CD-461B-BD28-670A585C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4" y="3821904"/>
            <a:ext cx="3876675" cy="523875"/>
          </a:xfrm>
          <a:prstGeom prst="rect">
            <a:avLst/>
          </a:prstGeom>
          <a:solidFill>
            <a:srgbClr val="850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 образовательных программ, на которых обучаются инвалиды и лица с ОВЗ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70672DFA-E8FE-4CD5-94F2-118DE75C88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334881"/>
              </p:ext>
            </p:extLst>
          </p:nvPr>
        </p:nvGraphicFramePr>
        <p:xfrm>
          <a:off x="373331" y="836712"/>
          <a:ext cx="4314825" cy="328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814D956-C636-49AC-AFBD-2FDDFA01AB09}"/>
              </a:ext>
            </a:extLst>
          </p:cNvPr>
          <p:cNvSpPr txBox="1"/>
          <p:nvPr/>
        </p:nvSpPr>
        <p:spPr>
          <a:xfrm>
            <a:off x="5292080" y="6237312"/>
            <a:ext cx="3675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Головных организаций – юридических лиц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42823-81B1-4C6F-8683-E02E3883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6209852" cy="114300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4BAB0F"/>
                </a:solidFill>
                <a:latin typeface="Arial Narrow" panose="020B0606020202030204" pitchFamily="34" charset="0"/>
              </a:rPr>
              <a:t>РАСПРЕДЕЛЕНИЕ ОБУЧАЮЩИХСЯ ИНВАЛИДОВ И ОБУЧАЮЩИХСЯ С ОВЗ ПО ФЕДЕРАЛЬНЫМ ОКРУГАМ (СПО)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14C89C5-9527-46A4-B099-6902BD9AB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490838"/>
              </p:ext>
            </p:extLst>
          </p:nvPr>
        </p:nvGraphicFramePr>
        <p:xfrm>
          <a:off x="539552" y="1484784"/>
          <a:ext cx="74888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130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0192F-B731-4638-BDD4-D89146DC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490066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4BAB0F"/>
                </a:solidFill>
                <a:latin typeface="Arial Narrow" panose="020B0606020202030204" pitchFamily="34" charset="0"/>
              </a:rPr>
              <a:t>ДАННЫЕ ОБ ОБУЧАЮЩИХСЯ ПО ПРОГРАММАМ СПО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55DB5E9-273D-48A2-AD0C-584D688E1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5" y="1394421"/>
            <a:ext cx="3876675" cy="306387"/>
          </a:xfrm>
          <a:prstGeom prst="rect">
            <a:avLst/>
          </a:prstGeom>
          <a:solidFill>
            <a:srgbClr val="850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Статус обучающихся по программам СПО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70C0B2D-F061-4D9D-B5E5-5860C5603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03024"/>
              </p:ext>
            </p:extLst>
          </p:nvPr>
        </p:nvGraphicFramePr>
        <p:xfrm>
          <a:off x="4156205" y="3220042"/>
          <a:ext cx="5166320" cy="32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5B3BC49-93A9-4890-B463-52A57295FB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508688"/>
              </p:ext>
            </p:extLst>
          </p:nvPr>
        </p:nvGraphicFramePr>
        <p:xfrm>
          <a:off x="93164" y="1700808"/>
          <a:ext cx="4982891" cy="326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1">
            <a:extLst>
              <a:ext uri="{FF2B5EF4-FFF2-40B4-BE49-F238E27FC236}">
                <a16:creationId xmlns:a16="http://schemas.microsoft.com/office/drawing/2014/main" id="{08182A1F-CCEC-4C07-A85A-613199E7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325" y="2913655"/>
            <a:ext cx="3876675" cy="306387"/>
          </a:xfrm>
          <a:prstGeom prst="rect">
            <a:avLst/>
          </a:prstGeom>
          <a:solidFill>
            <a:srgbClr val="850F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Группы инвалидности обучающихся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B0C4E91-B262-4C7A-95C5-2DDC8331452D}"/>
              </a:ext>
            </a:extLst>
          </p:cNvPr>
          <p:cNvSpPr/>
          <p:nvPr/>
        </p:nvSpPr>
        <p:spPr>
          <a:xfrm>
            <a:off x="157323" y="1124744"/>
            <a:ext cx="4572000" cy="3837044"/>
          </a:xfrm>
          <a:prstGeom prst="roundRect">
            <a:avLst/>
          </a:prstGeom>
          <a:noFill/>
          <a:ln w="9525">
            <a:solidFill>
              <a:srgbClr val="850F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749DBD1-4549-434A-9E9C-ADB7EB9DE83C}"/>
              </a:ext>
            </a:extLst>
          </p:cNvPr>
          <p:cNvSpPr/>
          <p:nvPr/>
        </p:nvSpPr>
        <p:spPr>
          <a:xfrm>
            <a:off x="4793482" y="2646921"/>
            <a:ext cx="4289445" cy="3837044"/>
          </a:xfrm>
          <a:prstGeom prst="roundRect">
            <a:avLst/>
          </a:prstGeom>
          <a:noFill/>
          <a:ln w="9525">
            <a:solidFill>
              <a:srgbClr val="850F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E8201-6E29-4353-B465-1E07FAE9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6696744" cy="114300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4BAB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ПРОГРАММЫ, НА КОТОРЫХ ОБУЧАЮТСЯ ЛИЦА С ИНВАЛИДНОСТЬЮ И ОВЗ</a:t>
            </a:r>
            <a:br>
              <a:rPr lang="ru-RU" sz="2000" b="1" dirty="0">
                <a:solidFill>
                  <a:srgbClr val="4BAB0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4BAB0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BFE4DA6-F678-42F9-9FC9-E65980D8E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072884"/>
              </p:ext>
            </p:extLst>
          </p:nvPr>
        </p:nvGraphicFramePr>
        <p:xfrm>
          <a:off x="117061" y="836713"/>
          <a:ext cx="8967028" cy="585216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2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Код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Программа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Ко-во </a:t>
                      </a:r>
                      <a:r>
                        <a:rPr lang="ru-RU" sz="1300" u="none" strike="noStrike" dirty="0" err="1">
                          <a:effectLst/>
                        </a:rPr>
                        <a:t>обуч-ся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Кол-во ПОО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34.02.01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Сестринское дело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1 512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329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09.02.03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Программирование в компьютерных системах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1 264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301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38.02.01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Экономика и бухгалтерский учет (по отраслям)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1 253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444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34.02.02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Медицинский массаж (для обучения лиц с ограниченными возможностями здоровья по зрению)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766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15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40.02.01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Право и организация социального обеспечения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699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254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09.02.05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Прикладная информатика (по отраслям)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555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172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09.02.04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Информационные системы (по отраслям)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552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200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23.02.03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Техническое обслуживание и ремонт автомобильного транспорта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532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296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19.02.10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Технология продукции общественного питания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456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244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31.02.01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Лечебное дело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416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191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41"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09.01.03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Мастер по обработке цифровой информации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732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158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19.01.17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Повар, кондитер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622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305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23.01.03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Автомеханик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339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204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43.01.09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Повар, кондитер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249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144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08.01.08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Мастер отделочных строительных работ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224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97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98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15.01.05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Сварщик (ручной и частично механизированной сварки (наплавки) / Сварщик (электросварочные и газосварочные работы)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180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128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29.01.07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Портной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165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49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09.01.01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Наладчик аппаратного и программного обеспечения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159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rgbClr val="404040"/>
                          </a:solidFill>
                          <a:effectLst/>
                        </a:rPr>
                        <a:t>39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38.01.02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Продавец, контролер-кассир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147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100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43.01.02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Парикмахер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144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404040"/>
                          </a:solidFill>
                          <a:effectLst/>
                        </a:rPr>
                        <a:t>99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49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398CB-3229-4256-AE46-CA972370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6131024" cy="114300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4BAB0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ВИДЫ НАРУШЕНИЙ ЗДОРОВЬЯ ОБУЧАЮЩИХСЯ ПО ПРОГРАММАМ СПО</a:t>
            </a:r>
            <a:endParaRPr lang="ru-RU" sz="2400" dirty="0">
              <a:solidFill>
                <a:srgbClr val="4BAB0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CE0467D-416F-4564-9F85-C3B4E15D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857516"/>
              </p:ext>
            </p:extLst>
          </p:nvPr>
        </p:nvGraphicFramePr>
        <p:xfrm>
          <a:off x="251520" y="1259632"/>
          <a:ext cx="8568952" cy="548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890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71042-DB7B-4196-9472-60C35D6A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23"/>
            <a:ext cx="6491064" cy="778098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4BAB0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РАСПРЕДЕЛЕНИЕ ОБУЧАЮЩИХСЯ С ОВЗ И ИНВАЛИДОВ ПО ПРОГРАММАМ СПО</a:t>
            </a:r>
            <a:endParaRPr lang="ru-RU" sz="2400" dirty="0">
              <a:solidFill>
                <a:srgbClr val="4BAB0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20514-1D2C-4CD8-9747-E44E8BA8CA2C}"/>
              </a:ext>
            </a:extLst>
          </p:cNvPr>
          <p:cNvSpPr txBox="1"/>
          <p:nvPr/>
        </p:nvSpPr>
        <p:spPr>
          <a:xfrm>
            <a:off x="6783088" y="2060848"/>
            <a:ext cx="233975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 РФ</a:t>
            </a:r>
          </a:p>
          <a:p>
            <a:r>
              <a:rPr lang="ru-RU" b="1" dirty="0">
                <a:solidFill>
                  <a:srgbClr val="C00000"/>
                </a:solidFill>
              </a:rPr>
              <a:t>77,3% </a:t>
            </a:r>
            <a:r>
              <a:rPr lang="ru-RU" dirty="0"/>
              <a:t>программы подготовки специалистов среднего звена</a:t>
            </a:r>
          </a:p>
          <a:p>
            <a:r>
              <a:rPr lang="ru-RU" b="1" dirty="0">
                <a:solidFill>
                  <a:srgbClr val="C00000"/>
                </a:solidFill>
              </a:rPr>
              <a:t>22,7% </a:t>
            </a:r>
            <a:r>
              <a:rPr lang="ru-RU" dirty="0"/>
              <a:t>программы подготовки квалифицированных рабочих, служащих</a:t>
            </a:r>
          </a:p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FDD0A19-31A5-4D11-B674-EF244FA9B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616597"/>
              </p:ext>
            </p:extLst>
          </p:nvPr>
        </p:nvGraphicFramePr>
        <p:xfrm>
          <a:off x="-18952" y="1354223"/>
          <a:ext cx="6962347" cy="508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9D6ED8F-52C1-4012-8625-F5F3E70828B0}"/>
              </a:ext>
            </a:extLst>
          </p:cNvPr>
          <p:cNvCxnSpPr>
            <a:cxnSpLocks/>
          </p:cNvCxnSpPr>
          <p:nvPr/>
        </p:nvCxnSpPr>
        <p:spPr>
          <a:xfrm>
            <a:off x="5724128" y="1700808"/>
            <a:ext cx="0" cy="43924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930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1216</Words>
  <Application>Microsoft Office PowerPoint</Application>
  <PresentationFormat>Экран (4:3)</PresentationFormat>
  <Paragraphs>336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ОСНОВНЫЕ НАПРАВЛЕНИЯ РАЗВИТИЯ СИСТЕМЫ ИНКЛЮЗИВНОГО ПРОФЕССИОНАЛЬНОГО ОБРАЗОВАНИЯ</vt:lpstr>
      <vt:lpstr>ПОЛУЧЕНИЕ ИНФОРМАЦИИ ОБ ИНКЛЮЗИВНОМ ПРОФЕССИОНАЛЬНОМ ОБРАЗОВАНИИ</vt:lpstr>
      <vt:lpstr>ПРЕДВАРИТЕЛЬНЫЕ ДАННЫЕ МОНИТОРИНГА КАЧЕСТВА ПОДГОТОВКИ КАДРОВ</vt:lpstr>
      <vt:lpstr>РАСПРЕДЕЛЕНИЕ ОБУЧАЮЩИХСЯ ИНВАЛИДОВ И ОБУЧАЮЩИХСЯ С ОВЗ ПО ФЕДЕРАЛЬНЫМ ОКРУГАМ (СПО)</vt:lpstr>
      <vt:lpstr>ДАННЫЕ ОБ ОБУЧАЮЩИХСЯ ПО ПРОГРАММАМ СПО</vt:lpstr>
      <vt:lpstr>ОБРАЗОВАТЕЛЬНЫЕ ПРОГРАММЫ, НА КОТОРЫХ ОБУЧАЮТСЯ ЛИЦА С ИНВАЛИДНОСТЬЮ И ОВЗ </vt:lpstr>
      <vt:lpstr>ВИДЫ НАРУШЕНИЙ ЗДОРОВЬЯ ОБУЧАЮЩИХСЯ ПО ПРОГРАММАМ СПО</vt:lpstr>
      <vt:lpstr>РАСПРЕДЕЛЕНИЕ ОБУЧАЮЩИХСЯ С ОВЗ И ИНВАЛИДОВ ПО ПРОГРАММАМ СПО</vt:lpstr>
      <vt:lpstr>ДОЛЯ ВЫПУСКНИКОВ С ИНВАЛИДНОСТЬЮ И ОВЗ 2018 ГОДА, ИМЕЮЩИХ МЕСТО РАБОТЫ</vt:lpstr>
      <vt:lpstr>ОРГАНИЗАЦИЯ ОБУЧЕНИЯ ЛИЦ С ИНВАЛИДНОСТЬЮ И ОВЗ</vt:lpstr>
      <vt:lpstr>ОБУЧЕНИЕ ПО АДАПТИРОВАННЫМ ОБРАЗОВАТЕЛЬНЫМ ПРОГРАММАМ СПО</vt:lpstr>
      <vt:lpstr>ПОВЫШЕНИЕ КВАЛИФИКАЦИИ (ИЛИ) ПЕРЕПОДГОТОВКА ПЕРСОНАЛА ПО ВОПРОСАМ ПОЛУЧЕНИЯ СРЕДНЕГО ПРОФЕССИОНАЛЬНОГО ОБРАЗОВАНИЯ ИНВАЛИДАМИ И ЛИЦАМИ С ОВЗ</vt:lpstr>
      <vt:lpstr>ОБРАЗОВАТЕЛЬНЫЕ ОРГАНИЗАЦИИ, ОБУЧАЮЩИЕ НАИБОЛЬШЕЕ КОЛИЧЕСТВО ИНВАЛИДОВ И ЛИЦ С ОВЗ ПО ПРОГРАММАМ СПО</vt:lpstr>
      <vt:lpstr>ВЫПУСКНИКИ ПРОГРАММ СПО С ИНВАЛИДНОСТЬЮ 2016 ГОДА, ТРУДОУСТРОИВШИЕСЯ В 2017 ГОДУ*</vt:lpstr>
      <vt:lpstr>ПОРТАЛ ИНФОРМАЦИОННОЙ И МЕТОДИЧЕСКОЙ ПОДДЕРЖКИ СРЕДНЕГО ПРОФЕССИОНАЛЬНОГО ОБРАЗОВАНИЯ  spo.wil.ru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Darya</cp:lastModifiedBy>
  <cp:revision>287</cp:revision>
  <dcterms:created xsi:type="dcterms:W3CDTF">2018-10-03T06:12:21Z</dcterms:created>
  <dcterms:modified xsi:type="dcterms:W3CDTF">2018-11-12T17:14:22Z</dcterms:modified>
</cp:coreProperties>
</file>