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72" r:id="rId2"/>
    <p:sldMasterId id="2147483720" r:id="rId3"/>
  </p:sldMasterIdLst>
  <p:notesMasterIdLst>
    <p:notesMasterId r:id="rId62"/>
  </p:notesMasterIdLst>
  <p:sldIdLst>
    <p:sldId id="326" r:id="rId4"/>
    <p:sldId id="327" r:id="rId5"/>
    <p:sldId id="328" r:id="rId6"/>
    <p:sldId id="329" r:id="rId7"/>
    <p:sldId id="330" r:id="rId8"/>
    <p:sldId id="331" r:id="rId9"/>
    <p:sldId id="332" r:id="rId10"/>
    <p:sldId id="333" r:id="rId11"/>
    <p:sldId id="334" r:id="rId12"/>
    <p:sldId id="335" r:id="rId13"/>
    <p:sldId id="336" r:id="rId14"/>
    <p:sldId id="337" r:id="rId15"/>
    <p:sldId id="338" r:id="rId16"/>
    <p:sldId id="339" r:id="rId17"/>
    <p:sldId id="340" r:id="rId18"/>
    <p:sldId id="341" r:id="rId19"/>
    <p:sldId id="342" r:id="rId20"/>
    <p:sldId id="343" r:id="rId21"/>
    <p:sldId id="344" r:id="rId22"/>
    <p:sldId id="345" r:id="rId23"/>
    <p:sldId id="364" r:id="rId24"/>
    <p:sldId id="365" r:id="rId25"/>
    <p:sldId id="346" r:id="rId26"/>
    <p:sldId id="347" r:id="rId27"/>
    <p:sldId id="348" r:id="rId28"/>
    <p:sldId id="349" r:id="rId29"/>
    <p:sldId id="350" r:id="rId30"/>
    <p:sldId id="351" r:id="rId31"/>
    <p:sldId id="352" r:id="rId32"/>
    <p:sldId id="353" r:id="rId33"/>
    <p:sldId id="354" r:id="rId34"/>
    <p:sldId id="355" r:id="rId35"/>
    <p:sldId id="356" r:id="rId36"/>
    <p:sldId id="307" r:id="rId37"/>
    <p:sldId id="320" r:id="rId38"/>
    <p:sldId id="313" r:id="rId39"/>
    <p:sldId id="318" r:id="rId40"/>
    <p:sldId id="308" r:id="rId41"/>
    <p:sldId id="309" r:id="rId42"/>
    <p:sldId id="314" r:id="rId43"/>
    <p:sldId id="276" r:id="rId44"/>
    <p:sldId id="277" r:id="rId45"/>
    <p:sldId id="278" r:id="rId46"/>
    <p:sldId id="325" r:id="rId47"/>
    <p:sldId id="310" r:id="rId48"/>
    <p:sldId id="297" r:id="rId49"/>
    <p:sldId id="298" r:id="rId50"/>
    <p:sldId id="321" r:id="rId51"/>
    <p:sldId id="311" r:id="rId52"/>
    <p:sldId id="323" r:id="rId53"/>
    <p:sldId id="264" r:id="rId54"/>
    <p:sldId id="324" r:id="rId55"/>
    <p:sldId id="269" r:id="rId56"/>
    <p:sldId id="268" r:id="rId57"/>
    <p:sldId id="272" r:id="rId58"/>
    <p:sldId id="316" r:id="rId59"/>
    <p:sldId id="317" r:id="rId60"/>
    <p:sldId id="363" r:id="rId61"/>
  </p:sldIdLst>
  <p:sldSz cx="12192000" cy="6858000"/>
  <p:notesSz cx="6797675" cy="9872663"/>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088" autoAdjust="0"/>
    <p:restoredTop sz="89048" autoAdjust="0"/>
  </p:normalViewPr>
  <p:slideViewPr>
    <p:cSldViewPr snapToGrid="0">
      <p:cViewPr varScale="1">
        <p:scale>
          <a:sx n="62" d="100"/>
          <a:sy n="62" d="100"/>
        </p:scale>
        <p:origin x="758"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he-I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4380463159249708"/>
          <c:y val="7.5581453513448721E-2"/>
          <c:w val="0.86590059055118107"/>
          <c:h val="0.76748654235442038"/>
        </c:manualLayout>
      </c:layout>
      <c:bar3DChart>
        <c:barDir val="col"/>
        <c:grouping val="standard"/>
        <c:varyColors val="0"/>
        <c:ser>
          <c:idx val="0"/>
          <c:order val="0"/>
          <c:tx>
            <c:strRef>
              <c:f>Sheet1!$A$2</c:f>
              <c:strCache>
                <c:ptCount val="1"/>
                <c:pt idx="0">
                  <c:v>Familiarity with a person with ASD</c:v>
                </c:pt>
              </c:strCache>
            </c:strRef>
          </c:tx>
          <c:spPr>
            <a:solidFill>
              <a:srgbClr val="00B0F0"/>
            </a:solidFill>
            <a:ln>
              <a:noFill/>
            </a:ln>
            <a:effectLst>
              <a:outerShdw blurRad="40000" dist="23000" dir="5400000" rotWithShape="0">
                <a:srgbClr val="000000">
                  <a:alpha val="35000"/>
                </a:srgbClr>
              </a:outerShdw>
            </a:effectLst>
            <a:sp3d/>
          </c:spPr>
          <c:invertIfNegative val="0"/>
          <c:dLbls>
            <c:dLbl>
              <c:idx val="0"/>
              <c:layout>
                <c:manualLayout>
                  <c:x val="-1.7977561490647751E-2"/>
                  <c:y val="-7.6712318424075332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7415855589928993E-3"/>
                  <c:y val="-5.753423881805655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4606768711151364E-2"/>
                  <c:y val="-4.554793906429470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he-I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Sheet1!$A$2:$A$4</c:f>
              <c:strCache>
                <c:ptCount val="3"/>
                <c:pt idx="0">
                  <c:v>Familiarity with a person with ASD</c:v>
                </c:pt>
                <c:pt idx="1">
                  <c:v>Knowledge about integrating students with ASD</c:v>
                </c:pt>
                <c:pt idx="2">
                  <c:v>Teaching experience with these students</c:v>
                </c:pt>
              </c:strCache>
            </c:strRef>
          </c:cat>
          <c:val>
            <c:numRef>
              <c:f>Sheet1!$B$2:$B$4</c:f>
              <c:numCache>
                <c:formatCode>General</c:formatCode>
                <c:ptCount val="3"/>
                <c:pt idx="0">
                  <c:v>66</c:v>
                </c:pt>
                <c:pt idx="1">
                  <c:v>16</c:v>
                </c:pt>
                <c:pt idx="2">
                  <c:v>34</c:v>
                </c:pt>
              </c:numCache>
            </c:numRef>
          </c:val>
        </c:ser>
        <c:ser>
          <c:idx val="1"/>
          <c:order val="1"/>
          <c:tx>
            <c:strRef>
              <c:f>Sheet1!$A$3</c:f>
              <c:strCache>
                <c:ptCount val="1"/>
                <c:pt idx="0">
                  <c:v>Knowledge about integrating students with ASD</c:v>
                </c:pt>
              </c:strCache>
            </c:strRef>
          </c:tx>
          <c:spPr>
            <a:solidFill>
              <a:srgbClr val="92D050"/>
            </a:solidFill>
            <a:ln>
              <a:noFill/>
            </a:ln>
            <a:effectLst>
              <a:outerShdw blurRad="40000" dist="23000" dir="5400000" rotWithShape="0">
                <a:srgbClr val="000000">
                  <a:alpha val="35000"/>
                </a:srgbClr>
              </a:outerShdw>
            </a:effectLst>
            <a:sp3d/>
          </c:spPr>
          <c:invertIfNegative val="0"/>
          <c:dLbls>
            <c:dLbl>
              <c:idx val="0"/>
              <c:layout>
                <c:manualLayout>
                  <c:x val="-5.6179879658274159E-3"/>
                  <c:y val="-7.191779852257063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808993982913708E-2"/>
                  <c:y val="-5.753423881805646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9101159083813213E-2"/>
                  <c:y val="-5.993149876880886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he-I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Sheet1!$A$2:$A$4</c:f>
              <c:strCache>
                <c:ptCount val="3"/>
                <c:pt idx="0">
                  <c:v>Familiarity with a person with ASD</c:v>
                </c:pt>
                <c:pt idx="1">
                  <c:v>Knowledge about integrating students with ASD</c:v>
                </c:pt>
                <c:pt idx="2">
                  <c:v>Teaching experience with these students</c:v>
                </c:pt>
              </c:strCache>
            </c:strRef>
          </c:cat>
          <c:val>
            <c:numRef>
              <c:f>Sheet1!$C$2:$C$4</c:f>
              <c:numCache>
                <c:formatCode>General</c:formatCode>
                <c:ptCount val="3"/>
                <c:pt idx="0">
                  <c:v>57</c:v>
                </c:pt>
                <c:pt idx="1">
                  <c:v>80</c:v>
                </c:pt>
                <c:pt idx="2">
                  <c:v>63</c:v>
                </c:pt>
              </c:numCache>
            </c:numRef>
          </c:val>
        </c:ser>
        <c:dLbls>
          <c:showLegendKey val="0"/>
          <c:showVal val="0"/>
          <c:showCatName val="0"/>
          <c:showSerName val="0"/>
          <c:showPercent val="0"/>
          <c:showBubbleSize val="0"/>
        </c:dLbls>
        <c:gapWidth val="150"/>
        <c:shape val="box"/>
        <c:axId val="97342408"/>
        <c:axId val="236150040"/>
        <c:axId val="236154136"/>
      </c:bar3DChart>
      <c:catAx>
        <c:axId val="97342408"/>
        <c:scaling>
          <c:orientation val="minMax"/>
        </c:scaling>
        <c:delete val="1"/>
        <c:axPos val="b"/>
        <c:numFmt formatCode="General" sourceLinked="1"/>
        <c:majorTickMark val="none"/>
        <c:minorTickMark val="none"/>
        <c:tickLblPos val="nextTo"/>
        <c:crossAx val="236150040"/>
        <c:crosses val="autoZero"/>
        <c:auto val="1"/>
        <c:lblAlgn val="ctr"/>
        <c:lblOffset val="100"/>
        <c:noMultiLvlLbl val="0"/>
      </c:catAx>
      <c:valAx>
        <c:axId val="236150040"/>
        <c:scaling>
          <c:orientation val="minMax"/>
        </c:scaling>
        <c:delete val="1"/>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crossAx val="97342408"/>
        <c:crosses val="autoZero"/>
        <c:crossBetween val="between"/>
      </c:valAx>
      <c:serAx>
        <c:axId val="236154136"/>
        <c:scaling>
          <c:orientation val="minMax"/>
        </c:scaling>
        <c:delete val="1"/>
        <c:axPos val="b"/>
        <c:majorTickMark val="none"/>
        <c:minorTickMark val="none"/>
        <c:tickLblPos val="nextTo"/>
        <c:crossAx val="236150040"/>
        <c:crosses val="autoZero"/>
      </c:ser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1400" b="0" i="0" u="none" strike="noStrike" kern="1200" baseline="0">
                <a:solidFill>
                  <a:schemeClr val="tx1"/>
                </a:solidFill>
                <a:latin typeface="+mn-lt"/>
                <a:ea typeface="+mn-ea"/>
                <a:cs typeface="+mn-cs"/>
              </a:defRPr>
            </a:pPr>
            <a:endParaRPr lang="he-IL"/>
          </a:p>
        </c:txPr>
      </c:dTable>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he-I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6B899E-C365-4F30-B928-8E233D5F1E2B}" type="doc">
      <dgm:prSet loTypeId="urn:microsoft.com/office/officeart/2005/8/layout/default#1" loCatId="list" qsTypeId="urn:microsoft.com/office/officeart/2005/8/quickstyle/simple1" qsCatId="simple" csTypeId="urn:microsoft.com/office/officeart/2005/8/colors/accent1_2" csCatId="accent1" phldr="1"/>
      <dgm:spPr/>
      <dgm:t>
        <a:bodyPr/>
        <a:lstStyle/>
        <a:p>
          <a:pPr rtl="1"/>
          <a:endParaRPr lang="he-IL"/>
        </a:p>
      </dgm:t>
    </dgm:pt>
    <dgm:pt modelId="{56EC586A-2B59-41F6-9B5F-63B6345D6129}">
      <dgm:prSet phldrT="[Text]" custT="1">
        <dgm:style>
          <a:lnRef idx="2">
            <a:schemeClr val="dk1"/>
          </a:lnRef>
          <a:fillRef idx="1">
            <a:schemeClr val="lt1"/>
          </a:fillRef>
          <a:effectRef idx="0">
            <a:schemeClr val="dk1"/>
          </a:effectRef>
          <a:fontRef idx="minor">
            <a:schemeClr val="dk1"/>
          </a:fontRef>
        </dgm:style>
      </dgm:prSet>
      <dgm:spPr>
        <a:xfrm>
          <a:off x="629788" y="2019288"/>
          <a:ext cx="1479861" cy="3755611"/>
        </a:xfrm>
        <a:prstGeom prst="rect">
          <a:avLst/>
        </a:prstGeom>
        <a:solidFill>
          <a:sysClr val="window" lastClr="FFFFFF"/>
        </a:solidFill>
        <a:ln w="12700" cap="flat" cmpd="sng" algn="ctr">
          <a:solidFill>
            <a:sysClr val="windowText" lastClr="000000"/>
          </a:solidFill>
          <a:prstDash val="solid"/>
          <a:miter lim="800000"/>
        </a:ln>
        <a:effectLst/>
      </dgm:spPr>
      <dgm:t>
        <a:bodyPr/>
        <a:lstStyle/>
        <a:p>
          <a:pPr algn="ctr" rtl="1"/>
          <a:r>
            <a:rPr lang="he-IL" sz="1100" b="1" dirty="0">
              <a:solidFill>
                <a:sysClr val="windowText" lastClr="000000"/>
              </a:solidFill>
              <a:latin typeface="David" panose="020E0502060401010101" pitchFamily="34" charset="-79"/>
              <a:ea typeface="+mn-ea"/>
              <a:cs typeface="David" panose="020E0502060401010101" pitchFamily="34" charset="-79"/>
            </a:rPr>
            <a:t>פרופיל הסטודנטים </a:t>
          </a:r>
        </a:p>
        <a:p>
          <a:pPr algn="r" rtl="1"/>
          <a:r>
            <a:rPr lang="he-IL" sz="1100" b="1" dirty="0">
              <a:solidFill>
                <a:sysClr val="windowText" lastClr="000000"/>
              </a:solidFill>
              <a:latin typeface="David" panose="020E0502060401010101" pitchFamily="34" charset="-79"/>
              <a:ea typeface="+mn-ea"/>
              <a:cs typeface="David" panose="020E0502060401010101" pitchFamily="34" charset="-79"/>
            </a:rPr>
            <a:t>1. גורמי השפעה אישיים</a:t>
          </a:r>
        </a:p>
        <a:p>
          <a:pPr algn="just" rtl="1"/>
          <a:r>
            <a:rPr lang="he-IL" sz="1100" b="0" dirty="0">
              <a:solidFill>
                <a:sysClr val="windowText" lastClr="000000"/>
              </a:solidFill>
              <a:latin typeface="David" panose="020E0502060401010101" pitchFamily="34" charset="-79"/>
              <a:ea typeface="+mn-ea"/>
              <a:cs typeface="David" panose="020E0502060401010101" pitchFamily="34" charset="-79"/>
            </a:rPr>
            <a:t> - </a:t>
          </a:r>
          <a:r>
            <a:rPr lang="he-IL" sz="1100" dirty="0">
              <a:solidFill>
                <a:sysClr val="windowText" lastClr="000000"/>
              </a:solidFill>
              <a:latin typeface="David" panose="020E0502060401010101" pitchFamily="34" charset="-79"/>
              <a:ea typeface="+mn-ea"/>
              <a:cs typeface="David" panose="020E0502060401010101" pitchFamily="34" charset="-79"/>
            </a:rPr>
            <a:t>גיל, מין, פקולטה;</a:t>
          </a:r>
        </a:p>
        <a:p>
          <a:pPr algn="just" rtl="1"/>
          <a:r>
            <a:rPr lang="he-IL" sz="1100" dirty="0">
              <a:solidFill>
                <a:sysClr val="windowText" lastClr="000000"/>
              </a:solidFill>
              <a:latin typeface="David" panose="020E0502060401010101" pitchFamily="34" charset="-79"/>
              <a:ea typeface="+mn-ea"/>
              <a:cs typeface="David" panose="020E0502060401010101" pitchFamily="34" charset="-79"/>
            </a:rPr>
            <a:t>- הכרות עם התחום ליקוי למידה;</a:t>
          </a:r>
        </a:p>
        <a:p>
          <a:pPr algn="just" rtl="1"/>
          <a:r>
            <a:rPr lang="he-IL" sz="1100" dirty="0">
              <a:solidFill>
                <a:sysClr val="windowText" lastClr="000000"/>
              </a:solidFill>
              <a:latin typeface="David" panose="020E0502060401010101" pitchFamily="34" charset="-79"/>
              <a:ea typeface="+mn-ea"/>
              <a:cs typeface="David" panose="020E0502060401010101" pitchFamily="34" charset="-79"/>
            </a:rPr>
            <a:t>- הכרות עם תחום </a:t>
          </a:r>
          <a:r>
            <a:rPr lang="en-US" sz="1100" dirty="0">
              <a:solidFill>
                <a:sysClr val="windowText" lastClr="000000"/>
              </a:solidFill>
              <a:latin typeface="David" panose="020E0502060401010101" pitchFamily="34" charset="-79"/>
              <a:ea typeface="+mn-ea"/>
              <a:cs typeface="David" panose="020E0502060401010101" pitchFamily="34" charset="-79"/>
            </a:rPr>
            <a:t>ASD</a:t>
          </a:r>
          <a:endParaRPr lang="he-IL" sz="1100" dirty="0">
            <a:solidFill>
              <a:sysClr val="windowText" lastClr="000000"/>
            </a:solidFill>
            <a:latin typeface="David" panose="020E0502060401010101" pitchFamily="34" charset="-79"/>
            <a:ea typeface="+mn-ea"/>
            <a:cs typeface="David" panose="020E0502060401010101" pitchFamily="34" charset="-79"/>
          </a:endParaRPr>
        </a:p>
        <a:p>
          <a:pPr algn="just" rtl="1"/>
          <a:r>
            <a:rPr lang="he-IL" sz="1100" dirty="0">
              <a:solidFill>
                <a:sysClr val="windowText" lastClr="000000"/>
              </a:solidFill>
              <a:latin typeface="David" panose="020E0502060401010101" pitchFamily="34" charset="-79"/>
              <a:ea typeface="+mn-ea"/>
              <a:cs typeface="David" panose="020E0502060401010101" pitchFamily="34" charset="-79"/>
            </a:rPr>
            <a:t>- תפיסת חוללות עצמית בלמידה;</a:t>
          </a:r>
        </a:p>
        <a:p>
          <a:pPr algn="just" rtl="1"/>
          <a:r>
            <a:rPr lang="he-IL" sz="1100" dirty="0">
              <a:solidFill>
                <a:sysClr val="windowText" lastClr="000000"/>
              </a:solidFill>
              <a:latin typeface="David" panose="020E0502060401010101" pitchFamily="34" charset="-79"/>
              <a:ea typeface="+mn-ea"/>
              <a:cs typeface="David" panose="020E0502060401010101" pitchFamily="34" charset="-79"/>
            </a:rPr>
            <a:t>- תפיסת "רגשות" כלפי סטודנטים עם </a:t>
          </a:r>
          <a:r>
            <a:rPr lang="en-US" sz="1100" dirty="0">
              <a:solidFill>
                <a:sysClr val="windowText" lastClr="000000"/>
              </a:solidFill>
              <a:latin typeface="David" panose="020E0502060401010101" pitchFamily="34" charset="-79"/>
              <a:ea typeface="+mn-ea"/>
              <a:cs typeface="David" panose="020E0502060401010101" pitchFamily="34" charset="-79"/>
            </a:rPr>
            <a:t>ASD</a:t>
          </a:r>
          <a:endParaRPr lang="he-IL" sz="1100" dirty="0">
            <a:solidFill>
              <a:sysClr val="windowText" lastClr="000000"/>
            </a:solidFill>
            <a:latin typeface="David" panose="020E0502060401010101" pitchFamily="34" charset="-79"/>
            <a:ea typeface="+mn-ea"/>
            <a:cs typeface="David" panose="020E0502060401010101" pitchFamily="34" charset="-79"/>
          </a:endParaRPr>
        </a:p>
        <a:p>
          <a:pPr algn="just" rtl="1"/>
          <a:r>
            <a:rPr lang="he-IL" sz="1100" dirty="0">
              <a:solidFill>
                <a:sysClr val="windowText" lastClr="000000"/>
              </a:solidFill>
              <a:latin typeface="David" panose="020E0502060401010101" pitchFamily="34" charset="-79"/>
              <a:ea typeface="+mn-ea"/>
              <a:cs typeface="David" panose="020E0502060401010101" pitchFamily="34" charset="-79"/>
            </a:rPr>
            <a:t>-תפיסת השתלבות לימודית חברתית</a:t>
          </a:r>
        </a:p>
        <a:p>
          <a:pPr algn="just" rtl="1"/>
          <a:r>
            <a:rPr lang="he-IL" sz="1100" dirty="0">
              <a:solidFill>
                <a:sysClr val="windowText" lastClr="000000"/>
              </a:solidFill>
              <a:latin typeface="David" panose="020E0502060401010101" pitchFamily="34" charset="-79"/>
              <a:ea typeface="+mn-ea"/>
              <a:cs typeface="David" panose="020E0502060401010101" pitchFamily="34" charset="-79"/>
            </a:rPr>
            <a:t>- </a:t>
          </a:r>
          <a:r>
            <a:rPr lang="he-IL" sz="1100" i="1" dirty="0">
              <a:solidFill>
                <a:sysClr val="windowText" lastClr="000000"/>
              </a:solidFill>
              <a:latin typeface="David" panose="020E0502060401010101" pitchFamily="34" charset="-79"/>
              <a:ea typeface="+mn-ea"/>
              <a:cs typeface="David" panose="020E0502060401010101" pitchFamily="34" charset="-79"/>
            </a:rPr>
            <a:t>השתתפות בתכנית שילוב לסטודנטים עם </a:t>
          </a:r>
          <a:r>
            <a:rPr lang="en-US" sz="1100" i="1" dirty="0">
              <a:solidFill>
                <a:sysClr val="windowText" lastClr="000000"/>
              </a:solidFill>
              <a:latin typeface="David" panose="020E0502060401010101" pitchFamily="34" charset="-79"/>
              <a:ea typeface="+mn-ea"/>
              <a:cs typeface="David" panose="020E0502060401010101" pitchFamily="34" charset="-79"/>
            </a:rPr>
            <a:t> ASD</a:t>
          </a:r>
          <a:r>
            <a:rPr lang="he-IL" sz="1100" i="1" dirty="0">
              <a:solidFill>
                <a:sysClr val="windowText" lastClr="000000"/>
              </a:solidFill>
              <a:latin typeface="David" panose="020E0502060401010101" pitchFamily="34" charset="-79"/>
              <a:ea typeface="+mn-ea"/>
              <a:cs typeface="David" panose="020E0502060401010101" pitchFamily="34" charset="-79"/>
            </a:rPr>
            <a:t> (לחונכים)</a:t>
          </a:r>
        </a:p>
        <a:p>
          <a:pPr algn="just" rtl="1"/>
          <a:r>
            <a:rPr lang="he-IL" sz="1100" b="1" dirty="0">
              <a:solidFill>
                <a:sysClr val="windowText" lastClr="000000"/>
              </a:solidFill>
              <a:latin typeface="David" panose="020E0502060401010101" pitchFamily="34" charset="-79"/>
              <a:ea typeface="+mn-ea"/>
              <a:cs typeface="David" panose="020E0502060401010101" pitchFamily="34" charset="-79"/>
            </a:rPr>
            <a:t>2. מאפייני הוראה</a:t>
          </a:r>
        </a:p>
        <a:p>
          <a:pPr algn="just" rtl="1"/>
          <a:r>
            <a:rPr lang="he-IL" sz="1100" dirty="0">
              <a:solidFill>
                <a:sysClr val="windowText" lastClr="000000"/>
              </a:solidFill>
              <a:latin typeface="David" panose="020E0502060401010101" pitchFamily="34" charset="-79"/>
              <a:ea typeface="+mn-ea"/>
              <a:cs typeface="David" panose="020E0502060401010101" pitchFamily="34" charset="-79"/>
            </a:rPr>
            <a:t>- תפיסת שיטות הוראה;</a:t>
          </a:r>
        </a:p>
        <a:p>
          <a:pPr algn="just" rtl="1"/>
          <a:r>
            <a:rPr lang="he-IL" sz="1100" dirty="0">
              <a:solidFill>
                <a:sysClr val="windowText" lastClr="000000"/>
              </a:solidFill>
              <a:latin typeface="David" panose="020E0502060401010101" pitchFamily="34" charset="-79"/>
              <a:ea typeface="+mn-ea"/>
              <a:cs typeface="David" panose="020E0502060401010101" pitchFamily="34" charset="-79"/>
            </a:rPr>
            <a:t>- תפיסת מעורבות מרצה בקורס;</a:t>
          </a:r>
        </a:p>
        <a:p>
          <a:pPr algn="just" rtl="1"/>
          <a:r>
            <a:rPr lang="he-IL" sz="1100" b="1" dirty="0">
              <a:solidFill>
                <a:sysClr val="windowText" lastClr="000000"/>
              </a:solidFill>
              <a:latin typeface="David" panose="020E0502060401010101" pitchFamily="34" charset="-79"/>
              <a:ea typeface="+mn-ea"/>
              <a:cs typeface="David" panose="020E0502060401010101" pitchFamily="34" charset="-79"/>
            </a:rPr>
            <a:t>3. גורמי השפעה מוסדית:  </a:t>
          </a:r>
        </a:p>
        <a:p>
          <a:pPr algn="just" rtl="1"/>
          <a:r>
            <a:rPr lang="en-US" sz="1100" dirty="0">
              <a:solidFill>
                <a:sysClr val="windowText" lastClr="000000"/>
              </a:solidFill>
              <a:latin typeface="David" panose="020E0502060401010101" pitchFamily="34" charset="-79"/>
              <a:ea typeface="+mn-ea"/>
              <a:cs typeface="David" panose="020E0502060401010101" pitchFamily="34" charset="-79"/>
            </a:rPr>
            <a:t>-</a:t>
          </a:r>
          <a:r>
            <a:rPr lang="he-IL" sz="1100" dirty="0">
              <a:solidFill>
                <a:sysClr val="windowText" lastClr="000000"/>
              </a:solidFill>
              <a:latin typeface="David" panose="020E0502060401010101" pitchFamily="34" charset="-79"/>
              <a:ea typeface="+mn-ea"/>
              <a:cs typeface="David" panose="020E0502060401010101" pitchFamily="34" charset="-79"/>
            </a:rPr>
            <a:t> תפיסת סיוע וקבלה מוסדית;</a:t>
          </a:r>
        </a:p>
        <a:p>
          <a:pPr algn="just" rtl="1"/>
          <a:r>
            <a:rPr lang="he-IL" sz="1100" dirty="0">
              <a:solidFill>
                <a:sysClr val="windowText" lastClr="000000"/>
              </a:solidFill>
              <a:latin typeface="David" panose="020E0502060401010101" pitchFamily="34" charset="-79"/>
              <a:ea typeface="+mn-ea"/>
              <a:cs typeface="David" panose="020E0502060401010101" pitchFamily="34" charset="-79"/>
            </a:rPr>
            <a:t>- תפיסת אקלים לימודי-חברתי.</a:t>
          </a:r>
        </a:p>
      </dgm:t>
    </dgm:pt>
    <dgm:pt modelId="{6853461D-227D-434C-9D56-E8176208880E}" type="parTrans" cxnId="{3E5F3225-5183-43A5-BDB3-55B679FEDBB7}">
      <dgm:prSet/>
      <dgm:spPr/>
      <dgm:t>
        <a:bodyPr/>
        <a:lstStyle/>
        <a:p>
          <a:pPr rtl="1"/>
          <a:endParaRPr lang="he-IL"/>
        </a:p>
      </dgm:t>
    </dgm:pt>
    <dgm:pt modelId="{0B350DF8-558C-4E8A-8760-0D003F90C9E9}" type="sibTrans" cxnId="{3E5F3225-5183-43A5-BDB3-55B679FEDBB7}">
      <dgm:prSet/>
      <dgm:spPr/>
      <dgm:t>
        <a:bodyPr/>
        <a:lstStyle/>
        <a:p>
          <a:pPr rtl="1"/>
          <a:endParaRPr lang="he-IL"/>
        </a:p>
      </dgm:t>
    </dgm:pt>
    <dgm:pt modelId="{520D61A0-B7E7-4F2A-B3BF-16EA08696B95}">
      <dgm:prSet phldrT="[Text]" custT="1">
        <dgm:style>
          <a:lnRef idx="2">
            <a:schemeClr val="dk1"/>
          </a:lnRef>
          <a:fillRef idx="1">
            <a:schemeClr val="lt1"/>
          </a:fillRef>
          <a:effectRef idx="0">
            <a:schemeClr val="dk1"/>
          </a:effectRef>
          <a:fontRef idx="minor">
            <a:schemeClr val="dk1"/>
          </a:fontRef>
        </dgm:style>
      </dgm:prSet>
      <dgm:spPr>
        <a:xfrm>
          <a:off x="2339660" y="2028826"/>
          <a:ext cx="1621788" cy="3694801"/>
        </a:xfrm>
        <a:prstGeom prst="rect">
          <a:avLst/>
        </a:prstGeom>
        <a:solidFill>
          <a:sysClr val="window" lastClr="FFFFFF"/>
        </a:solidFill>
        <a:ln w="12700" cap="flat" cmpd="sng" algn="ctr">
          <a:solidFill>
            <a:sysClr val="windowText" lastClr="000000"/>
          </a:solidFill>
          <a:prstDash val="solid"/>
          <a:miter lim="800000"/>
        </a:ln>
        <a:effectLst/>
      </dgm:spPr>
      <dgm:t>
        <a:bodyPr/>
        <a:lstStyle/>
        <a:p>
          <a:pPr algn="ctr" rtl="1"/>
          <a:r>
            <a:rPr lang="he-IL" sz="1100" b="1" dirty="0">
              <a:solidFill>
                <a:sysClr val="windowText" lastClr="000000"/>
              </a:solidFill>
              <a:latin typeface="David" panose="020E0502060401010101" pitchFamily="34" charset="-79"/>
              <a:ea typeface="+mn-ea"/>
              <a:cs typeface="David" panose="020E0502060401010101" pitchFamily="34" charset="-79"/>
            </a:rPr>
            <a:t>פרופיל סטודנט על הרצף אוטיסטי בתפקוד גבוה</a:t>
          </a:r>
        </a:p>
        <a:p>
          <a:pPr algn="r" rtl="1"/>
          <a:r>
            <a:rPr lang="he-IL" sz="1100" b="1" dirty="0">
              <a:solidFill>
                <a:sysClr val="windowText" lastClr="000000"/>
              </a:solidFill>
              <a:latin typeface="David" panose="020E0502060401010101" pitchFamily="34" charset="-79"/>
              <a:ea typeface="+mn-ea"/>
              <a:cs typeface="David" panose="020E0502060401010101" pitchFamily="34" charset="-79"/>
            </a:rPr>
            <a:t>1. גורמי השפעה אישיים</a:t>
          </a:r>
        </a:p>
        <a:p>
          <a:pPr algn="just" rtl="1"/>
          <a:r>
            <a:rPr lang="he-IL" sz="1100" dirty="0">
              <a:solidFill>
                <a:sysClr val="windowText" lastClr="000000"/>
              </a:solidFill>
              <a:latin typeface="David" panose="020E0502060401010101" pitchFamily="34" charset="-79"/>
              <a:ea typeface="+mn-ea"/>
              <a:cs typeface="David" panose="020E0502060401010101" pitchFamily="34" charset="-79"/>
            </a:rPr>
            <a:t> - גיל, מין, פקולטה;</a:t>
          </a:r>
        </a:p>
        <a:p>
          <a:pPr algn="just" rtl="1"/>
          <a:r>
            <a:rPr lang="he-IL" sz="1100" dirty="0">
              <a:solidFill>
                <a:sysClr val="windowText" lastClr="000000"/>
              </a:solidFill>
              <a:latin typeface="David" panose="020E0502060401010101" pitchFamily="34" charset="-79"/>
              <a:ea typeface="+mn-ea"/>
              <a:cs typeface="David" panose="020E0502060401010101" pitchFamily="34" charset="-79"/>
            </a:rPr>
            <a:t>- ציונים;</a:t>
          </a:r>
        </a:p>
        <a:p>
          <a:pPr algn="just" rtl="1"/>
          <a:r>
            <a:rPr lang="he-IL" sz="1100" dirty="0">
              <a:solidFill>
                <a:sysClr val="windowText" lastClr="000000"/>
              </a:solidFill>
              <a:latin typeface="David" panose="020E0502060401010101" pitchFamily="34" charset="-79"/>
              <a:ea typeface="+mn-ea"/>
              <a:cs typeface="David" panose="020E0502060401010101" pitchFamily="34" charset="-79"/>
            </a:rPr>
            <a:t>- </a:t>
          </a:r>
          <a:r>
            <a:rPr lang="he-IL" sz="1100" b="0" dirty="0">
              <a:solidFill>
                <a:sysClr val="windowText" lastClr="000000"/>
              </a:solidFill>
              <a:latin typeface="David" panose="020E0502060401010101" pitchFamily="34" charset="-79"/>
              <a:ea typeface="+mn-ea"/>
              <a:cs typeface="David" panose="020E0502060401010101" pitchFamily="34" charset="-79"/>
            </a:rPr>
            <a:t>מידת שביעות רצון וסיפוק אישי;</a:t>
          </a:r>
        </a:p>
        <a:p>
          <a:pPr algn="just" rtl="1"/>
          <a:r>
            <a:rPr lang="he-IL" sz="1100" dirty="0">
              <a:solidFill>
                <a:sysClr val="windowText" lastClr="000000"/>
              </a:solidFill>
              <a:latin typeface="David" panose="020E0502060401010101" pitchFamily="34" charset="-79"/>
              <a:ea typeface="+mn-ea"/>
              <a:cs typeface="David" panose="020E0502060401010101" pitchFamily="34" charset="-79"/>
            </a:rPr>
            <a:t>- תפיסת חוללות עצמית בלמידה;</a:t>
          </a:r>
        </a:p>
        <a:p>
          <a:pPr algn="just" rtl="1"/>
          <a:r>
            <a:rPr lang="he-IL" sz="1100" dirty="0">
              <a:solidFill>
                <a:sysClr val="windowText" lastClr="000000"/>
              </a:solidFill>
              <a:latin typeface="David" panose="020E0502060401010101" pitchFamily="34" charset="-79"/>
              <a:ea typeface="+mn-ea"/>
              <a:cs typeface="David" panose="020E0502060401010101" pitchFamily="34" charset="-79"/>
            </a:rPr>
            <a:t>- מחשבה על תכנית שילוב;</a:t>
          </a:r>
        </a:p>
        <a:p>
          <a:pPr algn="just" rtl="1"/>
          <a:r>
            <a:rPr lang="he-IL" sz="1100" dirty="0">
              <a:solidFill>
                <a:sysClr val="windowText" lastClr="000000"/>
              </a:solidFill>
              <a:latin typeface="David" panose="020E0502060401010101" pitchFamily="34" charset="-79"/>
              <a:ea typeface="+mn-ea"/>
              <a:cs typeface="David" panose="020E0502060401010101" pitchFamily="34" charset="-79"/>
            </a:rPr>
            <a:t>- תפיסת השתלבות לימודית-חברתית </a:t>
          </a:r>
        </a:p>
        <a:p>
          <a:pPr algn="just" rtl="1"/>
          <a:r>
            <a:rPr lang="he-IL" sz="1100" dirty="0">
              <a:solidFill>
                <a:sysClr val="windowText" lastClr="000000"/>
              </a:solidFill>
              <a:latin typeface="David" panose="020E0502060401010101" pitchFamily="34" charset="-79"/>
              <a:ea typeface="+mn-ea"/>
              <a:cs typeface="David" panose="020E0502060401010101" pitchFamily="34" charset="-79"/>
            </a:rPr>
            <a:t>- סיום התואר;</a:t>
          </a:r>
        </a:p>
        <a:p>
          <a:pPr algn="just" rtl="1"/>
          <a:r>
            <a:rPr lang="he-IL" sz="1100" dirty="0">
              <a:solidFill>
                <a:sysClr val="windowText" lastClr="000000"/>
              </a:solidFill>
              <a:latin typeface="David" panose="020E0502060401010101" pitchFamily="34" charset="-79"/>
              <a:ea typeface="+mn-ea"/>
              <a:cs typeface="David" panose="020E0502060401010101" pitchFamily="34" charset="-79"/>
            </a:rPr>
            <a:t>- המשך לתארים מתקדמים;</a:t>
          </a:r>
        </a:p>
        <a:p>
          <a:pPr algn="just" rtl="1"/>
          <a:r>
            <a:rPr lang="he-IL" sz="1100" b="1" dirty="0">
              <a:solidFill>
                <a:sysClr val="windowText" lastClr="000000"/>
              </a:solidFill>
              <a:latin typeface="David" panose="020E0502060401010101" pitchFamily="34" charset="-79"/>
              <a:ea typeface="+mn-ea"/>
              <a:cs typeface="David" panose="020E0502060401010101" pitchFamily="34" charset="-79"/>
            </a:rPr>
            <a:t>2. מאפייני הוראה:</a:t>
          </a:r>
        </a:p>
        <a:p>
          <a:pPr algn="just" rtl="1"/>
          <a:r>
            <a:rPr lang="he-IL" sz="1100" dirty="0">
              <a:solidFill>
                <a:sysClr val="windowText" lastClr="000000"/>
              </a:solidFill>
              <a:latin typeface="David" panose="020E0502060401010101" pitchFamily="34" charset="-79"/>
              <a:ea typeface="+mn-ea"/>
              <a:cs typeface="David" panose="020E0502060401010101" pitchFamily="34" charset="-79"/>
            </a:rPr>
            <a:t>- תפיסת שיטות הוראה;</a:t>
          </a:r>
        </a:p>
        <a:p>
          <a:pPr algn="just" rtl="1"/>
          <a:r>
            <a:rPr lang="he-IL" sz="1100" dirty="0">
              <a:solidFill>
                <a:sysClr val="windowText" lastClr="000000"/>
              </a:solidFill>
              <a:latin typeface="David" panose="020E0502060401010101" pitchFamily="34" charset="-79"/>
              <a:ea typeface="+mn-ea"/>
              <a:cs typeface="David" panose="020E0502060401010101" pitchFamily="34" charset="-79"/>
            </a:rPr>
            <a:t>- תפיסת מעורבות מרצה בקורס;</a:t>
          </a:r>
          <a:endParaRPr lang="he-IL" sz="1100" b="1" dirty="0">
            <a:solidFill>
              <a:sysClr val="windowText" lastClr="000000"/>
            </a:solidFill>
            <a:latin typeface="David" panose="020E0502060401010101" pitchFamily="34" charset="-79"/>
            <a:ea typeface="+mn-ea"/>
            <a:cs typeface="David" panose="020E0502060401010101" pitchFamily="34" charset="-79"/>
          </a:endParaRPr>
        </a:p>
        <a:p>
          <a:pPr algn="just" rtl="1"/>
          <a:r>
            <a:rPr lang="he-IL" sz="1100" b="1" dirty="0">
              <a:solidFill>
                <a:sysClr val="windowText" lastClr="000000"/>
              </a:solidFill>
              <a:latin typeface="David" panose="020E0502060401010101" pitchFamily="34" charset="-79"/>
              <a:ea typeface="+mn-ea"/>
              <a:cs typeface="David" panose="020E0502060401010101" pitchFamily="34" charset="-79"/>
            </a:rPr>
            <a:t>3. גורמי השפעה מוסדית:</a:t>
          </a:r>
        </a:p>
        <a:p>
          <a:pPr algn="just" rtl="1"/>
          <a:r>
            <a:rPr lang="en-US" sz="1100" dirty="0">
              <a:solidFill>
                <a:sysClr val="windowText" lastClr="000000"/>
              </a:solidFill>
              <a:latin typeface="David" panose="020E0502060401010101" pitchFamily="34" charset="-79"/>
              <a:ea typeface="+mn-ea"/>
              <a:cs typeface="David" panose="020E0502060401010101" pitchFamily="34" charset="-79"/>
            </a:rPr>
            <a:t>-</a:t>
          </a:r>
          <a:r>
            <a:rPr lang="he-IL" sz="1100" dirty="0">
              <a:solidFill>
                <a:sysClr val="windowText" lastClr="000000"/>
              </a:solidFill>
              <a:latin typeface="David" panose="020E0502060401010101" pitchFamily="34" charset="-79"/>
              <a:ea typeface="+mn-ea"/>
              <a:cs typeface="David" panose="020E0502060401010101" pitchFamily="34" charset="-79"/>
            </a:rPr>
            <a:t> תפיסת סיוע וקבלה מוסדית;</a:t>
          </a:r>
          <a:endParaRPr lang="he-IL" sz="1100" b="1" dirty="0">
            <a:solidFill>
              <a:sysClr val="windowText" lastClr="000000"/>
            </a:solidFill>
            <a:latin typeface="David" panose="020E0502060401010101" pitchFamily="34" charset="-79"/>
            <a:ea typeface="+mn-ea"/>
            <a:cs typeface="David" panose="020E0502060401010101" pitchFamily="34" charset="-79"/>
          </a:endParaRPr>
        </a:p>
        <a:p>
          <a:pPr algn="just" rtl="1"/>
          <a:r>
            <a:rPr lang="he-IL" sz="1100" dirty="0">
              <a:solidFill>
                <a:sysClr val="windowText" lastClr="000000"/>
              </a:solidFill>
              <a:latin typeface="David" panose="020E0502060401010101" pitchFamily="34" charset="-79"/>
              <a:ea typeface="+mn-ea"/>
              <a:cs typeface="David" panose="020E0502060401010101" pitchFamily="34" charset="-79"/>
            </a:rPr>
            <a:t>- תפיסת אקלים לימודי-חברתי.</a:t>
          </a:r>
        </a:p>
      </dgm:t>
    </dgm:pt>
    <dgm:pt modelId="{DDE7B13C-4B61-4F3F-B367-1B78FD908D83}" type="parTrans" cxnId="{94BDB8C1-C931-44F5-B28B-D71F677F97B2}">
      <dgm:prSet/>
      <dgm:spPr/>
      <dgm:t>
        <a:bodyPr/>
        <a:lstStyle/>
        <a:p>
          <a:pPr rtl="1"/>
          <a:endParaRPr lang="he-IL"/>
        </a:p>
      </dgm:t>
    </dgm:pt>
    <dgm:pt modelId="{EB79F623-23DF-4696-ADDD-0CCC0964EE5A}" type="sibTrans" cxnId="{94BDB8C1-C931-44F5-B28B-D71F677F97B2}">
      <dgm:prSet/>
      <dgm:spPr/>
      <dgm:t>
        <a:bodyPr/>
        <a:lstStyle/>
        <a:p>
          <a:pPr rtl="1"/>
          <a:endParaRPr lang="he-IL"/>
        </a:p>
      </dgm:t>
    </dgm:pt>
    <dgm:pt modelId="{CEC68053-BFDC-4F9B-A140-4AA61F5E13AF}">
      <dgm:prSet phldrT="[Text]" custT="1">
        <dgm:style>
          <a:lnRef idx="2">
            <a:schemeClr val="dk1"/>
          </a:lnRef>
          <a:fillRef idx="1">
            <a:schemeClr val="lt1"/>
          </a:fillRef>
          <a:effectRef idx="0">
            <a:schemeClr val="dk1"/>
          </a:effectRef>
          <a:fontRef idx="minor">
            <a:schemeClr val="dk1"/>
          </a:fontRef>
        </dgm:style>
      </dgm:prSet>
      <dgm:spPr>
        <a:xfrm>
          <a:off x="4257672" y="2038363"/>
          <a:ext cx="1473228" cy="3667049"/>
        </a:xfrm>
        <a:prstGeom prst="rect">
          <a:avLst/>
        </a:prstGeom>
        <a:solidFill>
          <a:sysClr val="window" lastClr="FFFFFF"/>
        </a:solidFill>
        <a:ln w="12700" cap="flat" cmpd="sng" algn="ctr">
          <a:solidFill>
            <a:sysClr val="windowText" lastClr="000000"/>
          </a:solidFill>
          <a:prstDash val="solid"/>
          <a:miter lim="800000"/>
        </a:ln>
        <a:effectLst/>
      </dgm:spPr>
      <dgm:t>
        <a:bodyPr/>
        <a:lstStyle/>
        <a:p>
          <a:pPr algn="ctr" rtl="1"/>
          <a:endParaRPr lang="he-IL" sz="1100" b="1" dirty="0">
            <a:solidFill>
              <a:sysClr val="windowText" lastClr="000000"/>
            </a:solidFill>
            <a:latin typeface="David" panose="020E0502060401010101" pitchFamily="34" charset="-79"/>
            <a:ea typeface="+mn-ea"/>
            <a:cs typeface="David" panose="020E0502060401010101" pitchFamily="34" charset="-79"/>
          </a:endParaRPr>
        </a:p>
        <a:p>
          <a:pPr algn="ctr" rtl="1"/>
          <a:endParaRPr lang="he-IL" sz="1100" b="1" dirty="0">
            <a:solidFill>
              <a:sysClr val="windowText" lastClr="000000"/>
            </a:solidFill>
            <a:latin typeface="David" panose="020E0502060401010101" pitchFamily="34" charset="-79"/>
            <a:ea typeface="+mn-ea"/>
            <a:cs typeface="David" panose="020E0502060401010101" pitchFamily="34" charset="-79"/>
          </a:endParaRPr>
        </a:p>
        <a:p>
          <a:pPr algn="ctr" rtl="1"/>
          <a:endParaRPr lang="he-IL" sz="1100" b="1" dirty="0">
            <a:solidFill>
              <a:sysClr val="windowText" lastClr="000000"/>
            </a:solidFill>
            <a:latin typeface="David" panose="020E0502060401010101" pitchFamily="34" charset="-79"/>
            <a:ea typeface="+mn-ea"/>
            <a:cs typeface="David" panose="020E0502060401010101" pitchFamily="34" charset="-79"/>
          </a:endParaRPr>
        </a:p>
        <a:p>
          <a:pPr algn="ctr" rtl="1"/>
          <a:r>
            <a:rPr lang="he-IL" sz="1100" b="1" dirty="0">
              <a:solidFill>
                <a:sysClr val="windowText" lastClr="000000"/>
              </a:solidFill>
              <a:latin typeface="David" panose="020E0502060401010101" pitchFamily="34" charset="-79"/>
              <a:ea typeface="+mn-ea"/>
              <a:cs typeface="David" panose="020E0502060401010101" pitchFamily="34" charset="-79"/>
            </a:rPr>
            <a:t>פרופיל מרצה</a:t>
          </a:r>
        </a:p>
        <a:p>
          <a:pPr algn="just" rtl="1"/>
          <a:r>
            <a:rPr lang="he-IL" sz="1100" b="1" dirty="0">
              <a:solidFill>
                <a:sysClr val="windowText" lastClr="000000"/>
              </a:solidFill>
              <a:latin typeface="David" panose="020E0502060401010101" pitchFamily="34" charset="-79"/>
              <a:ea typeface="+mn-ea"/>
              <a:cs typeface="David" panose="020E0502060401010101" pitchFamily="34" charset="-79"/>
            </a:rPr>
            <a:t>1. גורמי השפעה אישים </a:t>
          </a:r>
        </a:p>
        <a:p>
          <a:pPr algn="just" rtl="1"/>
          <a:r>
            <a:rPr lang="he-IL" sz="1100" b="0" dirty="0">
              <a:solidFill>
                <a:sysClr val="windowText" lastClr="000000"/>
              </a:solidFill>
              <a:latin typeface="David" panose="020E0502060401010101" pitchFamily="34" charset="-79"/>
              <a:ea typeface="+mn-ea"/>
              <a:cs typeface="David" panose="020E0502060401010101" pitchFamily="34" charset="-79"/>
            </a:rPr>
            <a:t>- גיל</a:t>
          </a:r>
          <a:r>
            <a:rPr lang="he-IL" sz="1100" dirty="0">
              <a:solidFill>
                <a:sysClr val="windowText" lastClr="000000"/>
              </a:solidFill>
              <a:latin typeface="David" panose="020E0502060401010101" pitchFamily="34" charset="-79"/>
              <a:ea typeface="+mn-ea"/>
              <a:cs typeface="David" panose="020E0502060401010101" pitchFamily="34" charset="-79"/>
            </a:rPr>
            <a:t>, מין, ותק הוראה;</a:t>
          </a:r>
        </a:p>
        <a:p>
          <a:pPr algn="just" rtl="1"/>
          <a:r>
            <a:rPr lang="he-IL" sz="1100" dirty="0">
              <a:solidFill>
                <a:sysClr val="windowText" lastClr="000000"/>
              </a:solidFill>
              <a:latin typeface="David" panose="020E0502060401010101" pitchFamily="34" charset="-79"/>
              <a:ea typeface="+mn-ea"/>
              <a:cs typeface="David" panose="020E0502060401010101" pitchFamily="34" charset="-79"/>
            </a:rPr>
            <a:t>- הכרות עם התחום ליקוי למידה</a:t>
          </a:r>
        </a:p>
        <a:p>
          <a:pPr algn="r" rtl="1"/>
          <a:r>
            <a:rPr lang="he-IL" sz="1100" b="0" dirty="0">
              <a:solidFill>
                <a:sysClr val="windowText" lastClr="000000"/>
              </a:solidFill>
              <a:latin typeface="David" panose="020E0502060401010101" pitchFamily="34" charset="-79"/>
              <a:ea typeface="+mn-ea"/>
              <a:cs typeface="David" panose="020E0502060401010101" pitchFamily="34" charset="-79"/>
            </a:rPr>
            <a:t>- </a:t>
          </a:r>
          <a:r>
            <a:rPr lang="he-IL" sz="1100" dirty="0">
              <a:solidFill>
                <a:sysClr val="windowText" lastClr="000000"/>
              </a:solidFill>
              <a:latin typeface="David" panose="020E0502060401010101" pitchFamily="34" charset="-79"/>
              <a:ea typeface="+mn-ea"/>
              <a:cs typeface="David" panose="020E0502060401010101" pitchFamily="34" charset="-79"/>
            </a:rPr>
            <a:t>הכרות עם תחום </a:t>
          </a:r>
          <a:r>
            <a:rPr lang="en-US" sz="1100" dirty="0">
              <a:solidFill>
                <a:sysClr val="windowText" lastClr="000000"/>
              </a:solidFill>
              <a:latin typeface="David" panose="020E0502060401010101" pitchFamily="34" charset="-79"/>
              <a:ea typeface="+mn-ea"/>
              <a:cs typeface="David" panose="020E0502060401010101" pitchFamily="34" charset="-79"/>
            </a:rPr>
            <a:t>ASD</a:t>
          </a:r>
        </a:p>
        <a:p>
          <a:pPr algn="r" rtl="1"/>
          <a:r>
            <a:rPr lang="he-IL" sz="1100" b="0" dirty="0">
              <a:solidFill>
                <a:sysClr val="windowText" lastClr="000000"/>
              </a:solidFill>
              <a:latin typeface="David" panose="020E0502060401010101" pitchFamily="34" charset="-79"/>
              <a:ea typeface="+mn-ea"/>
              <a:cs typeface="David" panose="020E0502060401010101" pitchFamily="34" charset="-79"/>
            </a:rPr>
            <a:t>- תפיסת "</a:t>
          </a:r>
          <a:r>
            <a:rPr lang="he-IL" sz="1100" dirty="0">
              <a:solidFill>
                <a:sysClr val="windowText" lastClr="000000"/>
              </a:solidFill>
              <a:latin typeface="David" panose="020E0502060401010101" pitchFamily="34" charset="-79"/>
              <a:ea typeface="+mn-ea"/>
              <a:cs typeface="David" panose="020E0502060401010101" pitchFamily="34" charset="-79"/>
            </a:rPr>
            <a:t>רגשות" כלפי סטודנטים עם </a:t>
          </a:r>
          <a:r>
            <a:rPr lang="en-US" sz="1100" dirty="0">
              <a:solidFill>
                <a:sysClr val="windowText" lastClr="000000"/>
              </a:solidFill>
              <a:latin typeface="David" panose="020E0502060401010101" pitchFamily="34" charset="-79"/>
              <a:ea typeface="+mn-ea"/>
              <a:cs typeface="David" panose="020E0502060401010101" pitchFamily="34" charset="-79"/>
            </a:rPr>
            <a:t>ASD</a:t>
          </a:r>
          <a:endParaRPr lang="he-IL" sz="1100" dirty="0">
            <a:solidFill>
              <a:sysClr val="windowText" lastClr="000000"/>
            </a:solidFill>
            <a:latin typeface="David" panose="020E0502060401010101" pitchFamily="34" charset="-79"/>
            <a:ea typeface="+mn-ea"/>
            <a:cs typeface="David" panose="020E0502060401010101" pitchFamily="34" charset="-79"/>
          </a:endParaRPr>
        </a:p>
        <a:p>
          <a:pPr algn="r" rtl="1"/>
          <a:r>
            <a:rPr lang="he-IL" sz="1100" dirty="0">
              <a:solidFill>
                <a:sysClr val="windowText" lastClr="000000"/>
              </a:solidFill>
              <a:latin typeface="David" panose="020E0502060401010101" pitchFamily="34" charset="-79"/>
              <a:ea typeface="+mn-ea"/>
              <a:cs typeface="David" panose="020E0502060401010101" pitchFamily="34" charset="-79"/>
            </a:rPr>
            <a:t>- מוכנות לשיתוף פעולה;</a:t>
          </a:r>
        </a:p>
        <a:p>
          <a:pPr algn="just" rtl="1"/>
          <a:r>
            <a:rPr lang="he-IL" sz="1100" b="1" dirty="0">
              <a:solidFill>
                <a:sysClr val="windowText" lastClr="000000"/>
              </a:solidFill>
              <a:latin typeface="David" panose="020E0502060401010101" pitchFamily="34" charset="-79"/>
              <a:ea typeface="+mn-ea"/>
              <a:cs typeface="David" panose="020E0502060401010101" pitchFamily="34" charset="-79"/>
            </a:rPr>
            <a:t>2. מאפייני הוראה:</a:t>
          </a:r>
        </a:p>
        <a:p>
          <a:pPr algn="just" rtl="1"/>
          <a:r>
            <a:rPr lang="he-IL" sz="1100" b="0" dirty="0">
              <a:solidFill>
                <a:sysClr val="windowText" lastClr="000000"/>
              </a:solidFill>
              <a:latin typeface="David" panose="020E0502060401010101" pitchFamily="34" charset="-79"/>
              <a:ea typeface="+mn-ea"/>
              <a:cs typeface="David" panose="020E0502060401010101" pitchFamily="34" charset="-79"/>
            </a:rPr>
            <a:t>- תפיסת </a:t>
          </a:r>
          <a:r>
            <a:rPr lang="he-IL" sz="1100" dirty="0">
              <a:solidFill>
                <a:sysClr val="windowText" lastClr="000000"/>
              </a:solidFill>
              <a:latin typeface="David" panose="020E0502060401010101" pitchFamily="34" charset="-79"/>
              <a:ea typeface="+mn-ea"/>
              <a:cs typeface="David" panose="020E0502060401010101" pitchFamily="34" charset="-79"/>
            </a:rPr>
            <a:t>שיטות הוראה;</a:t>
          </a:r>
        </a:p>
        <a:p>
          <a:pPr algn="just" rtl="1"/>
          <a:r>
            <a:rPr lang="he-IL" sz="1100" dirty="0">
              <a:solidFill>
                <a:sysClr val="windowText" lastClr="000000"/>
              </a:solidFill>
              <a:latin typeface="David" panose="020E0502060401010101" pitchFamily="34" charset="-79"/>
              <a:ea typeface="+mn-ea"/>
              <a:cs typeface="David" panose="020E0502060401010101" pitchFamily="34" charset="-79"/>
            </a:rPr>
            <a:t>- תפיסת מעורבות מרצה בקורס;</a:t>
          </a:r>
        </a:p>
        <a:p>
          <a:pPr algn="just" rtl="1"/>
          <a:r>
            <a:rPr lang="he-IL" sz="1100" dirty="0">
              <a:solidFill>
                <a:sysClr val="windowText" lastClr="000000"/>
              </a:solidFill>
              <a:latin typeface="David" panose="020E0502060401010101" pitchFamily="34" charset="-79"/>
              <a:ea typeface="+mn-ea"/>
              <a:cs typeface="David" panose="020E0502060401010101" pitchFamily="34" charset="-79"/>
            </a:rPr>
            <a:t>- רצון לקבלת ידע בתחום </a:t>
          </a:r>
          <a:r>
            <a:rPr lang="en-US" sz="1100" dirty="0">
              <a:solidFill>
                <a:sysClr val="windowText" lastClr="000000"/>
              </a:solidFill>
              <a:latin typeface="David" panose="020E0502060401010101" pitchFamily="34" charset="-79"/>
              <a:ea typeface="+mn-ea"/>
              <a:cs typeface="David" panose="020E0502060401010101" pitchFamily="34" charset="-79"/>
            </a:rPr>
            <a:t>ASD</a:t>
          </a:r>
          <a:endParaRPr lang="he-IL" sz="1100" dirty="0">
            <a:solidFill>
              <a:sysClr val="windowText" lastClr="000000"/>
            </a:solidFill>
            <a:latin typeface="David" panose="020E0502060401010101" pitchFamily="34" charset="-79"/>
            <a:ea typeface="+mn-ea"/>
            <a:cs typeface="David" panose="020E0502060401010101" pitchFamily="34" charset="-79"/>
          </a:endParaRPr>
        </a:p>
        <a:p>
          <a:pPr algn="just" rtl="1"/>
          <a:r>
            <a:rPr lang="he-IL" sz="1100" b="0" dirty="0">
              <a:solidFill>
                <a:sysClr val="windowText" lastClr="000000"/>
              </a:solidFill>
              <a:latin typeface="David" panose="020E0502060401010101" pitchFamily="34" charset="-79"/>
              <a:ea typeface="+mn-ea"/>
              <a:cs typeface="David" panose="020E0502060401010101" pitchFamily="34" charset="-79"/>
            </a:rPr>
            <a:t>- תפיסת </a:t>
          </a:r>
          <a:r>
            <a:rPr lang="he-IL" sz="1100" dirty="0">
              <a:solidFill>
                <a:sysClr val="windowText" lastClr="000000"/>
              </a:solidFill>
              <a:latin typeface="David" panose="020E0502060401010101" pitchFamily="34" charset="-79"/>
              <a:ea typeface="+mn-ea"/>
              <a:cs typeface="David" panose="020E0502060401010101" pitchFamily="34" charset="-79"/>
            </a:rPr>
            <a:t>חוללות עצמית בהוראה;</a:t>
          </a:r>
        </a:p>
        <a:p>
          <a:pPr algn="r" rtl="1"/>
          <a:r>
            <a:rPr lang="he-IL" sz="1100" b="1" dirty="0">
              <a:solidFill>
                <a:sysClr val="windowText" lastClr="000000"/>
              </a:solidFill>
              <a:latin typeface="David" panose="020E0502060401010101" pitchFamily="34" charset="-79"/>
              <a:ea typeface="+mn-ea"/>
              <a:cs typeface="David" panose="020E0502060401010101" pitchFamily="34" charset="-79"/>
            </a:rPr>
            <a:t>3. גורמי השפעה מוסדית:</a:t>
          </a:r>
        </a:p>
        <a:p>
          <a:pPr algn="just" rtl="1"/>
          <a:r>
            <a:rPr lang="en-US" sz="1100" dirty="0">
              <a:solidFill>
                <a:sysClr val="windowText" lastClr="000000"/>
              </a:solidFill>
              <a:latin typeface="David" panose="020E0502060401010101" pitchFamily="34" charset="-79"/>
              <a:ea typeface="+mn-ea"/>
              <a:cs typeface="David" panose="020E0502060401010101" pitchFamily="34" charset="-79"/>
            </a:rPr>
            <a:t>-</a:t>
          </a:r>
          <a:r>
            <a:rPr lang="he-IL" sz="1100" dirty="0">
              <a:solidFill>
                <a:sysClr val="windowText" lastClr="000000"/>
              </a:solidFill>
              <a:latin typeface="David" panose="020E0502060401010101" pitchFamily="34" charset="-79"/>
              <a:ea typeface="+mn-ea"/>
              <a:cs typeface="David" panose="020E0502060401010101" pitchFamily="34" charset="-79"/>
            </a:rPr>
            <a:t> תפיסת סיוע וקבלה מוסדית;</a:t>
          </a:r>
          <a:endParaRPr lang="he-IL" sz="1100" b="1" dirty="0">
            <a:solidFill>
              <a:sysClr val="windowText" lastClr="000000"/>
            </a:solidFill>
            <a:latin typeface="David" panose="020E0502060401010101" pitchFamily="34" charset="-79"/>
            <a:ea typeface="+mn-ea"/>
            <a:cs typeface="David" panose="020E0502060401010101" pitchFamily="34" charset="-79"/>
          </a:endParaRPr>
        </a:p>
        <a:p>
          <a:pPr algn="just" rtl="1"/>
          <a:r>
            <a:rPr lang="he-IL" sz="1100" dirty="0">
              <a:solidFill>
                <a:sysClr val="windowText" lastClr="000000"/>
              </a:solidFill>
              <a:latin typeface="David" panose="020E0502060401010101" pitchFamily="34" charset="-79"/>
              <a:ea typeface="+mn-ea"/>
              <a:cs typeface="David" panose="020E0502060401010101" pitchFamily="34" charset="-79"/>
            </a:rPr>
            <a:t>- תפיסת אקלים לימודי-חברתי.</a:t>
          </a:r>
        </a:p>
        <a:p>
          <a:pPr algn="just" rtl="1"/>
          <a:endParaRPr lang="he-IL" sz="1100" dirty="0">
            <a:solidFill>
              <a:sysClr val="windowText" lastClr="000000"/>
            </a:solidFill>
            <a:latin typeface="David" panose="020E0502060401010101" pitchFamily="34" charset="-79"/>
            <a:ea typeface="+mn-ea"/>
            <a:cs typeface="David" panose="020E0502060401010101" pitchFamily="34" charset="-79"/>
          </a:endParaRPr>
        </a:p>
        <a:p>
          <a:pPr algn="just" rtl="1"/>
          <a:endParaRPr lang="he-IL" sz="1100" dirty="0">
            <a:solidFill>
              <a:sysClr val="windowText" lastClr="000000"/>
            </a:solidFill>
            <a:latin typeface="David" panose="020E0502060401010101" pitchFamily="34" charset="-79"/>
            <a:ea typeface="+mn-ea"/>
            <a:cs typeface="David" panose="020E0502060401010101" pitchFamily="34" charset="-79"/>
          </a:endParaRPr>
        </a:p>
        <a:p>
          <a:pPr algn="just" rtl="1"/>
          <a:endParaRPr lang="he-IL" sz="1100" dirty="0">
            <a:solidFill>
              <a:sysClr val="windowText" lastClr="000000"/>
            </a:solidFill>
            <a:latin typeface="David" panose="020E0502060401010101" pitchFamily="34" charset="-79"/>
            <a:ea typeface="+mn-ea"/>
            <a:cs typeface="David" panose="020E0502060401010101" pitchFamily="34" charset="-79"/>
          </a:endParaRPr>
        </a:p>
        <a:p>
          <a:pPr algn="just" rtl="1"/>
          <a:endParaRPr lang="he-IL" sz="1100" dirty="0">
            <a:solidFill>
              <a:sysClr val="windowText" lastClr="000000"/>
            </a:solidFill>
            <a:latin typeface="David" panose="020E0502060401010101" pitchFamily="34" charset="-79"/>
            <a:ea typeface="+mn-ea"/>
            <a:cs typeface="David" panose="020E0502060401010101" pitchFamily="34" charset="-79"/>
          </a:endParaRPr>
        </a:p>
      </dgm:t>
    </dgm:pt>
    <dgm:pt modelId="{2DFBE91B-6D38-4AB7-945E-488B41CBE69E}" type="parTrans" cxnId="{CF184DF6-73CB-44DC-AAA9-AC22B56808E6}">
      <dgm:prSet/>
      <dgm:spPr/>
      <dgm:t>
        <a:bodyPr/>
        <a:lstStyle/>
        <a:p>
          <a:pPr rtl="1"/>
          <a:endParaRPr lang="he-IL"/>
        </a:p>
      </dgm:t>
    </dgm:pt>
    <dgm:pt modelId="{BDB9263F-C4CB-4EDB-A361-B3D199C69EF5}" type="sibTrans" cxnId="{CF184DF6-73CB-44DC-AAA9-AC22B56808E6}">
      <dgm:prSet/>
      <dgm:spPr/>
      <dgm:t>
        <a:bodyPr/>
        <a:lstStyle/>
        <a:p>
          <a:pPr rtl="1"/>
          <a:endParaRPr lang="he-IL"/>
        </a:p>
      </dgm:t>
    </dgm:pt>
    <dgm:pt modelId="{F7EB3B33-8C5F-48D5-92FF-46F204764D07}">
      <dgm:prSet phldrT="[Text]" custT="1">
        <dgm:style>
          <a:lnRef idx="2">
            <a:schemeClr val="dk1"/>
          </a:lnRef>
          <a:fillRef idx="1">
            <a:schemeClr val="lt1"/>
          </a:fillRef>
          <a:effectRef idx="0">
            <a:schemeClr val="dk1"/>
          </a:effectRef>
          <a:fontRef idx="minor">
            <a:schemeClr val="dk1"/>
          </a:fontRef>
        </dgm:style>
      </dgm:prSet>
      <dgm:spPr>
        <a:xfrm>
          <a:off x="959446" y="582596"/>
          <a:ext cx="4404028" cy="993474"/>
        </a:xfrm>
        <a:prstGeom prst="rect">
          <a:avLst/>
        </a:prstGeom>
        <a:solidFill>
          <a:sysClr val="window" lastClr="FFFFFF"/>
        </a:solidFill>
        <a:ln w="12700" cap="flat" cmpd="sng" algn="ctr">
          <a:solidFill>
            <a:sysClr val="windowText" lastClr="000000"/>
          </a:solidFill>
          <a:prstDash val="solid"/>
          <a:miter lim="800000"/>
        </a:ln>
        <a:effectLst/>
      </dgm:spPr>
      <dgm:t>
        <a:bodyPr/>
        <a:lstStyle/>
        <a:p>
          <a:pPr algn="ctr" rtl="1"/>
          <a:r>
            <a:rPr lang="he-IL" sz="1100" b="1">
              <a:solidFill>
                <a:sysClr val="windowText" lastClr="000000"/>
              </a:solidFill>
              <a:latin typeface="David" panose="020E0502060401010101" pitchFamily="34" charset="-79"/>
              <a:ea typeface="+mn-ea"/>
              <a:cs typeface="David" panose="020E0502060401010101" pitchFamily="34" charset="-79"/>
            </a:rPr>
            <a:t>הארגון</a:t>
          </a:r>
        </a:p>
        <a:p>
          <a:pPr algn="just" rtl="1"/>
          <a:r>
            <a:rPr lang="he-IL" sz="1100" b="0">
              <a:solidFill>
                <a:sysClr val="windowText" lastClr="000000"/>
              </a:solidFill>
              <a:latin typeface="David" panose="020E0502060401010101" pitchFamily="34" charset="-79"/>
              <a:ea typeface="+mn-ea"/>
              <a:cs typeface="David" panose="020E0502060401010101" pitchFamily="34" charset="-79"/>
            </a:rPr>
            <a:t>1. </a:t>
          </a:r>
          <a:r>
            <a:rPr lang="he-IL" sz="1100" b="1">
              <a:solidFill>
                <a:sysClr val="windowText" lastClr="000000"/>
              </a:solidFill>
              <a:latin typeface="David" panose="020E0502060401010101" pitchFamily="34" charset="-79"/>
              <a:ea typeface="+mn-ea"/>
              <a:cs typeface="David" panose="020E0502060401010101" pitchFamily="34" charset="-79"/>
            </a:rPr>
            <a:t>סוג הארגון</a:t>
          </a:r>
          <a:r>
            <a:rPr lang="he-IL" sz="1100" b="0">
              <a:solidFill>
                <a:sysClr val="windowText" lastClr="000000"/>
              </a:solidFill>
              <a:latin typeface="David" panose="020E0502060401010101" pitchFamily="34" charset="-79"/>
              <a:ea typeface="+mn-ea"/>
              <a:cs typeface="David" panose="020E0502060401010101" pitchFamily="34" charset="-79"/>
            </a:rPr>
            <a:t>- (חקר מקרה: אוניברסיטת אריאל)</a:t>
          </a:r>
        </a:p>
        <a:p>
          <a:pPr algn="just" rtl="1"/>
          <a:r>
            <a:rPr lang="he-IL" sz="1100" b="0">
              <a:solidFill>
                <a:sysClr val="windowText" lastClr="000000"/>
              </a:solidFill>
              <a:latin typeface="David" panose="020E0502060401010101" pitchFamily="34" charset="-79"/>
              <a:ea typeface="+mn-ea"/>
              <a:cs typeface="David" panose="020E0502060401010101" pitchFamily="34" charset="-79"/>
            </a:rPr>
            <a:t>2. </a:t>
          </a:r>
          <a:r>
            <a:rPr lang="he-IL" sz="1100" b="1">
              <a:solidFill>
                <a:sysClr val="windowText" lastClr="000000"/>
              </a:solidFill>
              <a:latin typeface="David" panose="020E0502060401010101" pitchFamily="34" charset="-79"/>
              <a:ea typeface="+mn-ea"/>
              <a:cs typeface="David" panose="020E0502060401010101" pitchFamily="34" charset="-79"/>
            </a:rPr>
            <a:t>אוריינטציה ארגונית </a:t>
          </a:r>
          <a:r>
            <a:rPr lang="he-IL" sz="1100" b="0">
              <a:solidFill>
                <a:sysClr val="windowText" lastClr="000000"/>
              </a:solidFill>
              <a:latin typeface="David" panose="020E0502060401010101" pitchFamily="34" charset="-79"/>
              <a:ea typeface="+mn-ea"/>
              <a:cs typeface="David" panose="020E0502060401010101" pitchFamily="34" charset="-79"/>
            </a:rPr>
            <a:t>(הוראה, מחקר, שירות לקהילה)</a:t>
          </a:r>
        </a:p>
        <a:p>
          <a:pPr algn="just" rtl="1"/>
          <a:r>
            <a:rPr lang="he-IL" sz="1100" b="0">
              <a:solidFill>
                <a:sysClr val="windowText" lastClr="000000"/>
              </a:solidFill>
              <a:latin typeface="David" panose="020E0502060401010101" pitchFamily="34" charset="-79"/>
              <a:ea typeface="+mn-ea"/>
              <a:cs typeface="David" panose="020E0502060401010101" pitchFamily="34" charset="-79"/>
            </a:rPr>
            <a:t>3. </a:t>
          </a:r>
          <a:r>
            <a:rPr lang="he-IL" sz="1100" b="1">
              <a:solidFill>
                <a:sysClr val="windowText" lastClr="000000"/>
              </a:solidFill>
              <a:latin typeface="David" panose="020E0502060401010101" pitchFamily="34" charset="-79"/>
              <a:ea typeface="+mn-ea"/>
              <a:cs typeface="David" panose="020E0502060401010101" pitchFamily="34" charset="-79"/>
            </a:rPr>
            <a:t>ניסיון ארגוני-אקדמי </a:t>
          </a:r>
          <a:r>
            <a:rPr lang="he-IL" sz="1100" b="0">
              <a:solidFill>
                <a:sysClr val="windowText" lastClr="000000"/>
              </a:solidFill>
              <a:latin typeface="David" panose="020E0502060401010101" pitchFamily="34" charset="-79"/>
              <a:ea typeface="+mn-ea"/>
              <a:cs typeface="David" panose="020E0502060401010101" pitchFamily="34" charset="-79"/>
            </a:rPr>
            <a:t>בתהליך שילוב של סטודנטים אוטיסטים בתפקוד גבוה (קיים)</a:t>
          </a:r>
        </a:p>
      </dgm:t>
    </dgm:pt>
    <dgm:pt modelId="{2E8F25C3-978D-42C6-85C0-9AB8EFD4D85E}" type="parTrans" cxnId="{FB6EF32D-185C-4D67-9304-F2DB16F62359}">
      <dgm:prSet/>
      <dgm:spPr/>
      <dgm:t>
        <a:bodyPr/>
        <a:lstStyle/>
        <a:p>
          <a:pPr rtl="1"/>
          <a:endParaRPr lang="he-IL"/>
        </a:p>
      </dgm:t>
    </dgm:pt>
    <dgm:pt modelId="{EC7CBA7F-AB99-4440-A9EC-F269E729B393}" type="sibTrans" cxnId="{FB6EF32D-185C-4D67-9304-F2DB16F62359}">
      <dgm:prSet/>
      <dgm:spPr/>
      <dgm:t>
        <a:bodyPr/>
        <a:lstStyle/>
        <a:p>
          <a:pPr rtl="1"/>
          <a:endParaRPr lang="he-IL"/>
        </a:p>
      </dgm:t>
    </dgm:pt>
    <dgm:pt modelId="{F278D6E1-9087-45BB-8DCE-7C8C414FFBB3}">
      <dgm:prSet phldrT="[Text]">
        <dgm:style>
          <a:lnRef idx="2">
            <a:schemeClr val="dk1"/>
          </a:lnRef>
          <a:fillRef idx="1">
            <a:schemeClr val="lt1"/>
          </a:fillRef>
          <a:effectRef idx="0">
            <a:schemeClr val="dk1"/>
          </a:effectRef>
          <a:fontRef idx="minor">
            <a:schemeClr val="dk1"/>
          </a:fontRef>
        </dgm:style>
      </dgm:prSet>
      <dgm:spPr>
        <a:xfrm>
          <a:off x="2095517" y="6101194"/>
          <a:ext cx="2151846" cy="746289"/>
        </a:xfrm>
        <a:prstGeom prst="rect">
          <a:avLst/>
        </a:prstGeom>
        <a:solidFill>
          <a:sysClr val="window" lastClr="FFFFFF"/>
        </a:solidFill>
        <a:ln w="12700" cap="flat" cmpd="sng" algn="ctr">
          <a:solidFill>
            <a:sysClr val="windowText" lastClr="000000"/>
          </a:solidFill>
          <a:prstDash val="solid"/>
          <a:miter lim="800000"/>
        </a:ln>
        <a:effectLst/>
      </dgm:spPr>
      <dgm:t>
        <a:bodyPr/>
        <a:lstStyle/>
        <a:p>
          <a:pPr rtl="1"/>
          <a:r>
            <a:rPr lang="he-IL" b="1">
              <a:solidFill>
                <a:sysClr val="windowText" lastClr="000000"/>
              </a:solidFill>
              <a:latin typeface="David" panose="020E0502060401010101" pitchFamily="34" charset="-79"/>
              <a:ea typeface="+mn-ea"/>
              <a:cs typeface="David" panose="020E0502060401010101" pitchFamily="34" charset="-79"/>
            </a:rPr>
            <a:t>משתניים תלויים </a:t>
          </a:r>
          <a:r>
            <a:rPr lang="he-IL" b="1">
              <a:solidFill>
                <a:srgbClr val="FF0000"/>
              </a:solidFill>
              <a:latin typeface="David" panose="020E0502060401010101" pitchFamily="34" charset="-79"/>
              <a:ea typeface="+mn-ea"/>
              <a:cs typeface="David" panose="020E0502060401010101" pitchFamily="34" charset="-79"/>
            </a:rPr>
            <a:t>להצלחה </a:t>
          </a:r>
          <a:r>
            <a:rPr lang="he-IL" b="1">
              <a:solidFill>
                <a:sysClr val="windowText" lastClr="000000"/>
              </a:solidFill>
              <a:latin typeface="David" panose="020E0502060401010101" pitchFamily="34" charset="-79"/>
              <a:ea typeface="+mn-ea"/>
              <a:cs typeface="David" panose="020E0502060401010101" pitchFamily="34" charset="-79"/>
            </a:rPr>
            <a:t>בהשתלבות (מרכיבי התאמה):</a:t>
          </a:r>
        </a:p>
        <a:p>
          <a:pPr rtl="1"/>
          <a:r>
            <a:rPr lang="he-IL" b="0">
              <a:solidFill>
                <a:sysClr val="windowText" lastClr="000000"/>
              </a:solidFill>
              <a:latin typeface="David" panose="020E0502060401010101" pitchFamily="34" charset="-79"/>
              <a:ea typeface="+mn-ea"/>
              <a:cs typeface="David" panose="020E0502060401010101" pitchFamily="34" charset="-79"/>
            </a:rPr>
            <a:t>1. </a:t>
          </a:r>
          <a:r>
            <a:rPr lang="he-IL" b="1">
              <a:solidFill>
                <a:sysClr val="windowText" lastClr="000000"/>
              </a:solidFill>
              <a:latin typeface="David" panose="020E0502060401010101" pitchFamily="34" charset="-79"/>
              <a:ea typeface="+mn-ea"/>
              <a:cs typeface="David" panose="020E0502060401010101" pitchFamily="34" charset="-79"/>
            </a:rPr>
            <a:t>אווירה סובלנית </a:t>
          </a:r>
          <a:r>
            <a:rPr lang="he-IL" b="0">
              <a:solidFill>
                <a:sysClr val="windowText" lastClr="000000"/>
              </a:solidFill>
              <a:latin typeface="David" panose="020E0502060401010101" pitchFamily="34" charset="-79"/>
              <a:ea typeface="+mn-ea"/>
              <a:cs typeface="David" panose="020E0502060401010101" pitchFamily="34" charset="-79"/>
            </a:rPr>
            <a:t>כלפי הסטודנטים </a:t>
          </a:r>
        </a:p>
        <a:p>
          <a:pPr rtl="1"/>
          <a:r>
            <a:rPr lang="he-IL" b="0">
              <a:solidFill>
                <a:sysClr val="windowText" lastClr="000000"/>
              </a:solidFill>
              <a:latin typeface="David" panose="020E0502060401010101" pitchFamily="34" charset="-79"/>
              <a:ea typeface="+mn-ea"/>
              <a:cs typeface="David" panose="020E0502060401010101" pitchFamily="34" charset="-79"/>
            </a:rPr>
            <a:t>2. </a:t>
          </a:r>
          <a:r>
            <a:rPr lang="he-IL" b="1">
              <a:solidFill>
                <a:srgbClr val="FF0000"/>
              </a:solidFill>
              <a:latin typeface="David" panose="020E0502060401010101" pitchFamily="34" charset="-79"/>
              <a:ea typeface="+mn-ea"/>
              <a:cs typeface="David" panose="020E0502060401010101" pitchFamily="34" charset="-79"/>
            </a:rPr>
            <a:t>שיטות מתקדמות בהוראת </a:t>
          </a:r>
          <a:r>
            <a:rPr lang="he-IL" b="0">
              <a:solidFill>
                <a:sysClr val="windowText" lastClr="000000"/>
              </a:solidFill>
              <a:latin typeface="David" panose="020E0502060401010101" pitchFamily="34" charset="-79"/>
              <a:ea typeface="+mn-ea"/>
              <a:cs typeface="David" panose="020E0502060401010101" pitchFamily="34" charset="-79"/>
            </a:rPr>
            <a:t>סטודנטים</a:t>
          </a:r>
        </a:p>
      </dgm:t>
    </dgm:pt>
    <dgm:pt modelId="{13D8C521-FAD3-46DE-AF8E-8FF621315058}" type="parTrans" cxnId="{AD2F5774-75D3-4D96-A44B-B16A2A7C8CC5}">
      <dgm:prSet/>
      <dgm:spPr/>
      <dgm:t>
        <a:bodyPr/>
        <a:lstStyle/>
        <a:p>
          <a:pPr rtl="1"/>
          <a:endParaRPr lang="he-IL"/>
        </a:p>
      </dgm:t>
    </dgm:pt>
    <dgm:pt modelId="{B2886F7E-B861-48C9-B954-FA42CE873369}" type="sibTrans" cxnId="{AD2F5774-75D3-4D96-A44B-B16A2A7C8CC5}">
      <dgm:prSet/>
      <dgm:spPr/>
      <dgm:t>
        <a:bodyPr/>
        <a:lstStyle/>
        <a:p>
          <a:pPr rtl="1"/>
          <a:endParaRPr lang="he-IL"/>
        </a:p>
      </dgm:t>
    </dgm:pt>
    <dgm:pt modelId="{4C1DA0F4-2676-4B93-8DB8-7A8FAE6CFB7C}" type="pres">
      <dgm:prSet presAssocID="{E76B899E-C365-4F30-B928-8E233D5F1E2B}" presName="diagram" presStyleCnt="0">
        <dgm:presLayoutVars>
          <dgm:dir/>
          <dgm:resizeHandles val="exact"/>
        </dgm:presLayoutVars>
      </dgm:prSet>
      <dgm:spPr/>
      <dgm:t>
        <a:bodyPr/>
        <a:lstStyle/>
        <a:p>
          <a:pPr rtl="1"/>
          <a:endParaRPr lang="he-IL"/>
        </a:p>
      </dgm:t>
    </dgm:pt>
    <dgm:pt modelId="{D4187643-CDA5-40A1-96F2-77D558C08AEF}" type="pres">
      <dgm:prSet presAssocID="{56EC586A-2B59-41F6-9B5F-63B6345D6129}" presName="node" presStyleLbl="node1" presStyleIdx="0" presStyleCnt="5" custScaleX="30057" custScaleY="104744" custLinFactNeighborX="8768" custLinFactNeighborY="35520">
        <dgm:presLayoutVars>
          <dgm:bulletEnabled val="1"/>
        </dgm:presLayoutVars>
      </dgm:prSet>
      <dgm:spPr>
        <a:prstGeom prst="rect">
          <a:avLst/>
        </a:prstGeom>
      </dgm:spPr>
      <dgm:t>
        <a:bodyPr/>
        <a:lstStyle/>
        <a:p>
          <a:pPr rtl="1"/>
          <a:endParaRPr lang="he-IL"/>
        </a:p>
      </dgm:t>
    </dgm:pt>
    <dgm:pt modelId="{46B57D75-18E0-4A04-9818-0EC0A1EEA679}" type="pres">
      <dgm:prSet presAssocID="{0B350DF8-558C-4E8A-8760-0D003F90C9E9}" presName="sibTrans" presStyleCnt="0"/>
      <dgm:spPr/>
    </dgm:pt>
    <dgm:pt modelId="{F5B1F6F8-DB31-4EA0-95BD-3D6428C4C8E6}" type="pres">
      <dgm:prSet presAssocID="{520D61A0-B7E7-4F2A-B3BF-16EA08696B95}" presName="node" presStyleLbl="node1" presStyleIdx="1" presStyleCnt="5" custScaleX="29268" custScaleY="103048" custLinFactNeighborX="2617" custLinFactNeighborY="34938">
        <dgm:presLayoutVars>
          <dgm:bulletEnabled val="1"/>
        </dgm:presLayoutVars>
      </dgm:prSet>
      <dgm:spPr>
        <a:prstGeom prst="rect">
          <a:avLst/>
        </a:prstGeom>
      </dgm:spPr>
      <dgm:t>
        <a:bodyPr/>
        <a:lstStyle/>
        <a:p>
          <a:pPr rtl="1"/>
          <a:endParaRPr lang="he-IL"/>
        </a:p>
      </dgm:t>
    </dgm:pt>
    <dgm:pt modelId="{65E1565D-E872-485D-B7F7-A43359066502}" type="pres">
      <dgm:prSet presAssocID="{EB79F623-23DF-4696-ADDD-0CCC0964EE5A}" presName="sibTrans" presStyleCnt="0"/>
      <dgm:spPr/>
    </dgm:pt>
    <dgm:pt modelId="{B593C8B9-D00D-40D8-8C00-343B7D71C40F}" type="pres">
      <dgm:prSet presAssocID="{CEC68053-BFDC-4F9B-A140-4AA61F5E13AF}" presName="node" presStyleLbl="node1" presStyleIdx="2" presStyleCnt="5" custScaleX="31124" custScaleY="102274" custLinFactNeighborX="-2426" custLinFactNeighborY="34817">
        <dgm:presLayoutVars>
          <dgm:bulletEnabled val="1"/>
        </dgm:presLayoutVars>
      </dgm:prSet>
      <dgm:spPr>
        <a:prstGeom prst="rect">
          <a:avLst/>
        </a:prstGeom>
      </dgm:spPr>
      <dgm:t>
        <a:bodyPr/>
        <a:lstStyle/>
        <a:p>
          <a:pPr rtl="1"/>
          <a:endParaRPr lang="he-IL"/>
        </a:p>
      </dgm:t>
    </dgm:pt>
    <dgm:pt modelId="{D7663B4E-96EA-4295-89CC-31C8066B8207}" type="pres">
      <dgm:prSet presAssocID="{BDB9263F-C4CB-4EDB-A361-B3D199C69EF5}" presName="sibTrans" presStyleCnt="0"/>
      <dgm:spPr/>
    </dgm:pt>
    <dgm:pt modelId="{5C2C96E0-002E-4056-BE75-689E7D44C79E}" type="pres">
      <dgm:prSet presAssocID="{F7EB3B33-8C5F-48D5-92FF-46F204764D07}" presName="node" presStyleLbl="node1" presStyleIdx="3" presStyleCnt="5" custScaleX="73697" custScaleY="27708" custLinFactY="-25960" custLinFactNeighborX="2855" custLinFactNeighborY="-100000">
        <dgm:presLayoutVars>
          <dgm:bulletEnabled val="1"/>
        </dgm:presLayoutVars>
      </dgm:prSet>
      <dgm:spPr>
        <a:prstGeom prst="rect">
          <a:avLst/>
        </a:prstGeom>
      </dgm:spPr>
      <dgm:t>
        <a:bodyPr/>
        <a:lstStyle/>
        <a:p>
          <a:pPr rtl="1"/>
          <a:endParaRPr lang="he-IL"/>
        </a:p>
      </dgm:t>
    </dgm:pt>
    <dgm:pt modelId="{DDC6E055-4FC5-448B-ADCF-5A976334023A}" type="pres">
      <dgm:prSet presAssocID="{EC7CBA7F-AB99-4440-A9EC-F269E729B393}" presName="sibTrans" presStyleCnt="0"/>
      <dgm:spPr/>
    </dgm:pt>
    <dgm:pt modelId="{DE2FAC2C-9138-4F28-B456-73C0D19BD409}" type="pres">
      <dgm:prSet presAssocID="{F278D6E1-9087-45BB-8DCE-7C8C414FFBB3}" presName="node" presStyleLbl="node1" presStyleIdx="4" presStyleCnt="5" custScaleX="36009" custScaleY="20814" custLinFactNeighborX="3022" custLinFactNeighborY="-16421">
        <dgm:presLayoutVars>
          <dgm:bulletEnabled val="1"/>
        </dgm:presLayoutVars>
      </dgm:prSet>
      <dgm:spPr>
        <a:prstGeom prst="rect">
          <a:avLst/>
        </a:prstGeom>
      </dgm:spPr>
      <dgm:t>
        <a:bodyPr/>
        <a:lstStyle/>
        <a:p>
          <a:pPr rtl="1"/>
          <a:endParaRPr lang="he-IL"/>
        </a:p>
      </dgm:t>
    </dgm:pt>
  </dgm:ptLst>
  <dgm:cxnLst>
    <dgm:cxn modelId="{EE7862C9-EB67-4B9D-A40B-FD66161FF0E3}" type="presOf" srcId="{E76B899E-C365-4F30-B928-8E233D5F1E2B}" destId="{4C1DA0F4-2676-4B93-8DB8-7A8FAE6CFB7C}" srcOrd="0" destOrd="0" presId="urn:microsoft.com/office/officeart/2005/8/layout/default#1"/>
    <dgm:cxn modelId="{BB530A9B-2CDF-4E72-95D7-0105508CD754}" type="presOf" srcId="{F7EB3B33-8C5F-48D5-92FF-46F204764D07}" destId="{5C2C96E0-002E-4056-BE75-689E7D44C79E}" srcOrd="0" destOrd="0" presId="urn:microsoft.com/office/officeart/2005/8/layout/default#1"/>
    <dgm:cxn modelId="{FB6EF32D-185C-4D67-9304-F2DB16F62359}" srcId="{E76B899E-C365-4F30-B928-8E233D5F1E2B}" destId="{F7EB3B33-8C5F-48D5-92FF-46F204764D07}" srcOrd="3" destOrd="0" parTransId="{2E8F25C3-978D-42C6-85C0-9AB8EFD4D85E}" sibTransId="{EC7CBA7F-AB99-4440-A9EC-F269E729B393}"/>
    <dgm:cxn modelId="{B9DA5A1E-59C3-4EC6-8086-4218E7B2C8A7}" type="presOf" srcId="{F278D6E1-9087-45BB-8DCE-7C8C414FFBB3}" destId="{DE2FAC2C-9138-4F28-B456-73C0D19BD409}" srcOrd="0" destOrd="0" presId="urn:microsoft.com/office/officeart/2005/8/layout/default#1"/>
    <dgm:cxn modelId="{093CB833-6693-49F7-ACFC-629A20AD7379}" type="presOf" srcId="{520D61A0-B7E7-4F2A-B3BF-16EA08696B95}" destId="{F5B1F6F8-DB31-4EA0-95BD-3D6428C4C8E6}" srcOrd="0" destOrd="0" presId="urn:microsoft.com/office/officeart/2005/8/layout/default#1"/>
    <dgm:cxn modelId="{934127A2-36EA-4293-8254-7A3D61E2E870}" type="presOf" srcId="{56EC586A-2B59-41F6-9B5F-63B6345D6129}" destId="{D4187643-CDA5-40A1-96F2-77D558C08AEF}" srcOrd="0" destOrd="0" presId="urn:microsoft.com/office/officeart/2005/8/layout/default#1"/>
    <dgm:cxn modelId="{AD2F5774-75D3-4D96-A44B-B16A2A7C8CC5}" srcId="{E76B899E-C365-4F30-B928-8E233D5F1E2B}" destId="{F278D6E1-9087-45BB-8DCE-7C8C414FFBB3}" srcOrd="4" destOrd="0" parTransId="{13D8C521-FAD3-46DE-AF8E-8FF621315058}" sibTransId="{B2886F7E-B861-48C9-B954-FA42CE873369}"/>
    <dgm:cxn modelId="{31A53B0F-1E1F-4D8B-BC05-EE05D96F22A9}" type="presOf" srcId="{CEC68053-BFDC-4F9B-A140-4AA61F5E13AF}" destId="{B593C8B9-D00D-40D8-8C00-343B7D71C40F}" srcOrd="0" destOrd="0" presId="urn:microsoft.com/office/officeart/2005/8/layout/default#1"/>
    <dgm:cxn modelId="{3E5F3225-5183-43A5-BDB3-55B679FEDBB7}" srcId="{E76B899E-C365-4F30-B928-8E233D5F1E2B}" destId="{56EC586A-2B59-41F6-9B5F-63B6345D6129}" srcOrd="0" destOrd="0" parTransId="{6853461D-227D-434C-9D56-E8176208880E}" sibTransId="{0B350DF8-558C-4E8A-8760-0D003F90C9E9}"/>
    <dgm:cxn modelId="{CF184DF6-73CB-44DC-AAA9-AC22B56808E6}" srcId="{E76B899E-C365-4F30-B928-8E233D5F1E2B}" destId="{CEC68053-BFDC-4F9B-A140-4AA61F5E13AF}" srcOrd="2" destOrd="0" parTransId="{2DFBE91B-6D38-4AB7-945E-488B41CBE69E}" sibTransId="{BDB9263F-C4CB-4EDB-A361-B3D199C69EF5}"/>
    <dgm:cxn modelId="{94BDB8C1-C931-44F5-B28B-D71F677F97B2}" srcId="{E76B899E-C365-4F30-B928-8E233D5F1E2B}" destId="{520D61A0-B7E7-4F2A-B3BF-16EA08696B95}" srcOrd="1" destOrd="0" parTransId="{DDE7B13C-4B61-4F3F-B367-1B78FD908D83}" sibTransId="{EB79F623-23DF-4696-ADDD-0CCC0964EE5A}"/>
    <dgm:cxn modelId="{283E8CF8-6286-417E-B7A1-C00D9B4D6A28}" type="presParOf" srcId="{4C1DA0F4-2676-4B93-8DB8-7A8FAE6CFB7C}" destId="{D4187643-CDA5-40A1-96F2-77D558C08AEF}" srcOrd="0" destOrd="0" presId="urn:microsoft.com/office/officeart/2005/8/layout/default#1"/>
    <dgm:cxn modelId="{1947D033-305D-454D-BE50-B818F929AEBC}" type="presParOf" srcId="{4C1DA0F4-2676-4B93-8DB8-7A8FAE6CFB7C}" destId="{46B57D75-18E0-4A04-9818-0EC0A1EEA679}" srcOrd="1" destOrd="0" presId="urn:microsoft.com/office/officeart/2005/8/layout/default#1"/>
    <dgm:cxn modelId="{61604F63-F0BF-4B28-9440-1688CCAEEDA9}" type="presParOf" srcId="{4C1DA0F4-2676-4B93-8DB8-7A8FAE6CFB7C}" destId="{F5B1F6F8-DB31-4EA0-95BD-3D6428C4C8E6}" srcOrd="2" destOrd="0" presId="urn:microsoft.com/office/officeart/2005/8/layout/default#1"/>
    <dgm:cxn modelId="{CD1C6726-5B3E-48C0-8D66-5E1CCCE88692}" type="presParOf" srcId="{4C1DA0F4-2676-4B93-8DB8-7A8FAE6CFB7C}" destId="{65E1565D-E872-485D-B7F7-A43359066502}" srcOrd="3" destOrd="0" presId="urn:microsoft.com/office/officeart/2005/8/layout/default#1"/>
    <dgm:cxn modelId="{5EC7E618-06CC-4702-B758-7AB3320E9C23}" type="presParOf" srcId="{4C1DA0F4-2676-4B93-8DB8-7A8FAE6CFB7C}" destId="{B593C8B9-D00D-40D8-8C00-343B7D71C40F}" srcOrd="4" destOrd="0" presId="urn:microsoft.com/office/officeart/2005/8/layout/default#1"/>
    <dgm:cxn modelId="{FD9DBB81-41D0-4249-B0F2-93CB43167366}" type="presParOf" srcId="{4C1DA0F4-2676-4B93-8DB8-7A8FAE6CFB7C}" destId="{D7663B4E-96EA-4295-89CC-31C8066B8207}" srcOrd="5" destOrd="0" presId="urn:microsoft.com/office/officeart/2005/8/layout/default#1"/>
    <dgm:cxn modelId="{72E2F233-6391-4E01-A8A4-123CF1EB23D8}" type="presParOf" srcId="{4C1DA0F4-2676-4B93-8DB8-7A8FAE6CFB7C}" destId="{5C2C96E0-002E-4056-BE75-689E7D44C79E}" srcOrd="6" destOrd="0" presId="urn:microsoft.com/office/officeart/2005/8/layout/default#1"/>
    <dgm:cxn modelId="{F7467E0C-CB55-4B61-B8AB-512AE52012CC}" type="presParOf" srcId="{4C1DA0F4-2676-4B93-8DB8-7A8FAE6CFB7C}" destId="{DDC6E055-4FC5-448B-ADCF-5A976334023A}" srcOrd="7" destOrd="0" presId="urn:microsoft.com/office/officeart/2005/8/layout/default#1"/>
    <dgm:cxn modelId="{CC5217BA-1D4C-4EB7-92BB-B2ACB9100190}" type="presParOf" srcId="{4C1DA0F4-2676-4B93-8DB8-7A8FAE6CFB7C}" destId="{DE2FAC2C-9138-4F28-B456-73C0D19BD409}" srcOrd="8"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52016" y="0"/>
            <a:ext cx="2945659" cy="493633"/>
          </a:xfrm>
          <a:prstGeom prst="rect">
            <a:avLst/>
          </a:prstGeom>
        </p:spPr>
        <p:txBody>
          <a:bodyPr vert="horz" lIns="91440" tIns="45720" rIns="91440" bIns="45720" rtlCol="1"/>
          <a:lstStyle>
            <a:lvl1pPr algn="r">
              <a:defRPr sz="1200"/>
            </a:lvl1pPr>
          </a:lstStyle>
          <a:p>
            <a:endParaRPr lang="he-IL"/>
          </a:p>
        </p:txBody>
      </p:sp>
      <p:sp>
        <p:nvSpPr>
          <p:cNvPr id="3" name="Date Placeholder 2"/>
          <p:cNvSpPr>
            <a:spLocks noGrp="1"/>
          </p:cNvSpPr>
          <p:nvPr>
            <p:ph type="dt" idx="1"/>
          </p:nvPr>
        </p:nvSpPr>
        <p:spPr>
          <a:xfrm>
            <a:off x="1574" y="0"/>
            <a:ext cx="2945659" cy="493633"/>
          </a:xfrm>
          <a:prstGeom prst="rect">
            <a:avLst/>
          </a:prstGeom>
        </p:spPr>
        <p:txBody>
          <a:bodyPr vert="horz" lIns="91440" tIns="45720" rIns="91440" bIns="45720" rtlCol="1"/>
          <a:lstStyle>
            <a:lvl1pPr algn="l">
              <a:defRPr sz="1200"/>
            </a:lvl1pPr>
          </a:lstStyle>
          <a:p>
            <a:fld id="{2E4236DB-1CCC-40FA-9E17-D2379B426772}" type="datetimeFigureOut">
              <a:rPr lang="he-IL" smtClean="0"/>
              <a:t>כ"ז/חשון/תשע"ט</a:t>
            </a:fld>
            <a:endParaRPr lang="he-IL"/>
          </a:p>
        </p:txBody>
      </p:sp>
      <p:sp>
        <p:nvSpPr>
          <p:cNvPr id="4" name="Slide Image Placeholder 3"/>
          <p:cNvSpPr>
            <a:spLocks noGrp="1" noRot="1" noChangeAspect="1"/>
          </p:cNvSpPr>
          <p:nvPr>
            <p:ph type="sldImg" idx="2"/>
          </p:nvPr>
        </p:nvSpPr>
        <p:spPr>
          <a:xfrm>
            <a:off x="107950" y="739775"/>
            <a:ext cx="6581775" cy="3703638"/>
          </a:xfrm>
          <a:prstGeom prst="rect">
            <a:avLst/>
          </a:prstGeom>
          <a:noFill/>
          <a:ln w="12700">
            <a:solidFill>
              <a:prstClr val="black"/>
            </a:solidFill>
          </a:ln>
        </p:spPr>
        <p:txBody>
          <a:bodyPr vert="horz" lIns="91440" tIns="45720" rIns="91440" bIns="45720" rtlCol="1" anchor="ctr"/>
          <a:lstStyle/>
          <a:p>
            <a:endParaRPr lang="he-IL"/>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6" name="Footer Placeholder 5"/>
          <p:cNvSpPr>
            <a:spLocks noGrp="1"/>
          </p:cNvSpPr>
          <p:nvPr>
            <p:ph type="ftr" sz="quarter" idx="4"/>
          </p:nvPr>
        </p:nvSpPr>
        <p:spPr>
          <a:xfrm>
            <a:off x="3852016" y="9377316"/>
            <a:ext cx="2945659" cy="493633"/>
          </a:xfrm>
          <a:prstGeom prst="rect">
            <a:avLst/>
          </a:prstGeom>
        </p:spPr>
        <p:txBody>
          <a:bodyPr vert="horz" lIns="91440" tIns="45720" rIns="91440" bIns="45720" rtlCol="1" anchor="b"/>
          <a:lstStyle>
            <a:lvl1pPr algn="r">
              <a:defRPr sz="1200"/>
            </a:lvl1pPr>
          </a:lstStyle>
          <a:p>
            <a:endParaRPr lang="he-IL"/>
          </a:p>
        </p:txBody>
      </p:sp>
      <p:sp>
        <p:nvSpPr>
          <p:cNvPr id="7" name="Slide Number Placeholder 6"/>
          <p:cNvSpPr>
            <a:spLocks noGrp="1"/>
          </p:cNvSpPr>
          <p:nvPr>
            <p:ph type="sldNum" sz="quarter" idx="5"/>
          </p:nvPr>
        </p:nvSpPr>
        <p:spPr>
          <a:xfrm>
            <a:off x="1574" y="9377316"/>
            <a:ext cx="2945659" cy="493633"/>
          </a:xfrm>
          <a:prstGeom prst="rect">
            <a:avLst/>
          </a:prstGeom>
        </p:spPr>
        <p:txBody>
          <a:bodyPr vert="horz" lIns="91440" tIns="45720" rIns="91440" bIns="45720" rtlCol="1" anchor="b"/>
          <a:lstStyle>
            <a:lvl1pPr algn="l">
              <a:defRPr sz="1200"/>
            </a:lvl1pPr>
          </a:lstStyle>
          <a:p>
            <a:fld id="{22232B14-3E32-47BA-9C95-5D1211427619}" type="slidenum">
              <a:rPr lang="he-IL" smtClean="0"/>
              <a:t>‹#›</a:t>
            </a:fld>
            <a:endParaRPr lang="he-IL"/>
          </a:p>
        </p:txBody>
      </p:sp>
    </p:spTree>
    <p:extLst>
      <p:ext uri="{BB962C8B-B14F-4D97-AF65-F5344CB8AC3E}">
        <p14:creationId xmlns:p14="http://schemas.microsoft.com/office/powerpoint/2010/main" val="335877949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22232B14-3E32-47BA-9C95-5D1211427619}" type="slidenum">
              <a:rPr lang="he-IL" smtClean="0"/>
              <a:t>17</a:t>
            </a:fld>
            <a:endParaRPr lang="he-IL"/>
          </a:p>
        </p:txBody>
      </p:sp>
    </p:spTree>
    <p:extLst>
      <p:ext uri="{BB962C8B-B14F-4D97-AF65-F5344CB8AC3E}">
        <p14:creationId xmlns:p14="http://schemas.microsoft.com/office/powerpoint/2010/main" val="1051655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he-I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he-IL"/>
          </a:p>
        </p:txBody>
      </p:sp>
      <p:sp>
        <p:nvSpPr>
          <p:cNvPr id="4" name="Date Placeholder 3"/>
          <p:cNvSpPr>
            <a:spLocks noGrp="1"/>
          </p:cNvSpPr>
          <p:nvPr>
            <p:ph type="dt" sz="half" idx="10"/>
          </p:nvPr>
        </p:nvSpPr>
        <p:spPr/>
        <p:txBody>
          <a:bodyPr/>
          <a:lstStyle/>
          <a:p>
            <a:fld id="{EA680DAB-A3BB-4119-AE5F-B2C610F81A53}" type="datetimeFigureOut">
              <a:rPr lang="he-IL" smtClean="0"/>
              <a:pPr/>
              <a:t>כ"ז/חשון/תשע"ט</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DB8813CB-B965-427F-AFB8-CC0DD82A19D4}" type="slidenum">
              <a:rPr lang="he-IL" smtClean="0"/>
              <a:pPr/>
              <a:t>‹#›</a:t>
            </a:fld>
            <a:endParaRPr lang="he-IL"/>
          </a:p>
        </p:txBody>
      </p:sp>
    </p:spTree>
    <p:extLst>
      <p:ext uri="{BB962C8B-B14F-4D97-AF65-F5344CB8AC3E}">
        <p14:creationId xmlns:p14="http://schemas.microsoft.com/office/powerpoint/2010/main" val="386677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p>
            <a:fld id="{EA680DAB-A3BB-4119-AE5F-B2C610F81A53}" type="datetimeFigureOut">
              <a:rPr lang="he-IL" smtClean="0"/>
              <a:pPr/>
              <a:t>כ"ז/חשון/תשע"ט</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DB8813CB-B965-427F-AFB8-CC0DD82A19D4}" type="slidenum">
              <a:rPr lang="he-IL" smtClean="0"/>
              <a:pPr/>
              <a:t>‹#›</a:t>
            </a:fld>
            <a:endParaRPr lang="he-IL"/>
          </a:p>
        </p:txBody>
      </p:sp>
    </p:spTree>
    <p:extLst>
      <p:ext uri="{BB962C8B-B14F-4D97-AF65-F5344CB8AC3E}">
        <p14:creationId xmlns:p14="http://schemas.microsoft.com/office/powerpoint/2010/main" val="64093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p>
            <a:fld id="{EA680DAB-A3BB-4119-AE5F-B2C610F81A53}" type="datetimeFigureOut">
              <a:rPr lang="he-IL" smtClean="0"/>
              <a:pPr/>
              <a:t>כ"ז/חשון/תשע"ט</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DB8813CB-B965-427F-AFB8-CC0DD82A19D4}" type="slidenum">
              <a:rPr lang="he-IL" smtClean="0"/>
              <a:pPr/>
              <a:t>‹#›</a:t>
            </a:fld>
            <a:endParaRPr lang="he-IL"/>
          </a:p>
        </p:txBody>
      </p:sp>
    </p:spTree>
    <p:extLst>
      <p:ext uri="{BB962C8B-B14F-4D97-AF65-F5344CB8AC3E}">
        <p14:creationId xmlns:p14="http://schemas.microsoft.com/office/powerpoint/2010/main" val="2857450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914400" y="2130426"/>
            <a:ext cx="10363200" cy="1470025"/>
          </a:xfr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9FD49C17-D7EE-4829-960B-5390B451BBF4}" type="datetimeFigureOut">
              <a:rPr lang="he-IL" smtClean="0">
                <a:solidFill>
                  <a:prstClr val="black">
                    <a:tint val="75000"/>
                  </a:prstClr>
                </a:solidFill>
              </a:rPr>
              <a:pPr/>
              <a:t>כ"ז/חשון/תשע"ט</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7A6BC51E-D502-4A10-84DE-D436E3FC608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794239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9FD49C17-D7EE-4829-960B-5390B451BBF4}" type="datetimeFigureOut">
              <a:rPr lang="he-IL" smtClean="0">
                <a:solidFill>
                  <a:prstClr val="black">
                    <a:tint val="75000"/>
                  </a:prstClr>
                </a:solidFill>
              </a:rPr>
              <a:pPr/>
              <a:t>כ"ז/חשון/תשע"ט</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7A6BC51E-D502-4A10-84DE-D436E3FC608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639831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963084" y="4406901"/>
            <a:ext cx="103632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9FD49C17-D7EE-4829-960B-5390B451BBF4}" type="datetimeFigureOut">
              <a:rPr lang="he-IL" smtClean="0">
                <a:solidFill>
                  <a:prstClr val="black">
                    <a:tint val="75000"/>
                  </a:prstClr>
                </a:solidFill>
              </a:rPr>
              <a:pPr/>
              <a:t>כ"ז/חשון/תשע"ט</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7A6BC51E-D502-4A10-84DE-D436E3FC608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651931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9FD49C17-D7EE-4829-960B-5390B451BBF4}" type="datetimeFigureOut">
              <a:rPr lang="he-IL" smtClean="0">
                <a:solidFill>
                  <a:prstClr val="black">
                    <a:tint val="75000"/>
                  </a:prstClr>
                </a:solidFill>
              </a:rPr>
              <a:pPr/>
              <a:t>כ"ז/חשון/תשע"ט</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7A6BC51E-D502-4A10-84DE-D436E3FC608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76570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9FD49C17-D7EE-4829-960B-5390B451BBF4}" type="datetimeFigureOut">
              <a:rPr lang="he-IL" smtClean="0">
                <a:solidFill>
                  <a:prstClr val="black">
                    <a:tint val="75000"/>
                  </a:prstClr>
                </a:solidFill>
              </a:rPr>
              <a:pPr/>
              <a:t>כ"ז/חשון/תשע"ט</a:t>
            </a:fld>
            <a:endParaRPr lang="he-IL">
              <a:solidFill>
                <a:prstClr val="black">
                  <a:tint val="75000"/>
                </a:prstClr>
              </a:solidFill>
            </a:endParaRPr>
          </a:p>
        </p:txBody>
      </p:sp>
      <p:sp>
        <p:nvSpPr>
          <p:cNvPr id="8" name="מציין מיקום של כותרת תחתונה 7"/>
          <p:cNvSpPr>
            <a:spLocks noGrp="1"/>
          </p:cNvSpPr>
          <p:nvPr>
            <p:ph type="ftr" sz="quarter" idx="11"/>
          </p:nvPr>
        </p:nvSpPr>
        <p:spPr/>
        <p:txBody>
          <a:bodyPr/>
          <a:lstStyle/>
          <a:p>
            <a:endParaRPr lang="he-IL">
              <a:solidFill>
                <a:prstClr val="black">
                  <a:tint val="75000"/>
                </a:prstClr>
              </a:solidFill>
            </a:endParaRPr>
          </a:p>
        </p:txBody>
      </p:sp>
      <p:sp>
        <p:nvSpPr>
          <p:cNvPr id="9" name="מציין מיקום של מספר שקופית 8"/>
          <p:cNvSpPr>
            <a:spLocks noGrp="1"/>
          </p:cNvSpPr>
          <p:nvPr>
            <p:ph type="sldNum" sz="quarter" idx="12"/>
          </p:nvPr>
        </p:nvSpPr>
        <p:spPr/>
        <p:txBody>
          <a:bodyPr/>
          <a:lstStyle/>
          <a:p>
            <a:fld id="{7A6BC51E-D502-4A10-84DE-D436E3FC608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357049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9FD49C17-D7EE-4829-960B-5390B451BBF4}" type="datetimeFigureOut">
              <a:rPr lang="he-IL" smtClean="0">
                <a:solidFill>
                  <a:prstClr val="black">
                    <a:tint val="75000"/>
                  </a:prstClr>
                </a:solidFill>
              </a:rPr>
              <a:pPr/>
              <a:t>כ"ז/חשון/תשע"ט</a:t>
            </a:fld>
            <a:endParaRPr lang="he-IL">
              <a:solidFill>
                <a:prstClr val="black">
                  <a:tint val="75000"/>
                </a:prstClr>
              </a:solidFill>
            </a:endParaRPr>
          </a:p>
        </p:txBody>
      </p:sp>
      <p:sp>
        <p:nvSpPr>
          <p:cNvPr id="4" name="מציין מיקום של כותרת תחתונה 3"/>
          <p:cNvSpPr>
            <a:spLocks noGrp="1"/>
          </p:cNvSpPr>
          <p:nvPr>
            <p:ph type="ftr" sz="quarter" idx="11"/>
          </p:nvPr>
        </p:nvSpPr>
        <p:spPr/>
        <p:txBody>
          <a:bodyPr/>
          <a:lstStyle/>
          <a:p>
            <a:endParaRPr lang="he-IL">
              <a:solidFill>
                <a:prstClr val="black">
                  <a:tint val="75000"/>
                </a:prstClr>
              </a:solidFill>
            </a:endParaRPr>
          </a:p>
        </p:txBody>
      </p:sp>
      <p:sp>
        <p:nvSpPr>
          <p:cNvPr id="5" name="מציין מיקום של מספר שקופית 4"/>
          <p:cNvSpPr>
            <a:spLocks noGrp="1"/>
          </p:cNvSpPr>
          <p:nvPr>
            <p:ph type="sldNum" sz="quarter" idx="12"/>
          </p:nvPr>
        </p:nvSpPr>
        <p:spPr/>
        <p:txBody>
          <a:bodyPr/>
          <a:lstStyle/>
          <a:p>
            <a:fld id="{7A6BC51E-D502-4A10-84DE-D436E3FC608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731616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9FD49C17-D7EE-4829-960B-5390B451BBF4}" type="datetimeFigureOut">
              <a:rPr lang="he-IL" smtClean="0">
                <a:solidFill>
                  <a:prstClr val="black">
                    <a:tint val="75000"/>
                  </a:prstClr>
                </a:solidFill>
              </a:rPr>
              <a:pPr/>
              <a:t>כ"ז/חשון/תשע"ט</a:t>
            </a:fld>
            <a:endParaRPr lang="he-IL">
              <a:solidFill>
                <a:prstClr val="black">
                  <a:tint val="75000"/>
                </a:prstClr>
              </a:solidFill>
            </a:endParaRPr>
          </a:p>
        </p:txBody>
      </p:sp>
      <p:sp>
        <p:nvSpPr>
          <p:cNvPr id="3" name="מציין מיקום של כותרת תחתונה 2"/>
          <p:cNvSpPr>
            <a:spLocks noGrp="1"/>
          </p:cNvSpPr>
          <p:nvPr>
            <p:ph type="ftr" sz="quarter" idx="11"/>
          </p:nvPr>
        </p:nvSpPr>
        <p:spPr/>
        <p:txBody>
          <a:bodyPr/>
          <a:lstStyle/>
          <a:p>
            <a:endParaRPr lang="he-IL">
              <a:solidFill>
                <a:prstClr val="black">
                  <a:tint val="75000"/>
                </a:prstClr>
              </a:solidFill>
            </a:endParaRPr>
          </a:p>
        </p:txBody>
      </p:sp>
      <p:sp>
        <p:nvSpPr>
          <p:cNvPr id="4" name="מציין מיקום של מספר שקופית 3"/>
          <p:cNvSpPr>
            <a:spLocks noGrp="1"/>
          </p:cNvSpPr>
          <p:nvPr>
            <p:ph type="sldNum" sz="quarter" idx="12"/>
          </p:nvPr>
        </p:nvSpPr>
        <p:spPr/>
        <p:txBody>
          <a:bodyPr/>
          <a:lstStyle/>
          <a:p>
            <a:fld id="{7A6BC51E-D502-4A10-84DE-D436E3FC608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787944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09601" y="273050"/>
            <a:ext cx="4011084"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9FD49C17-D7EE-4829-960B-5390B451BBF4}" type="datetimeFigureOut">
              <a:rPr lang="he-IL" smtClean="0">
                <a:solidFill>
                  <a:prstClr val="black">
                    <a:tint val="75000"/>
                  </a:prstClr>
                </a:solidFill>
              </a:rPr>
              <a:pPr/>
              <a:t>כ"ז/חשון/תשע"ט</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7A6BC51E-D502-4A10-84DE-D436E3FC608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526728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10"/>
          </p:nvPr>
        </p:nvSpPr>
        <p:spPr/>
        <p:txBody>
          <a:bodyPr/>
          <a:lstStyle/>
          <a:p>
            <a:fld id="{EA680DAB-A3BB-4119-AE5F-B2C610F81A53}" type="datetimeFigureOut">
              <a:rPr lang="he-IL" smtClean="0"/>
              <a:pPr/>
              <a:t>כ"ז/חשון/תשע"ט</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DB8813CB-B965-427F-AFB8-CC0DD82A19D4}" type="slidenum">
              <a:rPr lang="he-IL" smtClean="0"/>
              <a:pPr/>
              <a:t>‹#›</a:t>
            </a:fld>
            <a:endParaRPr lang="he-IL"/>
          </a:p>
        </p:txBody>
      </p:sp>
    </p:spTree>
    <p:extLst>
      <p:ext uri="{BB962C8B-B14F-4D97-AF65-F5344CB8AC3E}">
        <p14:creationId xmlns:p14="http://schemas.microsoft.com/office/powerpoint/2010/main" val="2440305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2389717" y="4800600"/>
            <a:ext cx="73152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9FD49C17-D7EE-4829-960B-5390B451BBF4}" type="datetimeFigureOut">
              <a:rPr lang="he-IL" smtClean="0">
                <a:solidFill>
                  <a:prstClr val="black">
                    <a:tint val="75000"/>
                  </a:prstClr>
                </a:solidFill>
              </a:rPr>
              <a:pPr/>
              <a:t>כ"ז/חשון/תשע"ט</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7A6BC51E-D502-4A10-84DE-D436E3FC608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772701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9FD49C17-D7EE-4829-960B-5390B451BBF4}" type="datetimeFigureOut">
              <a:rPr lang="he-IL" smtClean="0">
                <a:solidFill>
                  <a:prstClr val="black">
                    <a:tint val="75000"/>
                  </a:prstClr>
                </a:solidFill>
              </a:rPr>
              <a:pPr/>
              <a:t>כ"ז/חשון/תשע"ט</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7A6BC51E-D502-4A10-84DE-D436E3FC608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284524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839200" y="274639"/>
            <a:ext cx="2743200" cy="5851525"/>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609600" y="274639"/>
            <a:ext cx="8026400" cy="5851525"/>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9FD49C17-D7EE-4829-960B-5390B451BBF4}" type="datetimeFigureOut">
              <a:rPr lang="he-IL" smtClean="0">
                <a:solidFill>
                  <a:prstClr val="black">
                    <a:tint val="75000"/>
                  </a:prstClr>
                </a:solidFill>
              </a:rPr>
              <a:pPr/>
              <a:t>כ"ז/חשון/תשע"ט</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7A6BC51E-D502-4A10-84DE-D436E3FC608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943947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914400" y="2130426"/>
            <a:ext cx="10363200" cy="1470025"/>
          </a:xfr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9FD49C17-D7EE-4829-960B-5390B451BBF4}" type="datetimeFigureOut">
              <a:rPr lang="he-IL" smtClean="0">
                <a:solidFill>
                  <a:prstClr val="black">
                    <a:tint val="75000"/>
                  </a:prstClr>
                </a:solidFill>
              </a:rPr>
              <a:pPr/>
              <a:t>כ"ז/חשון/תשע"ט</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7A6BC51E-D502-4A10-84DE-D436E3FC608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464913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9FD49C17-D7EE-4829-960B-5390B451BBF4}" type="datetimeFigureOut">
              <a:rPr lang="he-IL" smtClean="0">
                <a:solidFill>
                  <a:prstClr val="black">
                    <a:tint val="75000"/>
                  </a:prstClr>
                </a:solidFill>
              </a:rPr>
              <a:pPr/>
              <a:t>כ"ז/חשון/תשע"ט</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7A6BC51E-D502-4A10-84DE-D436E3FC608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973449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963084" y="4406901"/>
            <a:ext cx="103632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9FD49C17-D7EE-4829-960B-5390B451BBF4}" type="datetimeFigureOut">
              <a:rPr lang="he-IL" smtClean="0">
                <a:solidFill>
                  <a:prstClr val="black">
                    <a:tint val="75000"/>
                  </a:prstClr>
                </a:solidFill>
              </a:rPr>
              <a:pPr/>
              <a:t>כ"ז/חשון/תשע"ט</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7A6BC51E-D502-4A10-84DE-D436E3FC608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987885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9FD49C17-D7EE-4829-960B-5390B451BBF4}" type="datetimeFigureOut">
              <a:rPr lang="he-IL" smtClean="0">
                <a:solidFill>
                  <a:prstClr val="black">
                    <a:tint val="75000"/>
                  </a:prstClr>
                </a:solidFill>
              </a:rPr>
              <a:pPr/>
              <a:t>כ"ז/חשון/תשע"ט</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7A6BC51E-D502-4A10-84DE-D436E3FC608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726472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9FD49C17-D7EE-4829-960B-5390B451BBF4}" type="datetimeFigureOut">
              <a:rPr lang="he-IL" smtClean="0">
                <a:solidFill>
                  <a:prstClr val="black">
                    <a:tint val="75000"/>
                  </a:prstClr>
                </a:solidFill>
              </a:rPr>
              <a:pPr/>
              <a:t>כ"ז/חשון/תשע"ט</a:t>
            </a:fld>
            <a:endParaRPr lang="he-IL">
              <a:solidFill>
                <a:prstClr val="black">
                  <a:tint val="75000"/>
                </a:prstClr>
              </a:solidFill>
            </a:endParaRPr>
          </a:p>
        </p:txBody>
      </p:sp>
      <p:sp>
        <p:nvSpPr>
          <p:cNvPr id="8" name="מציין מיקום של כותרת תחתונה 7"/>
          <p:cNvSpPr>
            <a:spLocks noGrp="1"/>
          </p:cNvSpPr>
          <p:nvPr>
            <p:ph type="ftr" sz="quarter" idx="11"/>
          </p:nvPr>
        </p:nvSpPr>
        <p:spPr/>
        <p:txBody>
          <a:bodyPr/>
          <a:lstStyle/>
          <a:p>
            <a:endParaRPr lang="he-IL">
              <a:solidFill>
                <a:prstClr val="black">
                  <a:tint val="75000"/>
                </a:prstClr>
              </a:solidFill>
            </a:endParaRPr>
          </a:p>
        </p:txBody>
      </p:sp>
      <p:sp>
        <p:nvSpPr>
          <p:cNvPr id="9" name="מציין מיקום של מספר שקופית 8"/>
          <p:cNvSpPr>
            <a:spLocks noGrp="1"/>
          </p:cNvSpPr>
          <p:nvPr>
            <p:ph type="sldNum" sz="quarter" idx="12"/>
          </p:nvPr>
        </p:nvSpPr>
        <p:spPr/>
        <p:txBody>
          <a:bodyPr/>
          <a:lstStyle/>
          <a:p>
            <a:fld id="{7A6BC51E-D502-4A10-84DE-D436E3FC608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2813623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9FD49C17-D7EE-4829-960B-5390B451BBF4}" type="datetimeFigureOut">
              <a:rPr lang="he-IL" smtClean="0">
                <a:solidFill>
                  <a:prstClr val="black">
                    <a:tint val="75000"/>
                  </a:prstClr>
                </a:solidFill>
              </a:rPr>
              <a:pPr/>
              <a:t>כ"ז/חשון/תשע"ט</a:t>
            </a:fld>
            <a:endParaRPr lang="he-IL">
              <a:solidFill>
                <a:prstClr val="black">
                  <a:tint val="75000"/>
                </a:prstClr>
              </a:solidFill>
            </a:endParaRPr>
          </a:p>
        </p:txBody>
      </p:sp>
      <p:sp>
        <p:nvSpPr>
          <p:cNvPr id="4" name="מציין מיקום של כותרת תחתונה 3"/>
          <p:cNvSpPr>
            <a:spLocks noGrp="1"/>
          </p:cNvSpPr>
          <p:nvPr>
            <p:ph type="ftr" sz="quarter" idx="11"/>
          </p:nvPr>
        </p:nvSpPr>
        <p:spPr/>
        <p:txBody>
          <a:bodyPr/>
          <a:lstStyle/>
          <a:p>
            <a:endParaRPr lang="he-IL">
              <a:solidFill>
                <a:prstClr val="black">
                  <a:tint val="75000"/>
                </a:prstClr>
              </a:solidFill>
            </a:endParaRPr>
          </a:p>
        </p:txBody>
      </p:sp>
      <p:sp>
        <p:nvSpPr>
          <p:cNvPr id="5" name="מציין מיקום של מספר שקופית 4"/>
          <p:cNvSpPr>
            <a:spLocks noGrp="1"/>
          </p:cNvSpPr>
          <p:nvPr>
            <p:ph type="sldNum" sz="quarter" idx="12"/>
          </p:nvPr>
        </p:nvSpPr>
        <p:spPr/>
        <p:txBody>
          <a:bodyPr/>
          <a:lstStyle/>
          <a:p>
            <a:fld id="{7A6BC51E-D502-4A10-84DE-D436E3FC608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908509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9FD49C17-D7EE-4829-960B-5390B451BBF4}" type="datetimeFigureOut">
              <a:rPr lang="he-IL" smtClean="0">
                <a:solidFill>
                  <a:prstClr val="black">
                    <a:tint val="75000"/>
                  </a:prstClr>
                </a:solidFill>
              </a:rPr>
              <a:pPr/>
              <a:t>כ"ז/חשון/תשע"ט</a:t>
            </a:fld>
            <a:endParaRPr lang="he-IL">
              <a:solidFill>
                <a:prstClr val="black">
                  <a:tint val="75000"/>
                </a:prstClr>
              </a:solidFill>
            </a:endParaRPr>
          </a:p>
        </p:txBody>
      </p:sp>
      <p:sp>
        <p:nvSpPr>
          <p:cNvPr id="3" name="מציין מיקום של כותרת תחתונה 2"/>
          <p:cNvSpPr>
            <a:spLocks noGrp="1"/>
          </p:cNvSpPr>
          <p:nvPr>
            <p:ph type="ftr" sz="quarter" idx="11"/>
          </p:nvPr>
        </p:nvSpPr>
        <p:spPr/>
        <p:txBody>
          <a:bodyPr/>
          <a:lstStyle/>
          <a:p>
            <a:endParaRPr lang="he-IL">
              <a:solidFill>
                <a:prstClr val="black">
                  <a:tint val="75000"/>
                </a:prstClr>
              </a:solidFill>
            </a:endParaRPr>
          </a:p>
        </p:txBody>
      </p:sp>
      <p:sp>
        <p:nvSpPr>
          <p:cNvPr id="4" name="מציין מיקום של מספר שקופית 3"/>
          <p:cNvSpPr>
            <a:spLocks noGrp="1"/>
          </p:cNvSpPr>
          <p:nvPr>
            <p:ph type="sldNum" sz="quarter" idx="12"/>
          </p:nvPr>
        </p:nvSpPr>
        <p:spPr/>
        <p:txBody>
          <a:bodyPr/>
          <a:lstStyle/>
          <a:p>
            <a:fld id="{7A6BC51E-D502-4A10-84DE-D436E3FC608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885162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he-IL"/>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680DAB-A3BB-4119-AE5F-B2C610F81A53}" type="datetimeFigureOut">
              <a:rPr lang="he-IL" smtClean="0"/>
              <a:pPr/>
              <a:t>כ"ז/חשון/תשע"ט</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DB8813CB-B965-427F-AFB8-CC0DD82A19D4}" type="slidenum">
              <a:rPr lang="he-IL" smtClean="0"/>
              <a:pPr/>
              <a:t>‹#›</a:t>
            </a:fld>
            <a:endParaRPr lang="he-IL"/>
          </a:p>
        </p:txBody>
      </p:sp>
    </p:spTree>
    <p:extLst>
      <p:ext uri="{BB962C8B-B14F-4D97-AF65-F5344CB8AC3E}">
        <p14:creationId xmlns:p14="http://schemas.microsoft.com/office/powerpoint/2010/main" val="1487962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09601" y="273050"/>
            <a:ext cx="4011084"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9FD49C17-D7EE-4829-960B-5390B451BBF4}" type="datetimeFigureOut">
              <a:rPr lang="he-IL" smtClean="0">
                <a:solidFill>
                  <a:prstClr val="black">
                    <a:tint val="75000"/>
                  </a:prstClr>
                </a:solidFill>
              </a:rPr>
              <a:pPr/>
              <a:t>כ"ז/חשון/תשע"ט</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7A6BC51E-D502-4A10-84DE-D436E3FC608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256817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2389717" y="4800600"/>
            <a:ext cx="73152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9FD49C17-D7EE-4829-960B-5390B451BBF4}" type="datetimeFigureOut">
              <a:rPr lang="he-IL" smtClean="0">
                <a:solidFill>
                  <a:prstClr val="black">
                    <a:tint val="75000"/>
                  </a:prstClr>
                </a:solidFill>
              </a:rPr>
              <a:pPr/>
              <a:t>כ"ז/חשון/תשע"ט</a:t>
            </a:fld>
            <a:endParaRPr lang="he-IL">
              <a:solidFill>
                <a:prstClr val="black">
                  <a:tint val="75000"/>
                </a:prstClr>
              </a:solidFill>
            </a:endParaRPr>
          </a:p>
        </p:txBody>
      </p:sp>
      <p:sp>
        <p:nvSpPr>
          <p:cNvPr id="6" name="מציין מיקום של כותרת תחתונה 5"/>
          <p:cNvSpPr>
            <a:spLocks noGrp="1"/>
          </p:cNvSpPr>
          <p:nvPr>
            <p:ph type="ftr" sz="quarter" idx="11"/>
          </p:nvPr>
        </p:nvSpPr>
        <p:spPr/>
        <p:txBody>
          <a:bodyPr/>
          <a:lstStyle/>
          <a:p>
            <a:endParaRPr lang="he-IL">
              <a:solidFill>
                <a:prstClr val="black">
                  <a:tint val="75000"/>
                </a:prstClr>
              </a:solidFill>
            </a:endParaRPr>
          </a:p>
        </p:txBody>
      </p:sp>
      <p:sp>
        <p:nvSpPr>
          <p:cNvPr id="7" name="מציין מיקום של מספר שקופית 6"/>
          <p:cNvSpPr>
            <a:spLocks noGrp="1"/>
          </p:cNvSpPr>
          <p:nvPr>
            <p:ph type="sldNum" sz="quarter" idx="12"/>
          </p:nvPr>
        </p:nvSpPr>
        <p:spPr/>
        <p:txBody>
          <a:bodyPr/>
          <a:lstStyle/>
          <a:p>
            <a:fld id="{7A6BC51E-D502-4A10-84DE-D436E3FC608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4091281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9FD49C17-D7EE-4829-960B-5390B451BBF4}" type="datetimeFigureOut">
              <a:rPr lang="he-IL" smtClean="0">
                <a:solidFill>
                  <a:prstClr val="black">
                    <a:tint val="75000"/>
                  </a:prstClr>
                </a:solidFill>
              </a:rPr>
              <a:pPr/>
              <a:t>כ"ז/חשון/תשע"ט</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7A6BC51E-D502-4A10-84DE-D436E3FC608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030123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839200" y="274639"/>
            <a:ext cx="2743200" cy="5851525"/>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609600" y="274639"/>
            <a:ext cx="8026400" cy="5851525"/>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9FD49C17-D7EE-4829-960B-5390B451BBF4}" type="datetimeFigureOut">
              <a:rPr lang="he-IL" smtClean="0">
                <a:solidFill>
                  <a:prstClr val="black">
                    <a:tint val="75000"/>
                  </a:prstClr>
                </a:solidFill>
              </a:rPr>
              <a:pPr/>
              <a:t>כ"ז/חשון/תשע"ט</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p>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p>
            <a:fld id="{7A6BC51E-D502-4A10-84DE-D436E3FC608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835978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Date Placeholder 4"/>
          <p:cNvSpPr>
            <a:spLocks noGrp="1"/>
          </p:cNvSpPr>
          <p:nvPr>
            <p:ph type="dt" sz="half" idx="10"/>
          </p:nvPr>
        </p:nvSpPr>
        <p:spPr/>
        <p:txBody>
          <a:bodyPr/>
          <a:lstStyle/>
          <a:p>
            <a:fld id="{EA680DAB-A3BB-4119-AE5F-B2C610F81A53}" type="datetimeFigureOut">
              <a:rPr lang="he-IL" smtClean="0"/>
              <a:pPr/>
              <a:t>כ"ז/חשון/תשע"ט</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DB8813CB-B965-427F-AFB8-CC0DD82A19D4}" type="slidenum">
              <a:rPr lang="he-IL" smtClean="0"/>
              <a:pPr/>
              <a:t>‹#›</a:t>
            </a:fld>
            <a:endParaRPr lang="he-IL"/>
          </a:p>
        </p:txBody>
      </p:sp>
    </p:spTree>
    <p:extLst>
      <p:ext uri="{BB962C8B-B14F-4D97-AF65-F5344CB8AC3E}">
        <p14:creationId xmlns:p14="http://schemas.microsoft.com/office/powerpoint/2010/main" val="1628481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he-I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Date Placeholder 6"/>
          <p:cNvSpPr>
            <a:spLocks noGrp="1"/>
          </p:cNvSpPr>
          <p:nvPr>
            <p:ph type="dt" sz="half" idx="10"/>
          </p:nvPr>
        </p:nvSpPr>
        <p:spPr/>
        <p:txBody>
          <a:bodyPr/>
          <a:lstStyle/>
          <a:p>
            <a:fld id="{EA680DAB-A3BB-4119-AE5F-B2C610F81A53}" type="datetimeFigureOut">
              <a:rPr lang="he-IL" smtClean="0"/>
              <a:pPr/>
              <a:t>כ"ז/חשון/תשע"ט</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DB8813CB-B965-427F-AFB8-CC0DD82A19D4}" type="slidenum">
              <a:rPr lang="he-IL" smtClean="0"/>
              <a:pPr/>
              <a:t>‹#›</a:t>
            </a:fld>
            <a:endParaRPr lang="he-IL"/>
          </a:p>
        </p:txBody>
      </p:sp>
    </p:spTree>
    <p:extLst>
      <p:ext uri="{BB962C8B-B14F-4D97-AF65-F5344CB8AC3E}">
        <p14:creationId xmlns:p14="http://schemas.microsoft.com/office/powerpoint/2010/main" val="726158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Date Placeholder 2"/>
          <p:cNvSpPr>
            <a:spLocks noGrp="1"/>
          </p:cNvSpPr>
          <p:nvPr>
            <p:ph type="dt" sz="half" idx="10"/>
          </p:nvPr>
        </p:nvSpPr>
        <p:spPr/>
        <p:txBody>
          <a:bodyPr/>
          <a:lstStyle/>
          <a:p>
            <a:fld id="{EA680DAB-A3BB-4119-AE5F-B2C610F81A53}" type="datetimeFigureOut">
              <a:rPr lang="he-IL" smtClean="0"/>
              <a:pPr/>
              <a:t>כ"ז/חשון/תשע"ט</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DB8813CB-B965-427F-AFB8-CC0DD82A19D4}" type="slidenum">
              <a:rPr lang="he-IL" smtClean="0"/>
              <a:pPr/>
              <a:t>‹#›</a:t>
            </a:fld>
            <a:endParaRPr lang="he-IL"/>
          </a:p>
        </p:txBody>
      </p:sp>
    </p:spTree>
    <p:extLst>
      <p:ext uri="{BB962C8B-B14F-4D97-AF65-F5344CB8AC3E}">
        <p14:creationId xmlns:p14="http://schemas.microsoft.com/office/powerpoint/2010/main" val="1386109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80DAB-A3BB-4119-AE5F-B2C610F81A53}" type="datetimeFigureOut">
              <a:rPr lang="he-IL" smtClean="0"/>
              <a:pPr/>
              <a:t>כ"ז/חשון/תשע"ט</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DB8813CB-B965-427F-AFB8-CC0DD82A19D4}" type="slidenum">
              <a:rPr lang="he-IL" smtClean="0"/>
              <a:pPr/>
              <a:t>‹#›</a:t>
            </a:fld>
            <a:endParaRPr lang="he-IL"/>
          </a:p>
        </p:txBody>
      </p:sp>
    </p:spTree>
    <p:extLst>
      <p:ext uri="{BB962C8B-B14F-4D97-AF65-F5344CB8AC3E}">
        <p14:creationId xmlns:p14="http://schemas.microsoft.com/office/powerpoint/2010/main" val="3341027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he-I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0DAB-A3BB-4119-AE5F-B2C610F81A53}" type="datetimeFigureOut">
              <a:rPr lang="he-IL" smtClean="0"/>
              <a:pPr/>
              <a:t>כ"ז/חשון/תשע"ט</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DB8813CB-B965-427F-AFB8-CC0DD82A19D4}" type="slidenum">
              <a:rPr lang="he-IL" smtClean="0"/>
              <a:pPr/>
              <a:t>‹#›</a:t>
            </a:fld>
            <a:endParaRPr lang="he-IL"/>
          </a:p>
        </p:txBody>
      </p:sp>
    </p:spTree>
    <p:extLst>
      <p:ext uri="{BB962C8B-B14F-4D97-AF65-F5344CB8AC3E}">
        <p14:creationId xmlns:p14="http://schemas.microsoft.com/office/powerpoint/2010/main" val="555497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he-IL"/>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0DAB-A3BB-4119-AE5F-B2C610F81A53}" type="datetimeFigureOut">
              <a:rPr lang="he-IL" smtClean="0"/>
              <a:pPr/>
              <a:t>כ"ז/חשון/תשע"ט</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DB8813CB-B965-427F-AFB8-CC0DD82A19D4}" type="slidenum">
              <a:rPr lang="he-IL" smtClean="0"/>
              <a:pPr/>
              <a:t>‹#›</a:t>
            </a:fld>
            <a:endParaRPr lang="he-IL"/>
          </a:p>
        </p:txBody>
      </p:sp>
    </p:spTree>
    <p:extLst>
      <p:ext uri="{BB962C8B-B14F-4D97-AF65-F5344CB8AC3E}">
        <p14:creationId xmlns:p14="http://schemas.microsoft.com/office/powerpoint/2010/main" val="3944201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he-IL"/>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A680DAB-A3BB-4119-AE5F-B2C610F81A53}" type="datetimeFigureOut">
              <a:rPr lang="he-IL" smtClean="0"/>
              <a:pPr/>
              <a:t>כ"ז/חשון/תשע"ט</a:t>
            </a:fld>
            <a:endParaRPr lang="he-I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B8813CB-B965-427F-AFB8-CC0DD82A19D4}" type="slidenum">
              <a:rPr lang="he-IL" smtClean="0"/>
              <a:pPr/>
              <a:t>‹#›</a:t>
            </a:fld>
            <a:endParaRPr lang="he-IL"/>
          </a:p>
        </p:txBody>
      </p:sp>
    </p:spTree>
    <p:extLst>
      <p:ext uri="{BB962C8B-B14F-4D97-AF65-F5344CB8AC3E}">
        <p14:creationId xmlns:p14="http://schemas.microsoft.com/office/powerpoint/2010/main" val="3739204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09600" y="1600201"/>
            <a:ext cx="10972800" cy="4525963"/>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FD49C17-D7EE-4829-960B-5390B451BBF4}" type="datetimeFigureOut">
              <a:rPr lang="he-IL" smtClean="0">
                <a:solidFill>
                  <a:prstClr val="black">
                    <a:tint val="75000"/>
                  </a:prstClr>
                </a:solidFill>
              </a:rPr>
              <a:pPr/>
              <a:t>כ"ז/חשון/תשע"ט</a:t>
            </a:fld>
            <a:endParaRPr lang="he-IL">
              <a:solidFill>
                <a:prstClr val="black">
                  <a:tint val="75000"/>
                </a:prstClr>
              </a:solidFill>
            </a:endParaRPr>
          </a:p>
        </p:txBody>
      </p:sp>
      <p:sp>
        <p:nvSpPr>
          <p:cNvPr id="5" name="מציין מיקום של כותרת תחתונה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solidFill>
                <a:prstClr val="black">
                  <a:tint val="75000"/>
                </a:prstClr>
              </a:solidFill>
            </a:endParaRPr>
          </a:p>
        </p:txBody>
      </p:sp>
      <p:sp>
        <p:nvSpPr>
          <p:cNvPr id="6" name="מציין מיקום של מספר שקופית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A6BC51E-D502-4A10-84DE-D436E3FC608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15692878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609600" y="1600201"/>
            <a:ext cx="10972800" cy="4525963"/>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FD49C17-D7EE-4829-960B-5390B451BBF4}" type="datetimeFigureOut">
              <a:rPr lang="he-IL" smtClean="0">
                <a:solidFill>
                  <a:prstClr val="black">
                    <a:tint val="75000"/>
                  </a:prstClr>
                </a:solidFill>
              </a:rPr>
              <a:pPr/>
              <a:t>כ"ז/חשון/תשע"ט</a:t>
            </a:fld>
            <a:endParaRPr lang="he-IL">
              <a:solidFill>
                <a:prstClr val="black">
                  <a:tint val="75000"/>
                </a:prstClr>
              </a:solidFill>
            </a:endParaRPr>
          </a:p>
        </p:txBody>
      </p:sp>
      <p:sp>
        <p:nvSpPr>
          <p:cNvPr id="5" name="מציין מיקום של כותרת תחתונה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solidFill>
                <a:prstClr val="black">
                  <a:tint val="75000"/>
                </a:prstClr>
              </a:solidFill>
            </a:endParaRPr>
          </a:p>
        </p:txBody>
      </p:sp>
      <p:sp>
        <p:nvSpPr>
          <p:cNvPr id="6" name="מציין מיקום של מספר שקופית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A6BC51E-D502-4A10-84DE-D436E3FC6081}" type="slidenum">
              <a:rPr lang="he-IL" smtClean="0">
                <a:solidFill>
                  <a:prstClr val="black">
                    <a:tint val="75000"/>
                  </a:prstClr>
                </a:solidFill>
              </a:rPr>
              <a:pPr/>
              <a:t>‹#›</a:t>
            </a:fld>
            <a:endParaRPr lang="he-IL">
              <a:solidFill>
                <a:prstClr val="black">
                  <a:tint val="75000"/>
                </a:prstClr>
              </a:solidFill>
            </a:endParaRPr>
          </a:p>
        </p:txBody>
      </p:sp>
    </p:spTree>
    <p:extLst>
      <p:ext uri="{BB962C8B-B14F-4D97-AF65-F5344CB8AC3E}">
        <p14:creationId xmlns:p14="http://schemas.microsoft.com/office/powerpoint/2010/main" val="385242795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111210" y="86497"/>
            <a:ext cx="12080789" cy="6536725"/>
          </a:xfrm>
        </p:spPr>
        <p:txBody>
          <a:bodyPr>
            <a:normAutofit fontScale="90000"/>
          </a:bodyPr>
          <a:lstStyle/>
          <a:p>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b="1" dirty="0" smtClean="0"/>
              <a:t/>
            </a:r>
            <a:br>
              <a:rPr lang="en-US" b="1" dirty="0" smtClean="0"/>
            </a:br>
            <a:r>
              <a:rPr lang="en-US" b="1" dirty="0" smtClean="0"/>
              <a:t/>
            </a:r>
            <a:br>
              <a:rPr lang="en-US" b="1" dirty="0" smtClean="0"/>
            </a:br>
            <a:r>
              <a:rPr lang="en-US" sz="3800" b="1" dirty="0" smtClean="0"/>
              <a:t>Attitudes </a:t>
            </a:r>
            <a:r>
              <a:rPr lang="en-US" sz="3800" b="1" dirty="0"/>
              <a:t>of students and faculty to the integration of high functioning students on the autistic spectrum in Israeli higher </a:t>
            </a:r>
            <a:r>
              <a:rPr lang="en-US" sz="3800" b="1" dirty="0" smtClean="0"/>
              <a:t>education (</a:t>
            </a:r>
            <a:r>
              <a:rPr lang="en-US" sz="3800" b="1" dirty="0"/>
              <a:t>ASD = Autism Spectrum </a:t>
            </a:r>
            <a:r>
              <a:rPr lang="en-US" sz="3800" b="1" dirty="0" smtClean="0"/>
              <a:t>Disorder)</a:t>
            </a:r>
            <a:br>
              <a:rPr lang="en-US" sz="3800" b="1" dirty="0" smtClean="0"/>
            </a:br>
            <a:r>
              <a:rPr lang="en-US" sz="2700" b="1" dirty="0"/>
              <a:t>Prof. Nitza </a:t>
            </a:r>
            <a:r>
              <a:rPr lang="en-US" sz="2700" b="1" dirty="0" err="1" smtClean="0"/>
              <a:t>Davidovitch</a:t>
            </a:r>
            <a:r>
              <a:rPr lang="en-US" sz="2700" b="1" dirty="0" smtClean="0"/>
              <a:t> &amp; </a:t>
            </a:r>
            <a:r>
              <a:rPr lang="pl-PL" sz="2700" b="1" dirty="0" smtClean="0"/>
              <a:t>Alona </a:t>
            </a:r>
            <a:r>
              <a:rPr lang="pl-PL" sz="2700" b="1" dirty="0"/>
              <a:t>Ponomaryova, PhD student</a:t>
            </a:r>
            <a:r>
              <a:rPr lang="he-IL" sz="3600" b="1" dirty="0"/>
              <a:t/>
            </a:r>
            <a:br>
              <a:rPr lang="he-IL" sz="3600" b="1" dirty="0"/>
            </a:br>
            <a:r>
              <a:rPr lang="en-US" sz="4000" b="1" dirty="0" smtClean="0"/>
              <a:t/>
            </a:r>
            <a:br>
              <a:rPr lang="en-US" sz="4000" b="1" dirty="0" smtClean="0"/>
            </a:br>
            <a:r>
              <a:rPr lang="en-US" dirty="0"/>
              <a:t/>
            </a:r>
            <a:br>
              <a:rPr lang="en-US" dirty="0"/>
            </a:br>
            <a:r>
              <a:rPr lang="en-US" b="1" dirty="0" smtClean="0"/>
              <a:t/>
            </a:r>
            <a:br>
              <a:rPr lang="en-US" b="1" dirty="0" smtClean="0"/>
            </a:br>
            <a:r>
              <a:rPr lang="en-US" b="1" dirty="0"/>
              <a:t/>
            </a:r>
            <a:br>
              <a:rPr lang="en-US" b="1" dirty="0"/>
            </a:br>
            <a:endParaRPr lang="he-IL" b="1" dirty="0"/>
          </a:p>
        </p:txBody>
      </p:sp>
      <p:pic>
        <p:nvPicPr>
          <p:cNvPr id="3" name="תמונה 2"/>
          <p:cNvPicPr>
            <a:picLocks noChangeAspect="1"/>
          </p:cNvPicPr>
          <p:nvPr/>
        </p:nvPicPr>
        <p:blipFill>
          <a:blip r:embed="rId2"/>
          <a:stretch>
            <a:fillRect/>
          </a:stretch>
        </p:blipFill>
        <p:spPr>
          <a:xfrm>
            <a:off x="10058400" y="86498"/>
            <a:ext cx="1964724" cy="753762"/>
          </a:xfrm>
          <a:prstGeom prst="rect">
            <a:avLst/>
          </a:prstGeom>
        </p:spPr>
      </p:pic>
      <p:pic>
        <p:nvPicPr>
          <p:cNvPr id="4" name="תמונה 3"/>
          <p:cNvPicPr>
            <a:picLocks noChangeAspect="1"/>
          </p:cNvPicPr>
          <p:nvPr/>
        </p:nvPicPr>
        <p:blipFill>
          <a:blip r:embed="rId3"/>
          <a:stretch>
            <a:fillRect/>
          </a:stretch>
        </p:blipFill>
        <p:spPr>
          <a:xfrm>
            <a:off x="2014152" y="3138617"/>
            <a:ext cx="8365524" cy="3719383"/>
          </a:xfrm>
          <a:prstGeom prst="rect">
            <a:avLst/>
          </a:prstGeom>
        </p:spPr>
      </p:pic>
    </p:spTree>
    <p:extLst>
      <p:ext uri="{BB962C8B-B14F-4D97-AF65-F5344CB8AC3E}">
        <p14:creationId xmlns:p14="http://schemas.microsoft.com/office/powerpoint/2010/main" val="2575273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75520" y="908720"/>
            <a:ext cx="8373616" cy="576064"/>
          </a:xfrm>
        </p:spPr>
        <p:txBody>
          <a:bodyPr>
            <a:noAutofit/>
          </a:bodyPr>
          <a:lstStyle/>
          <a:p>
            <a:pPr algn="l"/>
            <a:r>
              <a:rPr lang="en-US" sz="4000" b="1" dirty="0">
                <a:solidFill>
                  <a:schemeClr val="accent1">
                    <a:lumMod val="75000"/>
                  </a:schemeClr>
                </a:solidFill>
              </a:rPr>
              <a:t>Theoretical Background</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172995" y="1700808"/>
            <a:ext cx="11911913" cy="4824536"/>
          </a:xfrm>
        </p:spPr>
        <p:txBody>
          <a:bodyPr>
            <a:normAutofit/>
          </a:bodyPr>
          <a:lstStyle/>
          <a:p>
            <a:pPr marL="514350" indent="-514350" algn="just" rtl="0">
              <a:buNone/>
            </a:pPr>
            <a:r>
              <a:rPr lang="en-US" sz="3400" b="1" u="sng" dirty="0"/>
              <a:t>Integration In Higher Education Institutions</a:t>
            </a:r>
          </a:p>
          <a:p>
            <a:pPr algn="just" rtl="0"/>
            <a:r>
              <a:rPr lang="en-US" sz="3400" dirty="0"/>
              <a:t>Integration in higher education measured by the following terms: </a:t>
            </a:r>
          </a:p>
          <a:p>
            <a:pPr algn="just" rtl="0">
              <a:buNone/>
            </a:pPr>
            <a:r>
              <a:rPr lang="en-US" sz="3400" dirty="0"/>
              <a:t>    </a:t>
            </a:r>
            <a:r>
              <a:rPr lang="en-US" sz="3400" u="sng" dirty="0"/>
              <a:t>Enrollment</a:t>
            </a:r>
            <a:endParaRPr lang="en-US" sz="3400" dirty="0"/>
          </a:p>
          <a:p>
            <a:pPr algn="just" rtl="0"/>
            <a:r>
              <a:rPr lang="en-US" sz="3400" dirty="0"/>
              <a:t>The entry of minorities into higher education caused by social tendencies and educational performance in previous stage of education (Mingle, 1987).</a:t>
            </a:r>
          </a:p>
          <a:p>
            <a:pPr algn="just" rtl="0">
              <a:buNone/>
            </a:pPr>
            <a:r>
              <a:rPr lang="en-US" sz="3400" dirty="0"/>
              <a:t>     </a:t>
            </a:r>
          </a:p>
          <a:p>
            <a:pPr marL="514350" indent="-514350" algn="l" rtl="0">
              <a:buNone/>
            </a:pPr>
            <a:endParaRPr lang="en-US" sz="2000" dirty="0"/>
          </a:p>
        </p:txBody>
      </p:sp>
      <p:pic>
        <p:nvPicPr>
          <p:cNvPr id="4" name="תמונה 3"/>
          <p:cNvPicPr/>
          <p:nvPr/>
        </p:nvPicPr>
        <p:blipFill>
          <a:blip r:embed="rId2" cstate="print"/>
          <a:srcRect l="30911" t="33136" r="32196" b="41124"/>
          <a:stretch>
            <a:fillRect/>
          </a:stretch>
        </p:blipFill>
        <p:spPr bwMode="auto">
          <a:xfrm>
            <a:off x="10243750" y="0"/>
            <a:ext cx="1841157" cy="836712"/>
          </a:xfrm>
          <a:prstGeom prst="rect">
            <a:avLst/>
          </a:prstGeom>
          <a:noFill/>
          <a:ln w="9525">
            <a:noFill/>
            <a:miter lim="800000"/>
            <a:headEnd/>
            <a:tailEnd/>
          </a:ln>
        </p:spPr>
      </p:pic>
    </p:spTree>
    <p:extLst>
      <p:ext uri="{BB962C8B-B14F-4D97-AF65-F5344CB8AC3E}">
        <p14:creationId xmlns:p14="http://schemas.microsoft.com/office/powerpoint/2010/main" val="709373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19536" y="908720"/>
            <a:ext cx="8229600" cy="576064"/>
          </a:xfrm>
        </p:spPr>
        <p:txBody>
          <a:bodyPr>
            <a:noAutofit/>
          </a:bodyPr>
          <a:lstStyle/>
          <a:p>
            <a:pPr algn="l"/>
            <a:r>
              <a:rPr lang="en-US" sz="4000" b="1" dirty="0">
                <a:solidFill>
                  <a:schemeClr val="accent1">
                    <a:lumMod val="75000"/>
                  </a:schemeClr>
                </a:solidFill>
              </a:rPr>
              <a:t>Theoretical Background</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259492" y="1700808"/>
            <a:ext cx="11751276" cy="4824536"/>
          </a:xfrm>
        </p:spPr>
        <p:txBody>
          <a:bodyPr>
            <a:noAutofit/>
          </a:bodyPr>
          <a:lstStyle/>
          <a:p>
            <a:pPr marL="514350" indent="-514350" algn="just" rtl="0">
              <a:buNone/>
            </a:pPr>
            <a:r>
              <a:rPr lang="en-US" sz="3200" b="1" u="sng" dirty="0"/>
              <a:t>Integration In Higher Education Institutions</a:t>
            </a:r>
          </a:p>
          <a:p>
            <a:pPr algn="just" rtl="0">
              <a:buNone/>
            </a:pPr>
            <a:r>
              <a:rPr lang="en-US" sz="3200" dirty="0"/>
              <a:t>     </a:t>
            </a:r>
            <a:r>
              <a:rPr lang="en-US" sz="3200" u="sng" dirty="0"/>
              <a:t>Adjustment</a:t>
            </a:r>
            <a:endParaRPr lang="en-US" sz="3200" dirty="0"/>
          </a:p>
          <a:p>
            <a:pPr lvl="1" algn="just" rtl="0">
              <a:buFont typeface="Arial" panose="020B0604020202020204" pitchFamily="34" charset="0"/>
              <a:buChar char="•"/>
            </a:pPr>
            <a:r>
              <a:rPr lang="en-US" sz="3200" dirty="0"/>
              <a:t>Measured by the academic, social and personal emotional level (Baker &amp; </a:t>
            </a:r>
            <a:r>
              <a:rPr lang="en-US" sz="3200" dirty="0" err="1"/>
              <a:t>Siryk</a:t>
            </a:r>
            <a:r>
              <a:rPr lang="en-US" sz="3200" dirty="0"/>
              <a:t>, 1984).</a:t>
            </a:r>
          </a:p>
          <a:p>
            <a:pPr lvl="1" algn="just" rtl="0">
              <a:buFont typeface="Arial" panose="020B0604020202020204" pitchFamily="34" charset="0"/>
              <a:buChar char="•"/>
            </a:pPr>
            <a:r>
              <a:rPr lang="en-US" sz="3200" dirty="0"/>
              <a:t>Persistence</a:t>
            </a:r>
          </a:p>
          <a:p>
            <a:pPr lvl="1" algn="just" rtl="0">
              <a:buFont typeface="Arial" panose="020B0604020202020204" pitchFamily="34" charset="0"/>
              <a:buChar char="•"/>
            </a:pPr>
            <a:r>
              <a:rPr lang="en-US" sz="3200" dirty="0"/>
              <a:t>Attrition</a:t>
            </a:r>
          </a:p>
          <a:p>
            <a:pPr algn="just" rtl="0">
              <a:buNone/>
            </a:pPr>
            <a:r>
              <a:rPr lang="en-US" sz="3200" dirty="0"/>
              <a:t>     </a:t>
            </a:r>
            <a:r>
              <a:rPr lang="en-US" sz="3200" u="sng" dirty="0"/>
              <a:t>Aspiration</a:t>
            </a:r>
            <a:endParaRPr lang="en-US" sz="3200" dirty="0"/>
          </a:p>
          <a:p>
            <a:pPr lvl="1" algn="just" rtl="0">
              <a:buFont typeface="Arial" panose="020B0604020202020204" pitchFamily="34" charset="0"/>
              <a:buChar char="•"/>
            </a:pPr>
            <a:r>
              <a:rPr lang="en-US" sz="3200" dirty="0"/>
              <a:t>Degree receiving and intending to find a job.</a:t>
            </a:r>
          </a:p>
          <a:p>
            <a:pPr algn="just" rtl="0">
              <a:buNone/>
            </a:pPr>
            <a:r>
              <a:rPr lang="en-US" sz="3200" dirty="0"/>
              <a:t>     </a:t>
            </a:r>
            <a:r>
              <a:rPr lang="en-US" sz="3200" u="sng" dirty="0"/>
              <a:t>Dropout</a:t>
            </a:r>
            <a:endParaRPr lang="en-US" sz="3200" dirty="0"/>
          </a:p>
          <a:p>
            <a:pPr marL="514350" indent="-514350" algn="l" rtl="0">
              <a:buNone/>
            </a:pPr>
            <a:endParaRPr lang="en-US" sz="2600" dirty="0"/>
          </a:p>
          <a:p>
            <a:pPr algn="l" rtl="0">
              <a:buNone/>
            </a:pPr>
            <a:r>
              <a:rPr lang="en-US" sz="2600" dirty="0"/>
              <a:t>     </a:t>
            </a:r>
          </a:p>
          <a:p>
            <a:pPr marL="514350" indent="-514350" algn="l" rtl="0">
              <a:buNone/>
            </a:pPr>
            <a:endParaRPr lang="en-US" sz="2600" dirty="0"/>
          </a:p>
        </p:txBody>
      </p:sp>
      <p:pic>
        <p:nvPicPr>
          <p:cNvPr id="4" name="תמונה 3"/>
          <p:cNvPicPr/>
          <p:nvPr/>
        </p:nvPicPr>
        <p:blipFill>
          <a:blip r:embed="rId2" cstate="print"/>
          <a:srcRect l="30911" t="33136" r="32196" b="41124"/>
          <a:stretch>
            <a:fillRect/>
          </a:stretch>
        </p:blipFill>
        <p:spPr bwMode="auto">
          <a:xfrm>
            <a:off x="10354962" y="0"/>
            <a:ext cx="1837038" cy="836712"/>
          </a:xfrm>
          <a:prstGeom prst="rect">
            <a:avLst/>
          </a:prstGeom>
          <a:noFill/>
          <a:ln w="9525">
            <a:noFill/>
            <a:miter lim="800000"/>
            <a:headEnd/>
            <a:tailEnd/>
          </a:ln>
        </p:spPr>
      </p:pic>
      <p:pic>
        <p:nvPicPr>
          <p:cNvPr id="5" name="תמונה 4"/>
          <p:cNvPicPr>
            <a:picLocks noChangeAspect="1"/>
          </p:cNvPicPr>
          <p:nvPr/>
        </p:nvPicPr>
        <p:blipFill>
          <a:blip r:embed="rId3"/>
          <a:stretch>
            <a:fillRect/>
          </a:stretch>
        </p:blipFill>
        <p:spPr>
          <a:xfrm>
            <a:off x="8452021" y="3830594"/>
            <a:ext cx="3645243" cy="2910773"/>
          </a:xfrm>
          <a:prstGeom prst="rect">
            <a:avLst/>
          </a:prstGeom>
        </p:spPr>
      </p:pic>
    </p:spTree>
    <p:extLst>
      <p:ext uri="{BB962C8B-B14F-4D97-AF65-F5344CB8AC3E}">
        <p14:creationId xmlns:p14="http://schemas.microsoft.com/office/powerpoint/2010/main" val="514480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75520" y="908720"/>
            <a:ext cx="8373616" cy="576064"/>
          </a:xfrm>
        </p:spPr>
        <p:txBody>
          <a:bodyPr>
            <a:noAutofit/>
          </a:bodyPr>
          <a:lstStyle/>
          <a:p>
            <a:pPr algn="l"/>
            <a:r>
              <a:rPr lang="en-US" sz="4000" b="1" dirty="0">
                <a:solidFill>
                  <a:schemeClr val="accent1">
                    <a:lumMod val="75000"/>
                  </a:schemeClr>
                </a:solidFill>
              </a:rPr>
              <a:t>Theoretical Background</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135925" y="1700808"/>
            <a:ext cx="11961340" cy="4824536"/>
          </a:xfrm>
        </p:spPr>
        <p:txBody>
          <a:bodyPr>
            <a:noAutofit/>
          </a:bodyPr>
          <a:lstStyle/>
          <a:p>
            <a:pPr marL="514350" indent="-514350" algn="just" defTabSz="648000" rtl="0">
              <a:buNone/>
            </a:pPr>
            <a:r>
              <a:rPr lang="en-US" sz="3400" b="1" u="sng" dirty="0"/>
              <a:t>Integration Of High Functioning ASD Students In </a:t>
            </a:r>
            <a:r>
              <a:rPr lang="en-US" sz="3400" b="1" u="sng" dirty="0" smtClean="0"/>
              <a:t>Higher  </a:t>
            </a:r>
            <a:r>
              <a:rPr lang="en-US" sz="3400" b="1" u="sng" dirty="0"/>
              <a:t>Education</a:t>
            </a:r>
          </a:p>
          <a:p>
            <a:pPr marL="514350" indent="-514350" algn="just" defTabSz="648000" rtl="0"/>
            <a:r>
              <a:rPr lang="en-US" sz="3400" dirty="0"/>
              <a:t>Higher education is an essential tool for society development by producing and transferring the knowledge that shape it.</a:t>
            </a:r>
          </a:p>
          <a:p>
            <a:pPr marL="514350" indent="-514350" algn="just" defTabSz="648000" rtl="0"/>
            <a:r>
              <a:rPr lang="en-US" sz="3400" dirty="0"/>
              <a:t>Since it is a key to personal, social, and employment integration, it is of great importance to make this system accessible (</a:t>
            </a:r>
            <a:r>
              <a:rPr lang="en-US" sz="3400" dirty="0" err="1"/>
              <a:t>Avisar</a:t>
            </a:r>
            <a:r>
              <a:rPr lang="en-US" sz="3400" dirty="0"/>
              <a:t>, 2010).</a:t>
            </a:r>
          </a:p>
          <a:p>
            <a:pPr marL="514350" indent="-514350" algn="l" defTabSz="648000" rtl="0"/>
            <a:endParaRPr lang="en-US" sz="2600" dirty="0"/>
          </a:p>
          <a:p>
            <a:pPr marL="514350" indent="-514350" algn="l" rtl="0">
              <a:buNone/>
            </a:pPr>
            <a:endParaRPr lang="en-US" dirty="0"/>
          </a:p>
          <a:p>
            <a:pPr marL="514350" indent="-514350" algn="l" rtl="0">
              <a:buNone/>
            </a:pPr>
            <a:endParaRPr lang="en-US" sz="2600" dirty="0"/>
          </a:p>
        </p:txBody>
      </p:sp>
      <p:pic>
        <p:nvPicPr>
          <p:cNvPr id="4" name="תמונה 3"/>
          <p:cNvPicPr/>
          <p:nvPr/>
        </p:nvPicPr>
        <p:blipFill>
          <a:blip r:embed="rId2" cstate="print"/>
          <a:srcRect l="30911" t="33136" r="32196" b="41124"/>
          <a:stretch>
            <a:fillRect/>
          </a:stretch>
        </p:blipFill>
        <p:spPr bwMode="auto">
          <a:xfrm>
            <a:off x="10429103" y="0"/>
            <a:ext cx="1668161" cy="836712"/>
          </a:xfrm>
          <a:prstGeom prst="rect">
            <a:avLst/>
          </a:prstGeom>
          <a:noFill/>
          <a:ln w="9525">
            <a:noFill/>
            <a:miter lim="800000"/>
            <a:headEnd/>
            <a:tailEnd/>
          </a:ln>
        </p:spPr>
      </p:pic>
    </p:spTree>
    <p:extLst>
      <p:ext uri="{BB962C8B-B14F-4D97-AF65-F5344CB8AC3E}">
        <p14:creationId xmlns:p14="http://schemas.microsoft.com/office/powerpoint/2010/main" val="880520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75520" y="908720"/>
            <a:ext cx="8373616" cy="576064"/>
          </a:xfrm>
        </p:spPr>
        <p:txBody>
          <a:bodyPr>
            <a:noAutofit/>
          </a:bodyPr>
          <a:lstStyle/>
          <a:p>
            <a:pPr algn="l"/>
            <a:r>
              <a:rPr lang="en-US" sz="4000" b="1" dirty="0">
                <a:solidFill>
                  <a:schemeClr val="accent1">
                    <a:lumMod val="75000"/>
                  </a:schemeClr>
                </a:solidFill>
              </a:rPr>
              <a:t>Theoretical Background</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98854" y="1700808"/>
            <a:ext cx="12093146" cy="4824536"/>
          </a:xfrm>
        </p:spPr>
        <p:txBody>
          <a:bodyPr>
            <a:noAutofit/>
          </a:bodyPr>
          <a:lstStyle/>
          <a:p>
            <a:pPr marL="514350" indent="-514350" algn="just" defTabSz="648000" rtl="0">
              <a:buNone/>
            </a:pPr>
            <a:r>
              <a:rPr lang="en-US" sz="3400" b="1" u="sng" dirty="0" smtClean="0"/>
              <a:t>Integration Of High Functioning ASD Students In Higher Education</a:t>
            </a:r>
          </a:p>
          <a:p>
            <a:pPr marL="514350" indent="-514350" algn="just" defTabSz="648000" rtl="0"/>
            <a:r>
              <a:rPr lang="en-US" sz="3400" dirty="0" smtClean="0"/>
              <a:t>Students who are on the high functioning autistic spectrum (HFA) often have difficulty coping with the challenges they face as independent individuals (Palmer, 2006).</a:t>
            </a:r>
          </a:p>
          <a:p>
            <a:pPr marL="514350" indent="-514350" algn="just" defTabSz="648000" rtl="0"/>
            <a:r>
              <a:rPr lang="en-US" sz="3400" dirty="0" smtClean="0"/>
              <a:t>Therefore, a comprehensive integration in the social and educational fields of these students is essential for their success in the academy.</a:t>
            </a:r>
          </a:p>
          <a:p>
            <a:pPr marL="514350" indent="-514350" algn="l" defTabSz="648000" rtl="0"/>
            <a:endParaRPr lang="en-US" sz="2600" dirty="0"/>
          </a:p>
          <a:p>
            <a:pPr marL="514350" indent="-514350" algn="l" rtl="0">
              <a:buNone/>
            </a:pPr>
            <a:endParaRPr lang="en-US" dirty="0"/>
          </a:p>
          <a:p>
            <a:pPr marL="514350" indent="-514350" algn="l" rtl="0">
              <a:buNone/>
            </a:pPr>
            <a:endParaRPr lang="en-US" sz="2600" dirty="0"/>
          </a:p>
        </p:txBody>
      </p:sp>
      <p:pic>
        <p:nvPicPr>
          <p:cNvPr id="4" name="תמונה 3"/>
          <p:cNvPicPr/>
          <p:nvPr/>
        </p:nvPicPr>
        <p:blipFill>
          <a:blip r:embed="rId2" cstate="print"/>
          <a:srcRect l="30911" t="33136" r="32196" b="41124"/>
          <a:stretch>
            <a:fillRect/>
          </a:stretch>
        </p:blipFill>
        <p:spPr bwMode="auto">
          <a:xfrm>
            <a:off x="10149136" y="0"/>
            <a:ext cx="2042864" cy="836712"/>
          </a:xfrm>
          <a:prstGeom prst="rect">
            <a:avLst/>
          </a:prstGeom>
          <a:noFill/>
          <a:ln w="9525">
            <a:noFill/>
            <a:miter lim="800000"/>
            <a:headEnd/>
            <a:tailEnd/>
          </a:ln>
        </p:spPr>
      </p:pic>
    </p:spTree>
    <p:extLst>
      <p:ext uri="{BB962C8B-B14F-4D97-AF65-F5344CB8AC3E}">
        <p14:creationId xmlns:p14="http://schemas.microsoft.com/office/powerpoint/2010/main" val="1569195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75520" y="908720"/>
            <a:ext cx="8373616" cy="576064"/>
          </a:xfrm>
        </p:spPr>
        <p:txBody>
          <a:bodyPr>
            <a:noAutofit/>
          </a:bodyPr>
          <a:lstStyle/>
          <a:p>
            <a:pPr algn="l"/>
            <a:r>
              <a:rPr lang="en-US" sz="4000" b="1" dirty="0">
                <a:solidFill>
                  <a:schemeClr val="accent1">
                    <a:lumMod val="75000"/>
                  </a:schemeClr>
                </a:solidFill>
              </a:rPr>
              <a:t>Theoretical Background</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123568" y="1700808"/>
            <a:ext cx="12068432" cy="4824536"/>
          </a:xfrm>
        </p:spPr>
        <p:txBody>
          <a:bodyPr>
            <a:noAutofit/>
          </a:bodyPr>
          <a:lstStyle/>
          <a:p>
            <a:pPr marL="514350" indent="-514350" algn="l" defTabSz="648000" rtl="0">
              <a:buNone/>
            </a:pPr>
            <a:r>
              <a:rPr lang="en-US" sz="3400" b="1" u="sng" dirty="0"/>
              <a:t>Integration Of High Functioning ASD Students In </a:t>
            </a:r>
            <a:r>
              <a:rPr lang="en-US" sz="3400" b="1" u="sng" dirty="0" smtClean="0"/>
              <a:t>Higher Education</a:t>
            </a:r>
            <a:endParaRPr lang="en-US" sz="3400" b="1" u="sng" dirty="0"/>
          </a:p>
          <a:p>
            <a:pPr marL="514350" indent="-514350" algn="l" defTabSz="648000" rtl="0"/>
            <a:r>
              <a:rPr lang="en-US" sz="3400" dirty="0"/>
              <a:t>Integration of ASD students in higher education in Israel began as a local project and today academic institutions adopt this idea as part of academic involvement in the community (Ministry of Education website, Special Education Division on models for integration of children with autism).</a:t>
            </a:r>
          </a:p>
          <a:p>
            <a:pPr marL="514350" indent="-514350" algn="l" defTabSz="648000" rtl="0"/>
            <a:r>
              <a:rPr lang="en-US" sz="3400" dirty="0"/>
              <a:t>Integration final product measured in terms of graduation.</a:t>
            </a:r>
          </a:p>
          <a:p>
            <a:pPr marL="514350" indent="-514350" algn="l" rtl="0">
              <a:buNone/>
            </a:pPr>
            <a:endParaRPr lang="en-US" dirty="0"/>
          </a:p>
          <a:p>
            <a:pPr marL="514350" indent="-514350" algn="l" rtl="0">
              <a:buNone/>
            </a:pPr>
            <a:endParaRPr lang="en-US" sz="2600" dirty="0"/>
          </a:p>
        </p:txBody>
      </p:sp>
      <p:pic>
        <p:nvPicPr>
          <p:cNvPr id="4" name="תמונה 3"/>
          <p:cNvPicPr/>
          <p:nvPr/>
        </p:nvPicPr>
        <p:blipFill>
          <a:blip r:embed="rId2" cstate="print"/>
          <a:srcRect l="30911" t="33136" r="32196" b="41124"/>
          <a:stretch>
            <a:fillRect/>
          </a:stretch>
        </p:blipFill>
        <p:spPr bwMode="auto">
          <a:xfrm>
            <a:off x="10058400" y="0"/>
            <a:ext cx="2133600" cy="836712"/>
          </a:xfrm>
          <a:prstGeom prst="rect">
            <a:avLst/>
          </a:prstGeom>
          <a:noFill/>
          <a:ln w="9525">
            <a:noFill/>
            <a:miter lim="800000"/>
            <a:headEnd/>
            <a:tailEnd/>
          </a:ln>
        </p:spPr>
      </p:pic>
    </p:spTree>
    <p:extLst>
      <p:ext uri="{BB962C8B-B14F-4D97-AF65-F5344CB8AC3E}">
        <p14:creationId xmlns:p14="http://schemas.microsoft.com/office/powerpoint/2010/main" val="1487042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 y="939114"/>
            <a:ext cx="12097264" cy="1121734"/>
          </a:xfrm>
        </p:spPr>
        <p:txBody>
          <a:bodyPr>
            <a:noAutofit/>
          </a:bodyPr>
          <a:lstStyle/>
          <a:p>
            <a:pPr algn="just" rtl="0"/>
            <a:r>
              <a:rPr lang="en-US" sz="4000" b="1" dirty="0">
                <a:solidFill>
                  <a:schemeClr val="accent1">
                    <a:lumMod val="75000"/>
                  </a:schemeClr>
                </a:solidFill>
              </a:rPr>
              <a:t>Ariel’s University Integration Program For Students On The High Functioning Autistic Spectrum  </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160638" y="2163249"/>
            <a:ext cx="11763632" cy="4546469"/>
          </a:xfrm>
        </p:spPr>
        <p:txBody>
          <a:bodyPr>
            <a:noAutofit/>
          </a:bodyPr>
          <a:lstStyle/>
          <a:p>
            <a:pPr algn="just" defTabSz="648000" rtl="0">
              <a:lnSpc>
                <a:spcPct val="150000"/>
              </a:lnSpc>
            </a:pPr>
            <a:r>
              <a:rPr lang="en-US" sz="3400" dirty="0"/>
              <a:t>The university sees itself as committed to provide the needs of the students on the autistic spectrum. </a:t>
            </a:r>
          </a:p>
          <a:p>
            <a:pPr algn="just" defTabSz="648000" rtl="0">
              <a:lnSpc>
                <a:spcPct val="150000"/>
              </a:lnSpc>
            </a:pPr>
            <a:r>
              <a:rPr lang="en-US" sz="3400" dirty="0"/>
              <a:t>In order to help them reach their full potential, Ariel university established a special and unique integration program for students on the high functioning autistic spectrum.</a:t>
            </a:r>
          </a:p>
          <a:p>
            <a:pPr marL="514350" indent="-514350" algn="just" rtl="0">
              <a:lnSpc>
                <a:spcPct val="150000"/>
              </a:lnSpc>
              <a:buNone/>
            </a:pPr>
            <a:endParaRPr lang="en-US" sz="3400" dirty="0"/>
          </a:p>
        </p:txBody>
      </p:sp>
      <p:pic>
        <p:nvPicPr>
          <p:cNvPr id="4" name="תמונה 3"/>
          <p:cNvPicPr/>
          <p:nvPr/>
        </p:nvPicPr>
        <p:blipFill>
          <a:blip r:embed="rId2" cstate="print"/>
          <a:srcRect l="30911" t="33136" r="32196" b="41124"/>
          <a:stretch>
            <a:fillRect/>
          </a:stretch>
        </p:blipFill>
        <p:spPr bwMode="auto">
          <a:xfrm>
            <a:off x="10243750" y="0"/>
            <a:ext cx="1948249" cy="836712"/>
          </a:xfrm>
          <a:prstGeom prst="rect">
            <a:avLst/>
          </a:prstGeom>
          <a:noFill/>
          <a:ln w="9525">
            <a:noFill/>
            <a:miter lim="800000"/>
            <a:headEnd/>
            <a:tailEnd/>
          </a:ln>
        </p:spPr>
      </p:pic>
    </p:spTree>
    <p:extLst>
      <p:ext uri="{BB962C8B-B14F-4D97-AF65-F5344CB8AC3E}">
        <p14:creationId xmlns:p14="http://schemas.microsoft.com/office/powerpoint/2010/main" val="15459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11211" y="976184"/>
            <a:ext cx="11986053" cy="1470454"/>
          </a:xfrm>
        </p:spPr>
        <p:txBody>
          <a:bodyPr>
            <a:noAutofit/>
          </a:bodyPr>
          <a:lstStyle/>
          <a:p>
            <a:pPr algn="just" rtl="0"/>
            <a:r>
              <a:rPr lang="en-US" sz="4000" b="1" dirty="0">
                <a:solidFill>
                  <a:schemeClr val="accent1">
                    <a:lumMod val="75000"/>
                  </a:schemeClr>
                </a:solidFill>
              </a:rPr>
              <a:t>Ariel’s University Integration Program For Students On The High Functioning Autistic Spectrum </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1" y="2236573"/>
            <a:ext cx="11998411" cy="4360779"/>
          </a:xfrm>
        </p:spPr>
        <p:txBody>
          <a:bodyPr>
            <a:noAutofit/>
          </a:bodyPr>
          <a:lstStyle/>
          <a:p>
            <a:pPr algn="just" defTabSz="648000" rtl="0"/>
            <a:r>
              <a:rPr lang="en-US" sz="3400" dirty="0"/>
              <a:t>Since the program was founded in 2008, the number of it's students is growing every year.</a:t>
            </a:r>
          </a:p>
          <a:p>
            <a:pPr algn="just" rtl="0"/>
            <a:r>
              <a:rPr lang="en-US" sz="3400" u="sng" dirty="0"/>
              <a:t>The success of the program can be demonstrate with</a:t>
            </a:r>
            <a:r>
              <a:rPr lang="en-US" sz="3400" dirty="0"/>
              <a:t>:</a:t>
            </a:r>
          </a:p>
          <a:p>
            <a:pPr lvl="1" algn="just" rtl="0">
              <a:buFont typeface="Wingdings" panose="05000000000000000000" pitchFamily="2" charset="2"/>
              <a:buChar char="ü"/>
            </a:pPr>
            <a:r>
              <a:rPr lang="en-US" sz="3400" dirty="0"/>
              <a:t>Growth in the number of participants.</a:t>
            </a:r>
          </a:p>
          <a:p>
            <a:pPr lvl="1" algn="just" rtl="0">
              <a:buFont typeface="Wingdings" panose="05000000000000000000" pitchFamily="2" charset="2"/>
              <a:buChar char="ü"/>
            </a:pPr>
            <a:r>
              <a:rPr lang="en-US" sz="3400" dirty="0"/>
              <a:t>High level of excellence among the ASD students.</a:t>
            </a:r>
          </a:p>
          <a:p>
            <a:pPr lvl="1" algn="just" rtl="0">
              <a:buFont typeface="Wingdings" panose="05000000000000000000" pitchFamily="2" charset="2"/>
              <a:buChar char="ü"/>
            </a:pPr>
            <a:r>
              <a:rPr lang="en-US" sz="3400" dirty="0"/>
              <a:t>Parents' reports of high satisfaction.</a:t>
            </a:r>
          </a:p>
          <a:p>
            <a:pPr algn="l" rtl="0">
              <a:buFont typeface="Wingdings" panose="05000000000000000000" pitchFamily="2" charset="2"/>
              <a:buChar char="ü"/>
            </a:pPr>
            <a:endParaRPr lang="en-US" sz="2600" dirty="0"/>
          </a:p>
        </p:txBody>
      </p:sp>
      <p:pic>
        <p:nvPicPr>
          <p:cNvPr id="4" name="תמונה 3"/>
          <p:cNvPicPr/>
          <p:nvPr/>
        </p:nvPicPr>
        <p:blipFill>
          <a:blip r:embed="rId2" cstate="print"/>
          <a:srcRect l="30911" t="33136" r="32196" b="41124"/>
          <a:stretch>
            <a:fillRect/>
          </a:stretch>
        </p:blipFill>
        <p:spPr bwMode="auto">
          <a:xfrm>
            <a:off x="10231394" y="0"/>
            <a:ext cx="1865869" cy="836712"/>
          </a:xfrm>
          <a:prstGeom prst="rect">
            <a:avLst/>
          </a:prstGeom>
          <a:noFill/>
          <a:ln w="9525">
            <a:noFill/>
            <a:miter lim="800000"/>
            <a:headEnd/>
            <a:tailEnd/>
          </a:ln>
        </p:spPr>
      </p:pic>
    </p:spTree>
    <p:extLst>
      <p:ext uri="{BB962C8B-B14F-4D97-AF65-F5344CB8AC3E}">
        <p14:creationId xmlns:p14="http://schemas.microsoft.com/office/powerpoint/2010/main" val="1514413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1037969"/>
            <a:ext cx="12192000" cy="1297458"/>
          </a:xfrm>
        </p:spPr>
        <p:txBody>
          <a:bodyPr>
            <a:noAutofit/>
          </a:bodyPr>
          <a:lstStyle/>
          <a:p>
            <a:pPr algn="just" rtl="0"/>
            <a:r>
              <a:rPr lang="en-US" sz="4000" b="1" dirty="0">
                <a:solidFill>
                  <a:schemeClr val="accent1">
                    <a:lumMod val="75000"/>
                  </a:schemeClr>
                </a:solidFill>
              </a:rPr>
              <a:t>Ariel’s University Integration Program For Students On The High Functioning Autistic Spectrum </a:t>
            </a:r>
            <a:endParaRPr lang="en-US" sz="4000" dirty="0">
              <a:solidFill>
                <a:schemeClr val="accent1">
                  <a:lumMod val="75000"/>
                </a:schemeClr>
              </a:solidFill>
            </a:endParaRPr>
          </a:p>
        </p:txBody>
      </p:sp>
      <p:pic>
        <p:nvPicPr>
          <p:cNvPr id="4" name="תמונה 3"/>
          <p:cNvPicPr/>
          <p:nvPr/>
        </p:nvPicPr>
        <p:blipFill>
          <a:blip r:embed="rId3" cstate="print"/>
          <a:srcRect l="30911" t="33136" r="32196" b="41124"/>
          <a:stretch>
            <a:fillRect/>
          </a:stretch>
        </p:blipFill>
        <p:spPr bwMode="auto">
          <a:xfrm>
            <a:off x="9823622" y="0"/>
            <a:ext cx="2368378" cy="836712"/>
          </a:xfrm>
          <a:prstGeom prst="rect">
            <a:avLst/>
          </a:prstGeom>
          <a:noFill/>
          <a:ln w="9525">
            <a:noFill/>
            <a:miter lim="800000"/>
            <a:headEnd/>
            <a:tailEnd/>
          </a:ln>
        </p:spPr>
      </p:pic>
      <p:sp>
        <p:nvSpPr>
          <p:cNvPr id="7" name="מציין מיקום תוכן 2"/>
          <p:cNvSpPr txBox="1">
            <a:spLocks/>
          </p:cNvSpPr>
          <p:nvPr/>
        </p:nvSpPr>
        <p:spPr>
          <a:xfrm>
            <a:off x="0" y="2335427"/>
            <a:ext cx="12192000" cy="5414053"/>
          </a:xfrm>
          <a:prstGeom prst="rect">
            <a:avLst/>
          </a:prstGeom>
        </p:spPr>
        <p:txBody>
          <a:bodyPr vert="horz" lIns="91440" tIns="45720" rIns="91440" bIns="45720" rtlCol="1">
            <a:no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rtl="0"/>
            <a:r>
              <a:rPr lang="en-US" sz="3400" u="sng" dirty="0"/>
              <a:t>Goals</a:t>
            </a:r>
            <a:r>
              <a:rPr lang="en-US" sz="3400" dirty="0"/>
              <a:t>: </a:t>
            </a:r>
          </a:p>
          <a:p>
            <a:pPr lvl="1" algn="l" rtl="0">
              <a:buFont typeface="Wingdings" panose="05000000000000000000" pitchFamily="2" charset="2"/>
              <a:buChar char="ü"/>
            </a:pPr>
            <a:r>
              <a:rPr lang="en-US" sz="3400" dirty="0"/>
              <a:t>To provide equal opportunities.</a:t>
            </a:r>
          </a:p>
          <a:p>
            <a:pPr lvl="1" algn="l" rtl="0">
              <a:buFont typeface="Wingdings" panose="05000000000000000000" pitchFamily="2" charset="2"/>
              <a:buChar char="ü"/>
            </a:pPr>
            <a:r>
              <a:rPr lang="en-US" sz="3400" dirty="0"/>
              <a:t>To access the higher education, and give them the basic opportunity to acquire a degree. </a:t>
            </a:r>
          </a:p>
          <a:p>
            <a:pPr lvl="1" algn="l" rtl="0">
              <a:buFont typeface="Wingdings" panose="05000000000000000000" pitchFamily="2" charset="2"/>
              <a:buChar char="ü"/>
            </a:pPr>
            <a:r>
              <a:rPr lang="en-US" sz="3400" dirty="0"/>
              <a:t>To provide additional resources, that will help them reach that goal and enrich their abilities</a:t>
            </a:r>
            <a:r>
              <a:rPr lang="he-IL" sz="3400" dirty="0"/>
              <a:t>.</a:t>
            </a:r>
            <a:endParaRPr lang="en-US" sz="3400" dirty="0"/>
          </a:p>
        </p:txBody>
      </p:sp>
    </p:spTree>
    <p:extLst>
      <p:ext uri="{BB962C8B-B14F-4D97-AF65-F5344CB8AC3E}">
        <p14:creationId xmlns:p14="http://schemas.microsoft.com/office/powerpoint/2010/main" val="4188944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75520" y="980728"/>
            <a:ext cx="8373616" cy="576064"/>
          </a:xfrm>
        </p:spPr>
        <p:txBody>
          <a:bodyPr>
            <a:noAutofit/>
          </a:bodyPr>
          <a:lstStyle/>
          <a:p>
            <a:pPr algn="l"/>
            <a:r>
              <a:rPr lang="en-US" sz="4000" b="1" dirty="0">
                <a:solidFill>
                  <a:schemeClr val="accent1">
                    <a:lumMod val="75000"/>
                  </a:schemeClr>
                </a:solidFill>
              </a:rPr>
              <a:t>Ariel’s University Integration Program </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135925" y="1700808"/>
            <a:ext cx="11961340" cy="4536504"/>
          </a:xfrm>
        </p:spPr>
        <p:txBody>
          <a:bodyPr>
            <a:noAutofit/>
          </a:bodyPr>
          <a:lstStyle/>
          <a:p>
            <a:pPr marL="0" indent="0" algn="just" rtl="0">
              <a:buNone/>
            </a:pPr>
            <a:r>
              <a:rPr lang="en-US" sz="3000" b="1" u="sng" dirty="0"/>
              <a:t>The Assistance That Is Given By The Program Includes:</a:t>
            </a:r>
          </a:p>
          <a:p>
            <a:pPr lvl="0" algn="just" rtl="0"/>
            <a:r>
              <a:rPr lang="en-US" sz="3000" dirty="0"/>
              <a:t>Accompanying and supporting the </a:t>
            </a:r>
            <a:r>
              <a:rPr lang="en-US" sz="3000" u="sng" dirty="0">
                <a:effectLst>
                  <a:outerShdw blurRad="38100" dist="38100" dir="2700000" algn="tl">
                    <a:srgbClr val="000000">
                      <a:alpha val="43137"/>
                    </a:srgbClr>
                  </a:outerShdw>
                </a:effectLst>
              </a:rPr>
              <a:t>social, emotional and personal aspects</a:t>
            </a:r>
            <a:r>
              <a:rPr lang="en-US" sz="3000" dirty="0"/>
              <a:t> throughout the day:</a:t>
            </a:r>
          </a:p>
          <a:p>
            <a:pPr lvl="1" algn="just" rtl="0">
              <a:buFont typeface="Wingdings" panose="05000000000000000000" pitchFamily="2" charset="2"/>
              <a:buChar char="ü"/>
            </a:pPr>
            <a:r>
              <a:rPr lang="en-US" sz="3000" u="sng" dirty="0"/>
              <a:t>In the social &amp; emotional aspect</a:t>
            </a:r>
            <a:r>
              <a:rPr lang="en-US" sz="3000" dirty="0"/>
              <a:t>: Weekly personal conversations that raise difficulties and feelings, while thinking of possible solutions.</a:t>
            </a:r>
          </a:p>
          <a:p>
            <a:pPr lvl="1" algn="just" rtl="0">
              <a:buFont typeface="Wingdings" panose="05000000000000000000" pitchFamily="2" charset="2"/>
              <a:buChar char="ü"/>
            </a:pPr>
            <a:r>
              <a:rPr lang="en-US" sz="3000" u="sng" dirty="0"/>
              <a:t>In the social aspect</a:t>
            </a:r>
            <a:r>
              <a:rPr lang="en-US" sz="3000" dirty="0"/>
              <a:t>:</a:t>
            </a:r>
          </a:p>
          <a:p>
            <a:pPr lvl="2" algn="just" rtl="0">
              <a:buFont typeface="Calibri" panose="020F0502020204030204" pitchFamily="34" charset="0"/>
              <a:buChar char="-"/>
            </a:pPr>
            <a:r>
              <a:rPr lang="en-US" sz="3000" dirty="0"/>
              <a:t>Three weekly meetings of 'quality time' - for talking, studying, eating together or do any other activity.</a:t>
            </a:r>
          </a:p>
          <a:p>
            <a:pPr lvl="2" algn="just" rtl="0">
              <a:buFont typeface="Calibri" panose="020F0502020204030204" pitchFamily="34" charset="0"/>
              <a:buChar char="-"/>
            </a:pPr>
            <a:r>
              <a:rPr lang="en-US" sz="3000" dirty="0"/>
              <a:t>A large social activity takes place once a week with all the participants (mentors, ASD students).</a:t>
            </a:r>
          </a:p>
          <a:p>
            <a:pPr algn="l" rtl="0"/>
            <a:endParaRPr lang="en-US" dirty="0"/>
          </a:p>
          <a:p>
            <a:pPr marL="514350" indent="-514350" algn="l" rtl="0">
              <a:buNone/>
            </a:pPr>
            <a:endParaRPr lang="en-US" sz="2600" dirty="0"/>
          </a:p>
        </p:txBody>
      </p:sp>
      <p:pic>
        <p:nvPicPr>
          <p:cNvPr id="4" name="תמונה 3"/>
          <p:cNvPicPr/>
          <p:nvPr/>
        </p:nvPicPr>
        <p:blipFill>
          <a:blip r:embed="rId2" cstate="print"/>
          <a:srcRect l="30911" t="33136" r="32196" b="41124"/>
          <a:stretch>
            <a:fillRect/>
          </a:stretch>
        </p:blipFill>
        <p:spPr bwMode="auto">
          <a:xfrm>
            <a:off x="10256108" y="0"/>
            <a:ext cx="1935892" cy="836712"/>
          </a:xfrm>
          <a:prstGeom prst="rect">
            <a:avLst/>
          </a:prstGeom>
          <a:noFill/>
          <a:ln w="9525">
            <a:noFill/>
            <a:miter lim="800000"/>
            <a:headEnd/>
            <a:tailEnd/>
          </a:ln>
        </p:spPr>
      </p:pic>
    </p:spTree>
    <p:extLst>
      <p:ext uri="{BB962C8B-B14F-4D97-AF65-F5344CB8AC3E}">
        <p14:creationId xmlns:p14="http://schemas.microsoft.com/office/powerpoint/2010/main" val="38271328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75520" y="1124744"/>
            <a:ext cx="8373616" cy="576064"/>
          </a:xfrm>
        </p:spPr>
        <p:txBody>
          <a:bodyPr>
            <a:noAutofit/>
          </a:bodyPr>
          <a:lstStyle/>
          <a:p>
            <a:pPr algn="l"/>
            <a:r>
              <a:rPr lang="en-US" sz="4000" b="1" dirty="0">
                <a:solidFill>
                  <a:schemeClr val="accent1">
                    <a:lumMod val="75000"/>
                  </a:schemeClr>
                </a:solidFill>
              </a:rPr>
              <a:t>Ariel’s University Integration Program </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160638" y="1804086"/>
            <a:ext cx="12031362" cy="4633784"/>
          </a:xfrm>
        </p:spPr>
        <p:txBody>
          <a:bodyPr>
            <a:noAutofit/>
          </a:bodyPr>
          <a:lstStyle/>
          <a:p>
            <a:pPr marL="0" indent="0" algn="just" rtl="0">
              <a:buNone/>
            </a:pPr>
            <a:r>
              <a:rPr lang="en-US" sz="3200" b="1" u="sng" dirty="0"/>
              <a:t>The Assistance That Is Given By The Program Includes:</a:t>
            </a:r>
          </a:p>
          <a:p>
            <a:pPr lvl="0" algn="just" rtl="0"/>
            <a:r>
              <a:rPr lang="en-US" sz="3200" dirty="0"/>
              <a:t>Accompanying and supporting the </a:t>
            </a:r>
            <a:r>
              <a:rPr lang="en-US" sz="3200" u="sng" dirty="0">
                <a:effectLst>
                  <a:outerShdw blurRad="38100" dist="38100" dir="2700000" algn="tl">
                    <a:srgbClr val="000000">
                      <a:alpha val="43137"/>
                    </a:srgbClr>
                  </a:outerShdw>
                </a:effectLst>
              </a:rPr>
              <a:t>learning aspects</a:t>
            </a:r>
            <a:r>
              <a:rPr lang="en-US" sz="3200" dirty="0"/>
              <a:t>:</a:t>
            </a:r>
          </a:p>
          <a:p>
            <a:pPr lvl="1" algn="just" rtl="0">
              <a:buFont typeface="Wingdings" panose="05000000000000000000" pitchFamily="2" charset="2"/>
              <a:buChar char="ü"/>
            </a:pPr>
            <a:r>
              <a:rPr lang="en-US" sz="3200" u="sng" dirty="0"/>
              <a:t>A professional team</a:t>
            </a:r>
            <a:r>
              <a:rPr lang="en-US" sz="3200" dirty="0"/>
              <a:t>: social workers, psychologists, remedial teaching and etc.</a:t>
            </a:r>
          </a:p>
          <a:p>
            <a:pPr lvl="1" algn="just" rtl="0">
              <a:buFont typeface="Wingdings" panose="05000000000000000000" pitchFamily="2" charset="2"/>
              <a:buChar char="ü"/>
            </a:pPr>
            <a:r>
              <a:rPr lang="en-US" sz="3200" u="sng" dirty="0"/>
              <a:t>In the educational aspect </a:t>
            </a:r>
            <a:r>
              <a:rPr lang="en-US" sz="3200" dirty="0"/>
              <a:t>- Teaching tools, learning skills, customized schedule as needed, private tutoring and etc.</a:t>
            </a:r>
          </a:p>
          <a:p>
            <a:pPr algn="just" rtl="0"/>
            <a:r>
              <a:rPr lang="en-US" sz="3200" dirty="0"/>
              <a:t>Moreover, the support does not end after receiving the diploma, but continues with assistance work placement, and continuing education for those interested in it</a:t>
            </a:r>
            <a:r>
              <a:rPr lang="en-US" sz="3200" dirty="0" smtClean="0"/>
              <a:t>.</a:t>
            </a:r>
            <a:endParaRPr lang="en-US" sz="2600" dirty="0"/>
          </a:p>
        </p:txBody>
      </p:sp>
      <p:pic>
        <p:nvPicPr>
          <p:cNvPr id="4" name="תמונה 3"/>
          <p:cNvPicPr/>
          <p:nvPr/>
        </p:nvPicPr>
        <p:blipFill>
          <a:blip r:embed="rId2" cstate="print"/>
          <a:srcRect l="30911" t="33136" r="32196" b="41124"/>
          <a:stretch>
            <a:fillRect/>
          </a:stretch>
        </p:blipFill>
        <p:spPr bwMode="auto">
          <a:xfrm>
            <a:off x="9922476" y="0"/>
            <a:ext cx="2269524" cy="836712"/>
          </a:xfrm>
          <a:prstGeom prst="rect">
            <a:avLst/>
          </a:prstGeom>
          <a:noFill/>
          <a:ln w="9525">
            <a:noFill/>
            <a:miter lim="800000"/>
            <a:headEnd/>
            <a:tailEnd/>
          </a:ln>
        </p:spPr>
      </p:pic>
    </p:spTree>
    <p:extLst>
      <p:ext uri="{BB962C8B-B14F-4D97-AF65-F5344CB8AC3E}">
        <p14:creationId xmlns:p14="http://schemas.microsoft.com/office/powerpoint/2010/main" val="6713102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20130" y="457200"/>
            <a:ext cx="9729006" cy="1171600"/>
          </a:xfrm>
        </p:spPr>
        <p:txBody>
          <a:bodyPr>
            <a:noAutofit/>
          </a:bodyPr>
          <a:lstStyle/>
          <a:p>
            <a:pPr algn="l"/>
            <a:r>
              <a:rPr lang="en-US" sz="4000" b="1" dirty="0">
                <a:solidFill>
                  <a:schemeClr val="accent1">
                    <a:lumMod val="75000"/>
                  </a:schemeClr>
                </a:solidFill>
              </a:rPr>
              <a:t>Introduction</a:t>
            </a:r>
            <a:r>
              <a:rPr lang="en-US" dirty="0">
                <a:solidFill>
                  <a:schemeClr val="accent1">
                    <a:lumMod val="75000"/>
                  </a:schemeClr>
                </a:solidFill>
              </a:rPr>
              <a:t/>
            </a:r>
            <a:br>
              <a:rPr lang="en-US" dirty="0">
                <a:solidFill>
                  <a:schemeClr val="accent1">
                    <a:lumMod val="75000"/>
                  </a:schemeClr>
                </a:solidFill>
              </a:rPr>
            </a:br>
            <a:endParaRPr lang="he-IL" dirty="0">
              <a:solidFill>
                <a:schemeClr val="accent1">
                  <a:lumMod val="75000"/>
                </a:schemeClr>
              </a:solidFill>
            </a:endParaRPr>
          </a:p>
        </p:txBody>
      </p:sp>
      <p:sp>
        <p:nvSpPr>
          <p:cNvPr id="3" name="מציין מיקום תוכן 2"/>
          <p:cNvSpPr>
            <a:spLocks noGrp="1"/>
          </p:cNvSpPr>
          <p:nvPr>
            <p:ph idx="1"/>
          </p:nvPr>
        </p:nvSpPr>
        <p:spPr>
          <a:xfrm>
            <a:off x="86497" y="1149179"/>
            <a:ext cx="12105503" cy="5560540"/>
          </a:xfrm>
        </p:spPr>
        <p:txBody>
          <a:bodyPr>
            <a:normAutofit/>
          </a:bodyPr>
          <a:lstStyle/>
          <a:p>
            <a:pPr algn="just" rtl="0">
              <a:lnSpc>
                <a:spcPct val="150000"/>
              </a:lnSpc>
            </a:pPr>
            <a:r>
              <a:rPr lang="en-US" sz="3600" dirty="0"/>
              <a:t>Israel state has been under a process of change in its attitude toward people on the autistic spectrum. </a:t>
            </a:r>
          </a:p>
          <a:p>
            <a:pPr algn="just" rtl="0">
              <a:lnSpc>
                <a:spcPct val="150000"/>
              </a:lnSpc>
            </a:pPr>
            <a:r>
              <a:rPr lang="en-US" sz="3600" dirty="0"/>
              <a:t>The main change reflected by the recognition of their basic right to a full and productive life accompanied by self realization while integrating them into all areas of human endeavor (Ward &amp; Stewart, 2008).</a:t>
            </a:r>
          </a:p>
          <a:p>
            <a:pPr algn="just" rtl="0">
              <a:lnSpc>
                <a:spcPct val="150000"/>
              </a:lnSpc>
            </a:pPr>
            <a:endParaRPr lang="he-IL" sz="2600" dirty="0"/>
          </a:p>
        </p:txBody>
      </p:sp>
      <p:pic>
        <p:nvPicPr>
          <p:cNvPr id="4" name="תמונה 3"/>
          <p:cNvPicPr/>
          <p:nvPr/>
        </p:nvPicPr>
        <p:blipFill>
          <a:blip r:embed="rId2" cstate="print"/>
          <a:srcRect l="30911" t="33136" r="32196" b="41124"/>
          <a:stretch>
            <a:fillRect/>
          </a:stretch>
        </p:blipFill>
        <p:spPr bwMode="auto">
          <a:xfrm>
            <a:off x="10149136" y="0"/>
            <a:ext cx="2042864" cy="836712"/>
          </a:xfrm>
          <a:prstGeom prst="rect">
            <a:avLst/>
          </a:prstGeom>
          <a:noFill/>
          <a:ln w="9525">
            <a:noFill/>
            <a:miter lim="800000"/>
            <a:headEnd/>
            <a:tailEnd/>
          </a:ln>
        </p:spPr>
      </p:pic>
    </p:spTree>
    <p:extLst>
      <p:ext uri="{BB962C8B-B14F-4D97-AF65-F5344CB8AC3E}">
        <p14:creationId xmlns:p14="http://schemas.microsoft.com/office/powerpoint/2010/main" val="2159090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19536" y="1124744"/>
            <a:ext cx="8229600" cy="576064"/>
          </a:xfrm>
        </p:spPr>
        <p:txBody>
          <a:bodyPr>
            <a:noAutofit/>
          </a:bodyPr>
          <a:lstStyle/>
          <a:p>
            <a:pPr algn="l"/>
            <a:r>
              <a:rPr lang="en-US" sz="4000" b="1" dirty="0">
                <a:solidFill>
                  <a:schemeClr val="accent1">
                    <a:lumMod val="75000"/>
                  </a:schemeClr>
                </a:solidFill>
              </a:rPr>
              <a:t>About The Study</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1" y="1791730"/>
            <a:ext cx="12192001" cy="4877630"/>
          </a:xfrm>
        </p:spPr>
        <p:txBody>
          <a:bodyPr>
            <a:noAutofit/>
          </a:bodyPr>
          <a:lstStyle/>
          <a:p>
            <a:pPr algn="just" rtl="0">
              <a:lnSpc>
                <a:spcPct val="150000"/>
              </a:lnSpc>
            </a:pPr>
            <a:r>
              <a:rPr lang="en-US" sz="3400" dirty="0" smtClean="0"/>
              <a:t>This </a:t>
            </a:r>
            <a:r>
              <a:rPr lang="en-US" sz="3400" dirty="0"/>
              <a:t>study focused on the high functioning autistic </a:t>
            </a:r>
            <a:r>
              <a:rPr lang="en-US" sz="3400" dirty="0" smtClean="0"/>
              <a:t>spectrum </a:t>
            </a:r>
            <a:r>
              <a:rPr lang="en-US" sz="3400" dirty="0"/>
              <a:t>students, who are part of the integration program at Ariel University.</a:t>
            </a:r>
          </a:p>
          <a:p>
            <a:pPr algn="just" rtl="0">
              <a:lnSpc>
                <a:spcPct val="150000"/>
              </a:lnSpc>
            </a:pPr>
            <a:r>
              <a:rPr lang="en-US" sz="3400" dirty="0"/>
              <a:t>This study is an evaluation study </a:t>
            </a:r>
            <a:endParaRPr lang="en-US" sz="3400" dirty="0" smtClean="0"/>
          </a:p>
          <a:p>
            <a:pPr marL="0" indent="0" algn="just" rtl="0">
              <a:lnSpc>
                <a:spcPct val="150000"/>
              </a:lnSpc>
              <a:buNone/>
            </a:pPr>
            <a:r>
              <a:rPr lang="en-US" sz="3400" dirty="0" smtClean="0"/>
              <a:t>of </a:t>
            </a:r>
            <a:r>
              <a:rPr lang="en-US" sz="3400" dirty="0"/>
              <a:t>this program.</a:t>
            </a:r>
          </a:p>
          <a:p>
            <a:pPr algn="l" rtl="0"/>
            <a:endParaRPr lang="en-US" sz="2600" dirty="0"/>
          </a:p>
          <a:p>
            <a:pPr algn="l" rtl="0"/>
            <a:endParaRPr lang="en-US" sz="2600" dirty="0"/>
          </a:p>
        </p:txBody>
      </p:sp>
      <p:pic>
        <p:nvPicPr>
          <p:cNvPr id="4" name="תמונה 3"/>
          <p:cNvPicPr/>
          <p:nvPr/>
        </p:nvPicPr>
        <p:blipFill>
          <a:blip r:embed="rId2" cstate="print"/>
          <a:srcRect l="30911" t="33136" r="32196" b="41124"/>
          <a:stretch>
            <a:fillRect/>
          </a:stretch>
        </p:blipFill>
        <p:spPr bwMode="auto">
          <a:xfrm>
            <a:off x="10149136" y="0"/>
            <a:ext cx="2042864" cy="836712"/>
          </a:xfrm>
          <a:prstGeom prst="rect">
            <a:avLst/>
          </a:prstGeom>
          <a:noFill/>
          <a:ln w="9525">
            <a:noFill/>
            <a:miter lim="800000"/>
            <a:headEnd/>
            <a:tailEnd/>
          </a:ln>
        </p:spPr>
      </p:pic>
      <p:pic>
        <p:nvPicPr>
          <p:cNvPr id="5" name="תמונה 4"/>
          <p:cNvPicPr>
            <a:picLocks noChangeAspect="1"/>
          </p:cNvPicPr>
          <p:nvPr/>
        </p:nvPicPr>
        <p:blipFill>
          <a:blip r:embed="rId3"/>
          <a:stretch>
            <a:fillRect/>
          </a:stretch>
        </p:blipFill>
        <p:spPr>
          <a:xfrm>
            <a:off x="6413157" y="3595817"/>
            <a:ext cx="5778843" cy="3164466"/>
          </a:xfrm>
          <a:prstGeom prst="rect">
            <a:avLst/>
          </a:prstGeom>
        </p:spPr>
      </p:pic>
    </p:spTree>
    <p:extLst>
      <p:ext uri="{BB962C8B-B14F-4D97-AF65-F5344CB8AC3E}">
        <p14:creationId xmlns:p14="http://schemas.microsoft.com/office/powerpoint/2010/main" val="42100010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1" y="1791730"/>
            <a:ext cx="12192001" cy="4877630"/>
          </a:xfrm>
        </p:spPr>
        <p:txBody>
          <a:bodyPr>
            <a:noAutofit/>
          </a:bodyPr>
          <a:lstStyle/>
          <a:p>
            <a:pPr algn="l" rtl="0"/>
            <a:endParaRPr lang="en-US" sz="2600" dirty="0"/>
          </a:p>
          <a:p>
            <a:pPr algn="l" rtl="0"/>
            <a:endParaRPr lang="en-US" sz="2600" dirty="0"/>
          </a:p>
        </p:txBody>
      </p:sp>
      <p:pic>
        <p:nvPicPr>
          <p:cNvPr id="4" name="תמונה 3"/>
          <p:cNvPicPr/>
          <p:nvPr/>
        </p:nvPicPr>
        <p:blipFill>
          <a:blip r:embed="rId2" cstate="print"/>
          <a:srcRect l="30911" t="33136" r="32196" b="41124"/>
          <a:stretch>
            <a:fillRect/>
          </a:stretch>
        </p:blipFill>
        <p:spPr bwMode="auto">
          <a:xfrm>
            <a:off x="10058400" y="0"/>
            <a:ext cx="2133600" cy="836712"/>
          </a:xfrm>
          <a:prstGeom prst="rect">
            <a:avLst/>
          </a:prstGeom>
          <a:noFill/>
          <a:ln w="9525">
            <a:noFill/>
            <a:miter lim="800000"/>
            <a:headEnd/>
            <a:tailEnd/>
          </a:ln>
        </p:spPr>
      </p:pic>
      <p:pic>
        <p:nvPicPr>
          <p:cNvPr id="9" name="תמונה 8"/>
          <p:cNvPicPr>
            <a:picLocks noChangeAspect="1"/>
          </p:cNvPicPr>
          <p:nvPr/>
        </p:nvPicPr>
        <p:blipFill>
          <a:blip r:embed="rId3"/>
          <a:stretch>
            <a:fillRect/>
          </a:stretch>
        </p:blipFill>
        <p:spPr>
          <a:xfrm>
            <a:off x="358346" y="1311546"/>
            <a:ext cx="11833654" cy="5654376"/>
          </a:xfrm>
          <a:prstGeom prst="rect">
            <a:avLst/>
          </a:prstGeom>
        </p:spPr>
      </p:pic>
    </p:spTree>
    <p:extLst>
      <p:ext uri="{BB962C8B-B14F-4D97-AF65-F5344CB8AC3E}">
        <p14:creationId xmlns:p14="http://schemas.microsoft.com/office/powerpoint/2010/main" val="14876327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a:t>תרשים .1 מפת המחקר</a:t>
            </a:r>
            <a:r>
              <a:rPr lang="en-US" dirty="0"/>
              <a:t/>
            </a:r>
            <a:br>
              <a:rPr lang="en-US" dirty="0"/>
            </a:br>
            <a:endParaRPr lang="he-IL" dirty="0"/>
          </a:p>
        </p:txBody>
      </p:sp>
      <p:sp>
        <p:nvSpPr>
          <p:cNvPr id="3" name="מציין מיקום תוכן 2"/>
          <p:cNvSpPr>
            <a:spLocks noGrp="1"/>
          </p:cNvSpPr>
          <p:nvPr>
            <p:ph idx="1"/>
          </p:nvPr>
        </p:nvSpPr>
        <p:spPr>
          <a:xfrm>
            <a:off x="148281" y="1173892"/>
            <a:ext cx="11862487" cy="5486400"/>
          </a:xfrm>
        </p:spPr>
        <p:txBody>
          <a:bodyPr/>
          <a:lstStyle/>
          <a:p>
            <a:endParaRPr lang="he-IL" dirty="0"/>
          </a:p>
        </p:txBody>
      </p:sp>
      <p:graphicFrame>
        <p:nvGraphicFramePr>
          <p:cNvPr id="18" name="Diagram 1"/>
          <p:cNvGraphicFramePr>
            <a:graphicFrameLocks/>
          </p:cNvGraphicFramePr>
          <p:nvPr>
            <p:extLst>
              <p:ext uri="{D42A27DB-BD31-4B8C-83A1-F6EECF244321}">
                <p14:modId xmlns:p14="http://schemas.microsoft.com/office/powerpoint/2010/main" val="199962185"/>
              </p:ext>
            </p:extLst>
          </p:nvPr>
        </p:nvGraphicFramePr>
        <p:xfrm>
          <a:off x="3105150" y="1371600"/>
          <a:ext cx="5981700" cy="6148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4185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47528" y="1124744"/>
            <a:ext cx="8301608" cy="576064"/>
          </a:xfrm>
        </p:spPr>
        <p:txBody>
          <a:bodyPr>
            <a:noAutofit/>
          </a:bodyPr>
          <a:lstStyle/>
          <a:p>
            <a:pPr algn="l"/>
            <a:r>
              <a:rPr lang="en-US" sz="4000" b="1" dirty="0">
                <a:solidFill>
                  <a:schemeClr val="accent1">
                    <a:lumMod val="75000"/>
                  </a:schemeClr>
                </a:solidFill>
              </a:rPr>
              <a:t>About The Study</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123568" y="1804086"/>
            <a:ext cx="11961340" cy="5225314"/>
          </a:xfrm>
        </p:spPr>
        <p:txBody>
          <a:bodyPr>
            <a:noAutofit/>
          </a:bodyPr>
          <a:lstStyle/>
          <a:p>
            <a:pPr marL="0" indent="0" algn="l" rtl="0">
              <a:buNone/>
            </a:pPr>
            <a:r>
              <a:rPr lang="en-US" sz="3600" b="1" u="sng" dirty="0"/>
              <a:t>Method</a:t>
            </a:r>
            <a:endParaRPr lang="en-US" sz="3600" u="sng" dirty="0"/>
          </a:p>
          <a:p>
            <a:pPr algn="l" rtl="0"/>
            <a:r>
              <a:rPr lang="en-US" sz="3600" u="sng" dirty="0"/>
              <a:t>Participants:</a:t>
            </a:r>
            <a:endParaRPr lang="en-US" sz="3600" dirty="0"/>
          </a:p>
          <a:p>
            <a:pPr lvl="1" algn="l" rtl="0">
              <a:buFont typeface="Wingdings" panose="05000000000000000000" pitchFamily="2" charset="2"/>
              <a:buChar char="ü"/>
            </a:pPr>
            <a:r>
              <a:rPr lang="en-US" sz="3600" dirty="0"/>
              <a:t>30 students on the high functioning autistic spectrum.</a:t>
            </a:r>
          </a:p>
          <a:p>
            <a:pPr lvl="1" algn="l" rtl="0">
              <a:buFont typeface="Wingdings" panose="05000000000000000000" pitchFamily="2" charset="2"/>
              <a:buChar char="ü"/>
            </a:pPr>
            <a:r>
              <a:rPr lang="en-US" sz="3600" dirty="0"/>
              <a:t>27 students who are the tutors for students on the high functioning autistic spectrum.</a:t>
            </a:r>
          </a:p>
          <a:p>
            <a:pPr lvl="1" algn="l" rtl="0">
              <a:buFont typeface="Wingdings" panose="05000000000000000000" pitchFamily="2" charset="2"/>
              <a:buChar char="ü"/>
            </a:pPr>
            <a:r>
              <a:rPr lang="en-US" sz="3600" dirty="0"/>
              <a:t>103 lecturers from the institute.</a:t>
            </a:r>
          </a:p>
          <a:p>
            <a:pPr lvl="1" algn="l" rtl="0">
              <a:buFont typeface="Wingdings" panose="05000000000000000000" pitchFamily="2" charset="2"/>
              <a:buChar char="ü"/>
            </a:pPr>
            <a:r>
              <a:rPr lang="en-US" sz="3600" dirty="0"/>
              <a:t>526 students that have no association to the program.</a:t>
            </a:r>
          </a:p>
          <a:p>
            <a:pPr lvl="1" algn="l" rtl="0">
              <a:buFont typeface="Wingdings" panose="05000000000000000000" pitchFamily="2" charset="2"/>
              <a:buChar char="ü"/>
            </a:pPr>
            <a:r>
              <a:rPr lang="en-US" sz="3600" dirty="0"/>
              <a:t>N = 686.</a:t>
            </a:r>
          </a:p>
        </p:txBody>
      </p:sp>
      <p:pic>
        <p:nvPicPr>
          <p:cNvPr id="4" name="תמונה 3"/>
          <p:cNvPicPr/>
          <p:nvPr/>
        </p:nvPicPr>
        <p:blipFill>
          <a:blip r:embed="rId2" cstate="print"/>
          <a:srcRect l="30911" t="33136" r="32196" b="41124"/>
          <a:stretch>
            <a:fillRect/>
          </a:stretch>
        </p:blipFill>
        <p:spPr bwMode="auto">
          <a:xfrm>
            <a:off x="10243750" y="0"/>
            <a:ext cx="1948249" cy="836712"/>
          </a:xfrm>
          <a:prstGeom prst="rect">
            <a:avLst/>
          </a:prstGeom>
          <a:noFill/>
          <a:ln w="9525">
            <a:noFill/>
            <a:miter lim="800000"/>
            <a:headEnd/>
            <a:tailEnd/>
          </a:ln>
        </p:spPr>
      </p:pic>
    </p:spTree>
    <p:extLst>
      <p:ext uri="{BB962C8B-B14F-4D97-AF65-F5344CB8AC3E}">
        <p14:creationId xmlns:p14="http://schemas.microsoft.com/office/powerpoint/2010/main" val="6580384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47528" y="1052736"/>
            <a:ext cx="8301608" cy="576064"/>
          </a:xfrm>
        </p:spPr>
        <p:txBody>
          <a:bodyPr>
            <a:noAutofit/>
          </a:bodyPr>
          <a:lstStyle/>
          <a:p>
            <a:pPr algn="l"/>
            <a:r>
              <a:rPr lang="en-US" sz="4000" b="1" dirty="0">
                <a:solidFill>
                  <a:schemeClr val="accent1">
                    <a:lumMod val="75000"/>
                  </a:schemeClr>
                </a:solidFill>
              </a:rPr>
              <a:t>About The Study</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0" y="1844824"/>
            <a:ext cx="12192000" cy="4851920"/>
          </a:xfrm>
        </p:spPr>
        <p:txBody>
          <a:bodyPr>
            <a:noAutofit/>
          </a:bodyPr>
          <a:lstStyle/>
          <a:p>
            <a:pPr marL="0" indent="0" algn="just" rtl="0">
              <a:buNone/>
            </a:pPr>
            <a:r>
              <a:rPr lang="en-US" sz="3400" b="1" u="sng" dirty="0"/>
              <a:t>Method</a:t>
            </a:r>
            <a:endParaRPr lang="en-US" sz="3400" u="sng" dirty="0"/>
          </a:p>
          <a:p>
            <a:pPr algn="just" rtl="0"/>
            <a:r>
              <a:rPr lang="en-US" sz="3400" u="sng" dirty="0"/>
              <a:t>Tools:</a:t>
            </a:r>
          </a:p>
          <a:p>
            <a:pPr lvl="1" algn="just" rtl="0">
              <a:buFont typeface="Wingdings" panose="05000000000000000000" pitchFamily="2" charset="2"/>
              <a:buChar char="ü"/>
            </a:pPr>
            <a:r>
              <a:rPr lang="en-US" sz="3400" dirty="0"/>
              <a:t>A Questionnaire called "The Integration of Students in the Autistic Sequence in Higher Education in Israel". </a:t>
            </a:r>
          </a:p>
          <a:p>
            <a:pPr lvl="1" algn="just" rtl="0">
              <a:buFont typeface="Wingdings" panose="05000000000000000000" pitchFamily="2" charset="2"/>
              <a:buChar char="ü"/>
            </a:pPr>
            <a:r>
              <a:rPr lang="en-US" sz="3400" dirty="0"/>
              <a:t>Two supplementary questionnaires were developed. </a:t>
            </a:r>
          </a:p>
          <a:p>
            <a:pPr lvl="1" algn="just" rtl="0">
              <a:buFont typeface="Wingdings" panose="05000000000000000000" pitchFamily="2" charset="2"/>
              <a:buChar char="ü"/>
            </a:pPr>
            <a:r>
              <a:rPr lang="en-US" sz="3400" dirty="0"/>
              <a:t>The study was approved by the Institutional Ethics Committee</a:t>
            </a:r>
            <a:r>
              <a:rPr lang="he-IL" sz="3400" dirty="0"/>
              <a:t>.</a:t>
            </a:r>
            <a:endParaRPr lang="en-US" sz="3400" dirty="0"/>
          </a:p>
          <a:p>
            <a:pPr lvl="1" algn="just" rtl="0">
              <a:buFont typeface="Wingdings" panose="05000000000000000000" pitchFamily="2" charset="2"/>
              <a:buChar char="ü"/>
            </a:pPr>
            <a:r>
              <a:rPr lang="en-US" sz="3400" dirty="0"/>
              <a:t>The subjects were also asked to fill in a number of demographic data, such as sex, year of birth, country of birth and field of study</a:t>
            </a:r>
            <a:r>
              <a:rPr lang="he-IL" sz="3400" dirty="0"/>
              <a:t>.</a:t>
            </a:r>
            <a:endParaRPr lang="en-US" sz="3400" dirty="0"/>
          </a:p>
        </p:txBody>
      </p:sp>
      <p:pic>
        <p:nvPicPr>
          <p:cNvPr id="4" name="תמונה 3"/>
          <p:cNvPicPr/>
          <p:nvPr/>
        </p:nvPicPr>
        <p:blipFill>
          <a:blip r:embed="rId2" cstate="print"/>
          <a:srcRect l="30911" t="33136" r="32196" b="41124"/>
          <a:stretch>
            <a:fillRect/>
          </a:stretch>
        </p:blipFill>
        <p:spPr bwMode="auto">
          <a:xfrm>
            <a:off x="10416746" y="0"/>
            <a:ext cx="1775254" cy="836712"/>
          </a:xfrm>
          <a:prstGeom prst="rect">
            <a:avLst/>
          </a:prstGeom>
          <a:noFill/>
          <a:ln w="9525">
            <a:noFill/>
            <a:miter lim="800000"/>
            <a:headEnd/>
            <a:tailEnd/>
          </a:ln>
        </p:spPr>
      </p:pic>
    </p:spTree>
    <p:extLst>
      <p:ext uri="{BB962C8B-B14F-4D97-AF65-F5344CB8AC3E}">
        <p14:creationId xmlns:p14="http://schemas.microsoft.com/office/powerpoint/2010/main" val="26276034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19536" y="1052736"/>
            <a:ext cx="8229600" cy="576064"/>
          </a:xfrm>
        </p:spPr>
        <p:txBody>
          <a:bodyPr>
            <a:noAutofit/>
          </a:bodyPr>
          <a:lstStyle/>
          <a:p>
            <a:pPr algn="l"/>
            <a:r>
              <a:rPr lang="en-US" sz="4000" b="1" dirty="0">
                <a:solidFill>
                  <a:schemeClr val="accent1">
                    <a:lumMod val="75000"/>
                  </a:schemeClr>
                </a:solidFill>
              </a:rPr>
              <a:t>About The Study</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1" y="1628799"/>
            <a:ext cx="12035480" cy="5142703"/>
          </a:xfrm>
        </p:spPr>
        <p:txBody>
          <a:bodyPr>
            <a:noAutofit/>
          </a:bodyPr>
          <a:lstStyle/>
          <a:p>
            <a:pPr marL="0" indent="0" algn="just" rtl="0">
              <a:buNone/>
            </a:pPr>
            <a:r>
              <a:rPr lang="en-US" sz="3200" b="1" u="sng" dirty="0"/>
              <a:t>Method</a:t>
            </a:r>
            <a:endParaRPr lang="en-US" sz="3200" u="sng" dirty="0"/>
          </a:p>
          <a:p>
            <a:pPr algn="just" rtl="0"/>
            <a:r>
              <a:rPr lang="en-US" sz="3600" u="sng" dirty="0"/>
              <a:t>Tools:</a:t>
            </a:r>
          </a:p>
          <a:p>
            <a:pPr lvl="1" algn="just" rtl="0">
              <a:buFont typeface="Wingdings" panose="05000000000000000000" pitchFamily="2" charset="2"/>
              <a:buChar char="ü"/>
            </a:pPr>
            <a:r>
              <a:rPr lang="en-US" sz="3600" dirty="0"/>
              <a:t>The questionnaire that was divided to the ASD students, didn't include an introduction, because of consideration to avoid overload information and therefore confusion.</a:t>
            </a:r>
          </a:p>
          <a:p>
            <a:pPr lvl="1" algn="just" rtl="0">
              <a:buFont typeface="Wingdings" panose="05000000000000000000" pitchFamily="2" charset="2"/>
              <a:buChar char="ü"/>
            </a:pPr>
            <a:r>
              <a:rPr lang="en-US" sz="3600" dirty="0"/>
              <a:t>In addition, their questionnaire was transformed to be shorter and more accessible.</a:t>
            </a:r>
          </a:p>
        </p:txBody>
      </p:sp>
      <p:pic>
        <p:nvPicPr>
          <p:cNvPr id="4" name="תמונה 3"/>
          <p:cNvPicPr/>
          <p:nvPr/>
        </p:nvPicPr>
        <p:blipFill>
          <a:blip r:embed="rId2" cstate="print"/>
          <a:srcRect l="30911" t="33136" r="32196" b="41124"/>
          <a:stretch>
            <a:fillRect/>
          </a:stretch>
        </p:blipFill>
        <p:spPr bwMode="auto">
          <a:xfrm>
            <a:off x="9798908" y="0"/>
            <a:ext cx="2393092" cy="836712"/>
          </a:xfrm>
          <a:prstGeom prst="rect">
            <a:avLst/>
          </a:prstGeom>
          <a:noFill/>
          <a:ln w="9525">
            <a:noFill/>
            <a:miter lim="800000"/>
            <a:headEnd/>
            <a:tailEnd/>
          </a:ln>
        </p:spPr>
      </p:pic>
    </p:spTree>
    <p:extLst>
      <p:ext uri="{BB962C8B-B14F-4D97-AF65-F5344CB8AC3E}">
        <p14:creationId xmlns:p14="http://schemas.microsoft.com/office/powerpoint/2010/main" val="26065782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47528" y="1124744"/>
            <a:ext cx="8301608" cy="576064"/>
          </a:xfrm>
        </p:spPr>
        <p:txBody>
          <a:bodyPr>
            <a:noAutofit/>
          </a:bodyPr>
          <a:lstStyle/>
          <a:p>
            <a:pPr algn="l"/>
            <a:r>
              <a:rPr lang="en-US" sz="4000" b="1" dirty="0">
                <a:solidFill>
                  <a:schemeClr val="accent1">
                    <a:lumMod val="75000"/>
                  </a:schemeClr>
                </a:solidFill>
              </a:rPr>
              <a:t>About The Study</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0" y="1821804"/>
            <a:ext cx="12035481" cy="4824536"/>
          </a:xfrm>
        </p:spPr>
        <p:txBody>
          <a:bodyPr>
            <a:noAutofit/>
          </a:bodyPr>
          <a:lstStyle/>
          <a:p>
            <a:pPr marL="0" indent="0" algn="l" rtl="0">
              <a:buNone/>
            </a:pPr>
            <a:r>
              <a:rPr lang="en-US" sz="2600" b="1" u="sng" dirty="0"/>
              <a:t>Method</a:t>
            </a:r>
            <a:endParaRPr lang="en-US" sz="2600" u="sng" dirty="0"/>
          </a:p>
          <a:p>
            <a:pPr algn="l" rtl="0"/>
            <a:r>
              <a:rPr lang="en-US" sz="3600" u="sng" dirty="0"/>
              <a:t>Procedure:</a:t>
            </a:r>
          </a:p>
          <a:p>
            <a:pPr lvl="1" algn="just" rtl="0">
              <a:buFont typeface="Wingdings" panose="05000000000000000000" pitchFamily="2" charset="2"/>
              <a:buChar char="ü"/>
            </a:pPr>
            <a:r>
              <a:rPr lang="en-US" sz="3600" dirty="0"/>
              <a:t>All groups, except the ASD group, could fill out the questionnaire either manually or computerized</a:t>
            </a:r>
          </a:p>
          <a:p>
            <a:pPr lvl="1" algn="just" rtl="0">
              <a:buFont typeface="Wingdings" panose="05000000000000000000" pitchFamily="2" charset="2"/>
              <a:buChar char="ü"/>
            </a:pPr>
            <a:r>
              <a:rPr lang="en-US" sz="3600" dirty="0"/>
              <a:t>The ASD group was given the questionnaires individually.</a:t>
            </a:r>
          </a:p>
          <a:p>
            <a:pPr lvl="1" algn="just" rtl="0">
              <a:buFont typeface="Wingdings" panose="05000000000000000000" pitchFamily="2" charset="2"/>
              <a:buChar char="ü"/>
            </a:pPr>
            <a:r>
              <a:rPr lang="en-US" sz="3600" dirty="0"/>
              <a:t>Although the questionnaire that was given to them was adjusted, they did show difficulty filling them.</a:t>
            </a:r>
          </a:p>
        </p:txBody>
      </p:sp>
      <p:pic>
        <p:nvPicPr>
          <p:cNvPr id="4" name="תמונה 3"/>
          <p:cNvPicPr/>
          <p:nvPr/>
        </p:nvPicPr>
        <p:blipFill>
          <a:blip r:embed="rId2" cstate="print"/>
          <a:srcRect l="30911" t="33136" r="32196" b="41124"/>
          <a:stretch>
            <a:fillRect/>
          </a:stretch>
        </p:blipFill>
        <p:spPr bwMode="auto">
          <a:xfrm>
            <a:off x="9885404" y="0"/>
            <a:ext cx="2306595" cy="836712"/>
          </a:xfrm>
          <a:prstGeom prst="rect">
            <a:avLst/>
          </a:prstGeom>
          <a:noFill/>
          <a:ln w="9525">
            <a:noFill/>
            <a:miter lim="800000"/>
            <a:headEnd/>
            <a:tailEnd/>
          </a:ln>
        </p:spPr>
      </p:pic>
    </p:spTree>
    <p:extLst>
      <p:ext uri="{BB962C8B-B14F-4D97-AF65-F5344CB8AC3E}">
        <p14:creationId xmlns:p14="http://schemas.microsoft.com/office/powerpoint/2010/main" val="37885788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47528" y="1124744"/>
            <a:ext cx="8301608" cy="576064"/>
          </a:xfrm>
        </p:spPr>
        <p:txBody>
          <a:bodyPr>
            <a:noAutofit/>
          </a:bodyPr>
          <a:lstStyle/>
          <a:p>
            <a:pPr algn="l"/>
            <a:r>
              <a:rPr lang="en-US" sz="4000" b="1" dirty="0">
                <a:solidFill>
                  <a:schemeClr val="accent1">
                    <a:lumMod val="75000"/>
                  </a:schemeClr>
                </a:solidFill>
              </a:rPr>
              <a:t>About The Study</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210065" y="1700808"/>
            <a:ext cx="11981935" cy="4896544"/>
          </a:xfrm>
        </p:spPr>
        <p:txBody>
          <a:bodyPr>
            <a:noAutofit/>
          </a:bodyPr>
          <a:lstStyle/>
          <a:p>
            <a:pPr marL="0" indent="0" algn="just" rtl="0">
              <a:buNone/>
            </a:pPr>
            <a:r>
              <a:rPr lang="en-US" sz="4000" b="1" u="sng" dirty="0"/>
              <a:t>Hypotheses (Based On Literature Research And Field):</a:t>
            </a:r>
            <a:endParaRPr lang="en-US" sz="4000" u="sng" dirty="0"/>
          </a:p>
          <a:p>
            <a:pPr algn="just" rtl="0"/>
            <a:r>
              <a:rPr lang="en-US" sz="4000" dirty="0" smtClean="0"/>
              <a:t>There </a:t>
            </a:r>
            <a:r>
              <a:rPr lang="en-US" sz="4000" dirty="0"/>
              <a:t>is a correlation between all students attitudes (with or without tutoring relationship), and the social – educational climate in the academic institution, towards the students on the high functioning autistic spectrum integration</a:t>
            </a:r>
            <a:r>
              <a:rPr lang="en-US" sz="2600" dirty="0"/>
              <a:t>.</a:t>
            </a:r>
          </a:p>
        </p:txBody>
      </p:sp>
      <p:pic>
        <p:nvPicPr>
          <p:cNvPr id="4" name="תמונה 3"/>
          <p:cNvPicPr/>
          <p:nvPr/>
        </p:nvPicPr>
        <p:blipFill>
          <a:blip r:embed="rId2" cstate="print"/>
          <a:srcRect l="30911" t="33136" r="32196" b="41124"/>
          <a:stretch>
            <a:fillRect/>
          </a:stretch>
        </p:blipFill>
        <p:spPr bwMode="auto">
          <a:xfrm>
            <a:off x="9873048" y="0"/>
            <a:ext cx="2211859" cy="836712"/>
          </a:xfrm>
          <a:prstGeom prst="rect">
            <a:avLst/>
          </a:prstGeom>
          <a:noFill/>
          <a:ln w="9525">
            <a:noFill/>
            <a:miter lim="800000"/>
            <a:headEnd/>
            <a:tailEnd/>
          </a:ln>
        </p:spPr>
      </p:pic>
    </p:spTree>
    <p:extLst>
      <p:ext uri="{BB962C8B-B14F-4D97-AF65-F5344CB8AC3E}">
        <p14:creationId xmlns:p14="http://schemas.microsoft.com/office/powerpoint/2010/main" val="38857365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47528" y="1124744"/>
            <a:ext cx="8301608" cy="576064"/>
          </a:xfrm>
        </p:spPr>
        <p:txBody>
          <a:bodyPr>
            <a:noAutofit/>
          </a:bodyPr>
          <a:lstStyle/>
          <a:p>
            <a:pPr algn="l"/>
            <a:r>
              <a:rPr lang="en-US" sz="4000" b="1" dirty="0">
                <a:solidFill>
                  <a:schemeClr val="accent1">
                    <a:lumMod val="75000"/>
                  </a:schemeClr>
                </a:solidFill>
              </a:rPr>
              <a:t>About The Study</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271849" y="1791730"/>
            <a:ext cx="11825416" cy="4733614"/>
          </a:xfrm>
        </p:spPr>
        <p:txBody>
          <a:bodyPr>
            <a:noAutofit/>
          </a:bodyPr>
          <a:lstStyle/>
          <a:p>
            <a:pPr marL="0" indent="0" algn="l" rtl="0">
              <a:buNone/>
            </a:pPr>
            <a:r>
              <a:rPr lang="en-US" sz="2600" b="1" u="sng" dirty="0"/>
              <a:t>Hypotheses (Based On Literature Research And Field):</a:t>
            </a:r>
            <a:endParaRPr lang="en-US" sz="2600" u="sng" dirty="0"/>
          </a:p>
          <a:p>
            <a:pPr algn="just" rtl="0"/>
            <a:r>
              <a:rPr lang="en-US" sz="3600" dirty="0" smtClean="0"/>
              <a:t>There </a:t>
            </a:r>
            <a:r>
              <a:rPr lang="en-US" sz="3600" dirty="0"/>
              <a:t>is a correlation between the tutors attitudes, towards the students on the high functioning autistic spectrum perception of self-academic efficacy.</a:t>
            </a:r>
          </a:p>
          <a:p>
            <a:pPr algn="just" rtl="0"/>
            <a:endParaRPr lang="en-US" sz="3600" dirty="0"/>
          </a:p>
          <a:p>
            <a:pPr algn="just" rtl="0"/>
            <a:r>
              <a:rPr lang="en-US" sz="3600" dirty="0"/>
              <a:t>There is a correlation between the personal background (age, acquaintance with autism) and the attitudes of all students toward the integration of students in the autistic spectrum</a:t>
            </a:r>
            <a:r>
              <a:rPr lang="en-US" sz="3600" dirty="0">
                <a:solidFill>
                  <a:srgbClr val="FF0000"/>
                </a:solidFill>
              </a:rPr>
              <a:t>.</a:t>
            </a:r>
          </a:p>
        </p:txBody>
      </p:sp>
      <p:pic>
        <p:nvPicPr>
          <p:cNvPr id="4" name="תמונה 3"/>
          <p:cNvPicPr/>
          <p:nvPr/>
        </p:nvPicPr>
        <p:blipFill>
          <a:blip r:embed="rId2" cstate="print"/>
          <a:srcRect l="30911" t="33136" r="32196" b="41124"/>
          <a:stretch>
            <a:fillRect/>
          </a:stretch>
        </p:blipFill>
        <p:spPr bwMode="auto">
          <a:xfrm>
            <a:off x="10367319" y="0"/>
            <a:ext cx="1729945" cy="836712"/>
          </a:xfrm>
          <a:prstGeom prst="rect">
            <a:avLst/>
          </a:prstGeom>
          <a:noFill/>
          <a:ln w="9525">
            <a:noFill/>
            <a:miter lim="800000"/>
            <a:headEnd/>
            <a:tailEnd/>
          </a:ln>
        </p:spPr>
      </p:pic>
    </p:spTree>
    <p:extLst>
      <p:ext uri="{BB962C8B-B14F-4D97-AF65-F5344CB8AC3E}">
        <p14:creationId xmlns:p14="http://schemas.microsoft.com/office/powerpoint/2010/main" val="21993739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19536" y="1124744"/>
            <a:ext cx="8229600" cy="576064"/>
          </a:xfrm>
        </p:spPr>
        <p:txBody>
          <a:bodyPr>
            <a:noAutofit/>
          </a:bodyPr>
          <a:lstStyle/>
          <a:p>
            <a:pPr algn="l"/>
            <a:r>
              <a:rPr lang="en-US" sz="4000" b="1" dirty="0">
                <a:solidFill>
                  <a:schemeClr val="accent1">
                    <a:lumMod val="75000"/>
                  </a:schemeClr>
                </a:solidFill>
              </a:rPr>
              <a:t>Insights From The Field:</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185351" y="1844824"/>
            <a:ext cx="11862487" cy="4824536"/>
          </a:xfrm>
        </p:spPr>
        <p:txBody>
          <a:bodyPr>
            <a:noAutofit/>
          </a:bodyPr>
          <a:lstStyle/>
          <a:p>
            <a:pPr marL="0" indent="0" algn="l" rtl="0">
              <a:buNone/>
            </a:pPr>
            <a:r>
              <a:rPr lang="en-US" sz="3600" b="1" u="sng" dirty="0"/>
              <a:t>The ASD Students – Difficulties And Ways Of Coping:</a:t>
            </a:r>
          </a:p>
          <a:p>
            <a:pPr algn="just" rtl="0"/>
            <a:r>
              <a:rPr lang="en-US" sz="3600" dirty="0">
                <a:effectLst>
                  <a:outerShdw blurRad="38100" dist="38100" dir="2700000" algn="tl">
                    <a:srgbClr val="000000">
                      <a:alpha val="43137"/>
                    </a:srgbClr>
                  </a:outerShdw>
                </a:effectLst>
              </a:rPr>
              <a:t>Trust</a:t>
            </a:r>
            <a:r>
              <a:rPr lang="en-US" sz="3600" dirty="0"/>
              <a:t>:</a:t>
            </a:r>
          </a:p>
          <a:p>
            <a:pPr lvl="1" algn="just" rtl="0">
              <a:buFont typeface="Wingdings" panose="05000000000000000000" pitchFamily="2" charset="2"/>
              <a:buChar char="ü"/>
            </a:pPr>
            <a:r>
              <a:rPr lang="en-US" sz="3600" u="sng" dirty="0"/>
              <a:t>The Difficulty</a:t>
            </a:r>
            <a:r>
              <a:rPr lang="en-US" sz="3600" dirty="0"/>
              <a:t>: Most of the ASD students arrive with little trust and High skepticism towards the program and the mentors.</a:t>
            </a:r>
          </a:p>
          <a:p>
            <a:pPr lvl="1" algn="just" rtl="0">
              <a:buFont typeface="Wingdings" panose="05000000000000000000" pitchFamily="2" charset="2"/>
              <a:buChar char="ü"/>
            </a:pPr>
            <a:r>
              <a:rPr lang="en-US" sz="3600" u="sng" dirty="0"/>
              <a:t>Coping</a:t>
            </a:r>
            <a:r>
              <a:rPr lang="en-US" sz="3600" dirty="0"/>
              <a:t>: Time is the best solution for adjustment.</a:t>
            </a:r>
          </a:p>
        </p:txBody>
      </p:sp>
      <p:pic>
        <p:nvPicPr>
          <p:cNvPr id="4" name="תמונה 3"/>
          <p:cNvPicPr/>
          <p:nvPr/>
        </p:nvPicPr>
        <p:blipFill>
          <a:blip r:embed="rId2" cstate="print"/>
          <a:srcRect l="30911" t="33136" r="32196" b="41124"/>
          <a:stretch>
            <a:fillRect/>
          </a:stretch>
        </p:blipFill>
        <p:spPr bwMode="auto">
          <a:xfrm>
            <a:off x="10243750" y="0"/>
            <a:ext cx="1948249" cy="836712"/>
          </a:xfrm>
          <a:prstGeom prst="rect">
            <a:avLst/>
          </a:prstGeom>
          <a:noFill/>
          <a:ln w="9525">
            <a:noFill/>
            <a:miter lim="800000"/>
            <a:headEnd/>
            <a:tailEnd/>
          </a:ln>
        </p:spPr>
      </p:pic>
    </p:spTree>
    <p:extLst>
      <p:ext uri="{BB962C8B-B14F-4D97-AF65-F5344CB8AC3E}">
        <p14:creationId xmlns:p14="http://schemas.microsoft.com/office/powerpoint/2010/main" val="1651526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75520" y="908720"/>
            <a:ext cx="8373616" cy="576064"/>
          </a:xfrm>
        </p:spPr>
        <p:txBody>
          <a:bodyPr>
            <a:noAutofit/>
          </a:bodyPr>
          <a:lstStyle/>
          <a:p>
            <a:pPr algn="l"/>
            <a:r>
              <a:rPr lang="en-US" sz="4000" b="1" dirty="0">
                <a:solidFill>
                  <a:schemeClr val="accent1">
                    <a:lumMod val="75000"/>
                  </a:schemeClr>
                </a:solidFill>
              </a:rPr>
              <a:t>Theoretical Background</a:t>
            </a:r>
          </a:p>
        </p:txBody>
      </p:sp>
      <p:sp>
        <p:nvSpPr>
          <p:cNvPr id="3" name="מציין מיקום תוכן 2"/>
          <p:cNvSpPr>
            <a:spLocks noGrp="1"/>
          </p:cNvSpPr>
          <p:nvPr>
            <p:ph idx="1"/>
          </p:nvPr>
        </p:nvSpPr>
        <p:spPr>
          <a:xfrm>
            <a:off x="1" y="1556792"/>
            <a:ext cx="12097264" cy="5301208"/>
          </a:xfrm>
        </p:spPr>
        <p:txBody>
          <a:bodyPr>
            <a:normAutofit/>
          </a:bodyPr>
          <a:lstStyle/>
          <a:p>
            <a:pPr algn="just" rtl="0">
              <a:lnSpc>
                <a:spcPct val="115000"/>
              </a:lnSpc>
              <a:spcAft>
                <a:spcPts val="1000"/>
              </a:spcAft>
              <a:buNone/>
            </a:pPr>
            <a:r>
              <a:rPr lang="en-US" sz="3200" b="1" u="sng" dirty="0">
                <a:ea typeface="Calibri"/>
                <a:cs typeface="Arial"/>
              </a:rPr>
              <a:t>Autism</a:t>
            </a:r>
          </a:p>
          <a:p>
            <a:pPr algn="just" rtl="0"/>
            <a:r>
              <a:rPr lang="en-US" sz="3200" dirty="0"/>
              <a:t>Autism is a neurological developmental disability (</a:t>
            </a:r>
            <a:r>
              <a:rPr lang="en-US" sz="3200" dirty="0" err="1"/>
              <a:t>Narasingharao</a:t>
            </a:r>
            <a:r>
              <a:rPr lang="en-US" sz="3200" dirty="0"/>
              <a:t>, Pradhan &amp; </a:t>
            </a:r>
            <a:r>
              <a:rPr lang="en-US" sz="3200" dirty="0" err="1"/>
              <a:t>Navaneetham</a:t>
            </a:r>
            <a:r>
              <a:rPr lang="en-US" sz="3200" dirty="0"/>
              <a:t>, 2017).</a:t>
            </a:r>
          </a:p>
          <a:p>
            <a:pPr algn="just" rtl="0"/>
            <a:r>
              <a:rPr lang="en-US" sz="3200" dirty="0"/>
              <a:t>The autistic spectrum is very wide - from severe to almost normal level (</a:t>
            </a:r>
            <a:r>
              <a:rPr lang="en-US" sz="3200" dirty="0" err="1"/>
              <a:t>Volkmar</a:t>
            </a:r>
            <a:r>
              <a:rPr lang="en-US" sz="3200" dirty="0"/>
              <a:t>, 2013).</a:t>
            </a:r>
          </a:p>
          <a:p>
            <a:pPr algn="just" rtl="0"/>
            <a:r>
              <a:rPr lang="en-US" sz="3200" dirty="0"/>
              <a:t>Autism characterized by severe and extensive damage in three areas of development: social, communicative and behavioral functioning (</a:t>
            </a:r>
            <a:r>
              <a:rPr lang="en-US" sz="3200" dirty="0" err="1"/>
              <a:t>Delfos</a:t>
            </a:r>
            <a:r>
              <a:rPr lang="en-US" sz="3200" dirty="0"/>
              <a:t>, 2005).</a:t>
            </a:r>
          </a:p>
          <a:p>
            <a:pPr algn="l" rtl="0"/>
            <a:endParaRPr lang="en-US" sz="2600" b="1" dirty="0"/>
          </a:p>
        </p:txBody>
      </p:sp>
      <p:pic>
        <p:nvPicPr>
          <p:cNvPr id="4" name="תמונה 3"/>
          <p:cNvPicPr/>
          <p:nvPr/>
        </p:nvPicPr>
        <p:blipFill>
          <a:blip r:embed="rId2" cstate="print"/>
          <a:srcRect l="30911" t="33136" r="32196" b="41124"/>
          <a:stretch>
            <a:fillRect/>
          </a:stretch>
        </p:blipFill>
        <p:spPr bwMode="auto">
          <a:xfrm>
            <a:off x="10305535" y="0"/>
            <a:ext cx="1791729" cy="836712"/>
          </a:xfrm>
          <a:prstGeom prst="rect">
            <a:avLst/>
          </a:prstGeom>
          <a:noFill/>
          <a:ln w="9525">
            <a:noFill/>
            <a:miter lim="800000"/>
            <a:headEnd/>
            <a:tailEnd/>
          </a:ln>
        </p:spPr>
      </p:pic>
    </p:spTree>
    <p:extLst>
      <p:ext uri="{BB962C8B-B14F-4D97-AF65-F5344CB8AC3E}">
        <p14:creationId xmlns:p14="http://schemas.microsoft.com/office/powerpoint/2010/main" val="2084667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19536" y="1124744"/>
            <a:ext cx="8229600" cy="576064"/>
          </a:xfrm>
        </p:spPr>
        <p:txBody>
          <a:bodyPr>
            <a:noAutofit/>
          </a:bodyPr>
          <a:lstStyle/>
          <a:p>
            <a:pPr algn="l"/>
            <a:r>
              <a:rPr lang="en-US" sz="4000" b="1" dirty="0">
                <a:solidFill>
                  <a:schemeClr val="accent1">
                    <a:lumMod val="75000"/>
                  </a:schemeClr>
                </a:solidFill>
              </a:rPr>
              <a:t>Insights From The Field:</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160637" y="2132856"/>
            <a:ext cx="11911913" cy="4059832"/>
          </a:xfrm>
        </p:spPr>
        <p:txBody>
          <a:bodyPr>
            <a:noAutofit/>
          </a:bodyPr>
          <a:lstStyle/>
          <a:p>
            <a:pPr marL="0" indent="0" algn="l" rtl="0">
              <a:buNone/>
            </a:pPr>
            <a:r>
              <a:rPr lang="en-US" sz="3600" b="1" u="sng" dirty="0"/>
              <a:t>The ASD Students – Difficulties And Ways Of Coping:</a:t>
            </a:r>
          </a:p>
          <a:p>
            <a:pPr algn="l" rtl="0"/>
            <a:r>
              <a:rPr lang="en-US" sz="3600" dirty="0">
                <a:effectLst>
                  <a:outerShdw blurRad="38100" dist="38100" dir="2700000" algn="tl">
                    <a:srgbClr val="000000">
                      <a:alpha val="43137"/>
                    </a:srgbClr>
                  </a:outerShdw>
                </a:effectLst>
              </a:rPr>
              <a:t>Individual Problems</a:t>
            </a:r>
            <a:r>
              <a:rPr lang="en-US" sz="3600" dirty="0"/>
              <a:t>:</a:t>
            </a:r>
          </a:p>
          <a:p>
            <a:pPr lvl="1" algn="l" rtl="0">
              <a:buFont typeface="Wingdings" panose="05000000000000000000" pitchFamily="2" charset="2"/>
              <a:buChar char="ü"/>
            </a:pPr>
            <a:r>
              <a:rPr lang="en-US" sz="3600" u="sng" dirty="0"/>
              <a:t>The Difficulty</a:t>
            </a:r>
            <a:r>
              <a:rPr lang="en-US" sz="3600" dirty="0"/>
              <a:t>: ASD student</a:t>
            </a:r>
            <a:r>
              <a:rPr lang="he-IL" sz="3600" dirty="0"/>
              <a:t>'</a:t>
            </a:r>
            <a:r>
              <a:rPr lang="en-US" sz="3600" dirty="0"/>
              <a:t>s habits.</a:t>
            </a:r>
          </a:p>
          <a:p>
            <a:pPr lvl="1" algn="l" rtl="0">
              <a:buFont typeface="Wingdings" panose="05000000000000000000" pitchFamily="2" charset="2"/>
              <a:buChar char="ü"/>
            </a:pPr>
            <a:r>
              <a:rPr lang="en-US" sz="3600" u="sng" dirty="0"/>
              <a:t>Coping</a:t>
            </a:r>
            <a:r>
              <a:rPr lang="en-US" sz="3600" dirty="0"/>
              <a:t>:</a:t>
            </a:r>
            <a:r>
              <a:rPr lang="he-IL" sz="3600" dirty="0"/>
              <a:t> </a:t>
            </a:r>
            <a:r>
              <a:rPr lang="en-US" sz="3600" dirty="0"/>
              <a:t>Guidance. </a:t>
            </a:r>
          </a:p>
        </p:txBody>
      </p:sp>
      <p:pic>
        <p:nvPicPr>
          <p:cNvPr id="4" name="תמונה 3"/>
          <p:cNvPicPr/>
          <p:nvPr/>
        </p:nvPicPr>
        <p:blipFill>
          <a:blip r:embed="rId2" cstate="print"/>
          <a:srcRect l="30911" t="33136" r="32196" b="41124"/>
          <a:stretch>
            <a:fillRect/>
          </a:stretch>
        </p:blipFill>
        <p:spPr bwMode="auto">
          <a:xfrm>
            <a:off x="9971902" y="0"/>
            <a:ext cx="2100647" cy="836712"/>
          </a:xfrm>
          <a:prstGeom prst="rect">
            <a:avLst/>
          </a:prstGeom>
          <a:noFill/>
          <a:ln w="9525">
            <a:noFill/>
            <a:miter lim="800000"/>
            <a:headEnd/>
            <a:tailEnd/>
          </a:ln>
        </p:spPr>
      </p:pic>
      <p:pic>
        <p:nvPicPr>
          <p:cNvPr id="5" name="תמונה 4"/>
          <p:cNvPicPr>
            <a:picLocks noChangeAspect="1"/>
          </p:cNvPicPr>
          <p:nvPr/>
        </p:nvPicPr>
        <p:blipFill>
          <a:blip r:embed="rId3"/>
          <a:stretch>
            <a:fillRect/>
          </a:stretch>
        </p:blipFill>
        <p:spPr>
          <a:xfrm>
            <a:off x="6833285" y="3781168"/>
            <a:ext cx="5239265" cy="2953264"/>
          </a:xfrm>
          <a:prstGeom prst="rect">
            <a:avLst/>
          </a:prstGeom>
        </p:spPr>
      </p:pic>
    </p:spTree>
    <p:extLst>
      <p:ext uri="{BB962C8B-B14F-4D97-AF65-F5344CB8AC3E}">
        <p14:creationId xmlns:p14="http://schemas.microsoft.com/office/powerpoint/2010/main" val="9070231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19536" y="1124744"/>
            <a:ext cx="8229600" cy="576064"/>
          </a:xfrm>
        </p:spPr>
        <p:txBody>
          <a:bodyPr>
            <a:noAutofit/>
          </a:bodyPr>
          <a:lstStyle/>
          <a:p>
            <a:pPr algn="l"/>
            <a:r>
              <a:rPr lang="en-US" sz="4000" b="1" dirty="0">
                <a:solidFill>
                  <a:schemeClr val="accent1">
                    <a:lumMod val="75000"/>
                  </a:schemeClr>
                </a:solidFill>
              </a:rPr>
              <a:t>Insights From The Field:</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247135" y="1916832"/>
            <a:ext cx="11813060" cy="4824536"/>
          </a:xfrm>
        </p:spPr>
        <p:txBody>
          <a:bodyPr>
            <a:noAutofit/>
          </a:bodyPr>
          <a:lstStyle/>
          <a:p>
            <a:pPr marL="0" indent="0" algn="l" rtl="0">
              <a:buNone/>
            </a:pPr>
            <a:r>
              <a:rPr lang="en-US" sz="3600" b="1" u="sng" dirty="0"/>
              <a:t>The Tutors – Difficulties And Ways Of Coping:</a:t>
            </a:r>
          </a:p>
          <a:p>
            <a:pPr algn="l" rtl="0"/>
            <a:r>
              <a:rPr lang="en-US" sz="3600" dirty="0">
                <a:effectLst>
                  <a:outerShdw blurRad="38100" dist="38100" dir="2700000" algn="tl">
                    <a:srgbClr val="000000">
                      <a:alpha val="43137"/>
                    </a:srgbClr>
                  </a:outerShdw>
                </a:effectLst>
              </a:rPr>
              <a:t>Overload</a:t>
            </a:r>
            <a:r>
              <a:rPr lang="en-US" sz="3600" dirty="0"/>
              <a:t>:</a:t>
            </a:r>
          </a:p>
          <a:p>
            <a:pPr lvl="1" algn="l" rtl="0">
              <a:buFont typeface="Wingdings" panose="05000000000000000000" pitchFamily="2" charset="2"/>
              <a:buChar char="ü"/>
            </a:pPr>
            <a:r>
              <a:rPr lang="en-US" sz="3600" u="sng" dirty="0"/>
              <a:t>The Difficulty</a:t>
            </a:r>
            <a:r>
              <a:rPr lang="en-US" sz="3600" dirty="0"/>
              <a:t>: All tutors are both students and employees, and also have commitment to the project.</a:t>
            </a:r>
          </a:p>
          <a:p>
            <a:pPr lvl="1" algn="l" rtl="0">
              <a:buFont typeface="Wingdings" panose="05000000000000000000" pitchFamily="2" charset="2"/>
              <a:buChar char="ü"/>
            </a:pPr>
            <a:r>
              <a:rPr lang="en-US" sz="3600" u="sng" dirty="0"/>
              <a:t>Coping</a:t>
            </a:r>
            <a:r>
              <a:rPr lang="en-US" sz="3600" dirty="0"/>
              <a:t>:</a:t>
            </a:r>
            <a:r>
              <a:rPr lang="he-IL" sz="3600" dirty="0"/>
              <a:t> </a:t>
            </a:r>
            <a:endParaRPr lang="en-US" sz="3600" dirty="0"/>
          </a:p>
          <a:p>
            <a:pPr lvl="2" algn="l" rtl="0">
              <a:buFont typeface="Calibri" panose="020F0502020204030204" pitchFamily="34" charset="0"/>
              <a:buChar char="-"/>
            </a:pPr>
            <a:r>
              <a:rPr lang="en-US" sz="3600" dirty="0"/>
              <a:t>Building a "smart" schedule.</a:t>
            </a:r>
          </a:p>
          <a:p>
            <a:pPr lvl="2" algn="l" rtl="0">
              <a:buFont typeface="Calibri" panose="020F0502020204030204" pitchFamily="34" charset="0"/>
              <a:buChar char="-"/>
            </a:pPr>
            <a:r>
              <a:rPr lang="en-US" sz="3600" dirty="0"/>
              <a:t>Humanity</a:t>
            </a:r>
          </a:p>
          <a:p>
            <a:pPr lvl="2" algn="l" rtl="0">
              <a:buFont typeface="Calibri" panose="020F0502020204030204" pitchFamily="34" charset="0"/>
              <a:buChar char="-"/>
            </a:pPr>
            <a:r>
              <a:rPr lang="en-US" sz="3600" dirty="0"/>
              <a:t>flexibility</a:t>
            </a:r>
          </a:p>
        </p:txBody>
      </p:sp>
      <p:pic>
        <p:nvPicPr>
          <p:cNvPr id="4" name="תמונה 3"/>
          <p:cNvPicPr/>
          <p:nvPr/>
        </p:nvPicPr>
        <p:blipFill>
          <a:blip r:embed="rId2" cstate="print"/>
          <a:srcRect l="30911" t="33136" r="32196" b="41124"/>
          <a:stretch>
            <a:fillRect/>
          </a:stretch>
        </p:blipFill>
        <p:spPr bwMode="auto">
          <a:xfrm>
            <a:off x="9798908" y="0"/>
            <a:ext cx="2261286" cy="836712"/>
          </a:xfrm>
          <a:prstGeom prst="rect">
            <a:avLst/>
          </a:prstGeom>
          <a:noFill/>
          <a:ln w="9525">
            <a:noFill/>
            <a:miter lim="800000"/>
            <a:headEnd/>
            <a:tailEnd/>
          </a:ln>
        </p:spPr>
      </p:pic>
      <p:pic>
        <p:nvPicPr>
          <p:cNvPr id="5" name="תמונה 4"/>
          <p:cNvPicPr>
            <a:picLocks noChangeAspect="1"/>
          </p:cNvPicPr>
          <p:nvPr/>
        </p:nvPicPr>
        <p:blipFill>
          <a:blip r:embed="rId3"/>
          <a:stretch>
            <a:fillRect/>
          </a:stretch>
        </p:blipFill>
        <p:spPr>
          <a:xfrm>
            <a:off x="7055708" y="4102443"/>
            <a:ext cx="5004487" cy="2638924"/>
          </a:xfrm>
          <a:prstGeom prst="rect">
            <a:avLst/>
          </a:prstGeom>
        </p:spPr>
      </p:pic>
    </p:spTree>
    <p:extLst>
      <p:ext uri="{BB962C8B-B14F-4D97-AF65-F5344CB8AC3E}">
        <p14:creationId xmlns:p14="http://schemas.microsoft.com/office/powerpoint/2010/main" val="21900806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19536" y="1124744"/>
            <a:ext cx="8229600" cy="576064"/>
          </a:xfrm>
        </p:spPr>
        <p:txBody>
          <a:bodyPr>
            <a:noAutofit/>
          </a:bodyPr>
          <a:lstStyle/>
          <a:p>
            <a:pPr algn="l"/>
            <a:r>
              <a:rPr lang="en-US" sz="4000" b="1" dirty="0">
                <a:solidFill>
                  <a:schemeClr val="accent1">
                    <a:lumMod val="75000"/>
                  </a:schemeClr>
                </a:solidFill>
              </a:rPr>
              <a:t>Insights From The Field:</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172995" y="1844824"/>
            <a:ext cx="11911913" cy="4824536"/>
          </a:xfrm>
        </p:spPr>
        <p:txBody>
          <a:bodyPr>
            <a:noAutofit/>
          </a:bodyPr>
          <a:lstStyle/>
          <a:p>
            <a:pPr marL="0" indent="0" algn="just" rtl="0">
              <a:buNone/>
            </a:pPr>
            <a:r>
              <a:rPr lang="en-US" sz="3600" b="1" u="sng" dirty="0"/>
              <a:t>The Tutors – Difficulties And Ways Of Coping:</a:t>
            </a:r>
          </a:p>
          <a:p>
            <a:pPr algn="just" rtl="0"/>
            <a:r>
              <a:rPr lang="en-US" sz="3600" dirty="0">
                <a:effectLst>
                  <a:outerShdw blurRad="38100" dist="38100" dir="2700000" algn="tl">
                    <a:srgbClr val="000000">
                      <a:alpha val="43137"/>
                    </a:srgbClr>
                  </a:outerShdw>
                </a:effectLst>
              </a:rPr>
              <a:t>Individual Problems</a:t>
            </a:r>
            <a:r>
              <a:rPr lang="en-US" sz="3600" dirty="0"/>
              <a:t>:</a:t>
            </a:r>
          </a:p>
          <a:p>
            <a:pPr lvl="1" algn="just" rtl="0">
              <a:buFont typeface="Wingdings" panose="05000000000000000000" pitchFamily="2" charset="2"/>
              <a:buChar char="ü"/>
            </a:pPr>
            <a:r>
              <a:rPr lang="en-US" sz="3600" u="sng" dirty="0"/>
              <a:t>The Difficulty</a:t>
            </a:r>
            <a:r>
              <a:rPr lang="en-US" sz="3600" dirty="0"/>
              <a:t>: Each pair (ASD student and tutor) have their own sensitive issues.</a:t>
            </a:r>
          </a:p>
          <a:p>
            <a:pPr lvl="1" algn="just" rtl="0">
              <a:buFont typeface="Wingdings" panose="05000000000000000000" pitchFamily="2" charset="2"/>
              <a:buChar char="ü"/>
            </a:pPr>
            <a:r>
              <a:rPr lang="en-US" sz="3600" u="sng" dirty="0"/>
              <a:t>Coping</a:t>
            </a:r>
            <a:r>
              <a:rPr lang="en-US" sz="3600" dirty="0"/>
              <a:t>:</a:t>
            </a:r>
            <a:r>
              <a:rPr lang="he-IL" sz="3600" dirty="0"/>
              <a:t> </a:t>
            </a:r>
          </a:p>
          <a:p>
            <a:pPr lvl="1" algn="just" rtl="0">
              <a:buFont typeface="Calibri" panose="020F0502020204030204" pitchFamily="34" charset="0"/>
              <a:buChar char="-"/>
            </a:pPr>
            <a:r>
              <a:rPr lang="en-US" sz="3600" dirty="0"/>
              <a:t>Weekly personal conversations with the  coordinator</a:t>
            </a:r>
          </a:p>
          <a:p>
            <a:pPr lvl="1" algn="just" rtl="0">
              <a:buFont typeface="Calibri" panose="020F0502020204030204" pitchFamily="34" charset="0"/>
              <a:buChar char="-"/>
            </a:pPr>
            <a:r>
              <a:rPr lang="en-US" sz="3600" dirty="0"/>
              <a:t>Professional guidance.</a:t>
            </a:r>
          </a:p>
          <a:p>
            <a:pPr lvl="1" algn="l" rtl="0">
              <a:buNone/>
            </a:pPr>
            <a:endParaRPr lang="en-US" dirty="0"/>
          </a:p>
        </p:txBody>
      </p:sp>
      <p:pic>
        <p:nvPicPr>
          <p:cNvPr id="4" name="תמונה 3"/>
          <p:cNvPicPr/>
          <p:nvPr/>
        </p:nvPicPr>
        <p:blipFill>
          <a:blip r:embed="rId2" cstate="print"/>
          <a:srcRect l="30911" t="33136" r="32196" b="41124"/>
          <a:stretch>
            <a:fillRect/>
          </a:stretch>
        </p:blipFill>
        <p:spPr bwMode="auto">
          <a:xfrm>
            <a:off x="9971902" y="0"/>
            <a:ext cx="2113005" cy="836712"/>
          </a:xfrm>
          <a:prstGeom prst="rect">
            <a:avLst/>
          </a:prstGeom>
          <a:noFill/>
          <a:ln w="9525">
            <a:noFill/>
            <a:miter lim="800000"/>
            <a:headEnd/>
            <a:tailEnd/>
          </a:ln>
        </p:spPr>
      </p:pic>
    </p:spTree>
    <p:extLst>
      <p:ext uri="{BB962C8B-B14F-4D97-AF65-F5344CB8AC3E}">
        <p14:creationId xmlns:p14="http://schemas.microsoft.com/office/powerpoint/2010/main" val="23116775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919536" y="1124744"/>
            <a:ext cx="8229600" cy="576064"/>
          </a:xfrm>
        </p:spPr>
        <p:txBody>
          <a:bodyPr>
            <a:noAutofit/>
          </a:bodyPr>
          <a:lstStyle/>
          <a:p>
            <a:pPr algn="l"/>
            <a:r>
              <a:rPr lang="en-US" sz="4000" b="1" dirty="0">
                <a:solidFill>
                  <a:schemeClr val="accent1">
                    <a:lumMod val="75000"/>
                  </a:schemeClr>
                </a:solidFill>
              </a:rPr>
              <a:t>Insights From The Field:</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1" y="1916832"/>
            <a:ext cx="12060195" cy="4824536"/>
          </a:xfrm>
        </p:spPr>
        <p:txBody>
          <a:bodyPr>
            <a:noAutofit/>
          </a:bodyPr>
          <a:lstStyle/>
          <a:p>
            <a:pPr marL="342900" lvl="1" indent="-342900" algn="just" rtl="0"/>
            <a:r>
              <a:rPr lang="en-US" sz="3600" dirty="0"/>
              <a:t>The program mediates social interactions and simulate Independent life.</a:t>
            </a:r>
          </a:p>
          <a:p>
            <a:pPr marL="0" indent="0" algn="just" rtl="0">
              <a:buNone/>
            </a:pPr>
            <a:endParaRPr lang="en-US" sz="3600" u="sng" dirty="0"/>
          </a:p>
          <a:p>
            <a:pPr algn="just" rtl="0"/>
            <a:r>
              <a:rPr lang="en-US" sz="3600" dirty="0"/>
              <a:t>Recommendation: The tutors and ASD students guidance should take place before the beginning of school year, in order to coordinate the expectations and to calm all concerns of both sides.</a:t>
            </a:r>
          </a:p>
        </p:txBody>
      </p:sp>
      <p:pic>
        <p:nvPicPr>
          <p:cNvPr id="4" name="תמונה 3"/>
          <p:cNvPicPr/>
          <p:nvPr/>
        </p:nvPicPr>
        <p:blipFill>
          <a:blip r:embed="rId2" cstate="print"/>
          <a:srcRect l="30911" t="33136" r="32196" b="41124"/>
          <a:stretch>
            <a:fillRect/>
          </a:stretch>
        </p:blipFill>
        <p:spPr bwMode="auto">
          <a:xfrm>
            <a:off x="10379676" y="0"/>
            <a:ext cx="1812324" cy="836712"/>
          </a:xfrm>
          <a:prstGeom prst="rect">
            <a:avLst/>
          </a:prstGeom>
          <a:noFill/>
          <a:ln w="9525">
            <a:noFill/>
            <a:miter lim="800000"/>
            <a:headEnd/>
            <a:tailEnd/>
          </a:ln>
        </p:spPr>
      </p:pic>
    </p:spTree>
    <p:extLst>
      <p:ext uri="{BB962C8B-B14F-4D97-AF65-F5344CB8AC3E}">
        <p14:creationId xmlns:p14="http://schemas.microsoft.com/office/powerpoint/2010/main" val="36905424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584234"/>
            <a:ext cx="12123308" cy="2169994"/>
          </a:xfrm>
        </p:spPr>
        <p:txBody>
          <a:bodyPr>
            <a:normAutofit fontScale="62500" lnSpcReduction="20000"/>
          </a:bodyPr>
          <a:lstStyle/>
          <a:p>
            <a:pPr rtl="0"/>
            <a:endParaRPr lang="en-US" sz="4700" b="1" i="1" dirty="0" smtClean="0"/>
          </a:p>
          <a:p>
            <a:pPr rtl="0"/>
            <a:r>
              <a:rPr lang="en-US" sz="4700" b="1" i="1" dirty="0" smtClean="0"/>
              <a:t>Higher </a:t>
            </a:r>
            <a:r>
              <a:rPr lang="en-US" sz="4700" b="1" i="1" dirty="0"/>
              <a:t>education in Israel in service of </a:t>
            </a:r>
            <a:r>
              <a:rPr lang="en-US" sz="4700" b="1" i="1" dirty="0" smtClean="0"/>
              <a:t>society:</a:t>
            </a:r>
          </a:p>
          <a:p>
            <a:endParaRPr lang="en-US" sz="4400" b="1" dirty="0" smtClean="0"/>
          </a:p>
          <a:p>
            <a:pPr rtl="0"/>
            <a:r>
              <a:rPr lang="en-US" sz="4700" b="1" dirty="0"/>
              <a:t>U</a:t>
            </a:r>
            <a:r>
              <a:rPr lang="en-US" sz="4700" b="1" dirty="0" smtClean="0"/>
              <a:t>niversity organization support to HFA students-</a:t>
            </a:r>
          </a:p>
          <a:p>
            <a:pPr rtl="0"/>
            <a:r>
              <a:rPr lang="en-US" sz="4700" b="1" dirty="0" smtClean="0"/>
              <a:t>Lecturers attitudes</a:t>
            </a:r>
          </a:p>
        </p:txBody>
      </p:sp>
      <p:pic>
        <p:nvPicPr>
          <p:cNvPr id="4" name="תמונה 3"/>
          <p:cNvPicPr/>
          <p:nvPr/>
        </p:nvPicPr>
        <p:blipFill>
          <a:blip r:embed="rId2" cstate="print"/>
          <a:srcRect l="30911" t="33136" r="32196" b="41124"/>
          <a:stretch>
            <a:fillRect/>
          </a:stretch>
        </p:blipFill>
        <p:spPr bwMode="auto">
          <a:xfrm>
            <a:off x="9855200" y="0"/>
            <a:ext cx="2268108" cy="943429"/>
          </a:xfrm>
          <a:prstGeom prst="rect">
            <a:avLst/>
          </a:prstGeom>
          <a:noFill/>
          <a:ln w="9525">
            <a:noFill/>
            <a:miter lim="800000"/>
            <a:headEnd/>
            <a:tailEnd/>
          </a:ln>
        </p:spPr>
      </p:pic>
    </p:spTree>
    <p:extLst>
      <p:ext uri="{BB962C8B-B14F-4D97-AF65-F5344CB8AC3E}">
        <p14:creationId xmlns:p14="http://schemas.microsoft.com/office/powerpoint/2010/main" val="1702608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p:nvPr/>
        </p:nvPicPr>
        <p:blipFill>
          <a:blip r:embed="rId2" cstate="print"/>
          <a:srcRect l="30911" t="33136" r="32196" b="41124"/>
          <a:stretch>
            <a:fillRect/>
          </a:stretch>
        </p:blipFill>
        <p:spPr bwMode="auto">
          <a:xfrm>
            <a:off x="10116457" y="0"/>
            <a:ext cx="2006850" cy="986988"/>
          </a:xfrm>
          <a:prstGeom prst="rect">
            <a:avLst/>
          </a:prstGeom>
          <a:noFill/>
          <a:ln w="9525">
            <a:noFill/>
            <a:miter lim="800000"/>
            <a:headEnd/>
            <a:tailEnd/>
          </a:ln>
        </p:spPr>
      </p:pic>
      <p:sp>
        <p:nvSpPr>
          <p:cNvPr id="7" name="Rectangle 6"/>
          <p:cNvSpPr/>
          <p:nvPr/>
        </p:nvSpPr>
        <p:spPr>
          <a:xfrm>
            <a:off x="290285" y="943462"/>
            <a:ext cx="5704116" cy="769441"/>
          </a:xfrm>
          <a:prstGeom prst="rect">
            <a:avLst/>
          </a:prstGeom>
        </p:spPr>
        <p:txBody>
          <a:bodyPr wrap="square">
            <a:spAutoFit/>
          </a:bodyPr>
          <a:lstStyle/>
          <a:p>
            <a:pPr algn="ctr" rtl="0"/>
            <a:r>
              <a:rPr lang="en-US" sz="4400" b="1" dirty="0" smtClean="0"/>
              <a:t>Presentation outline</a:t>
            </a:r>
            <a:endParaRPr lang="he-IL" sz="4400" b="1" dirty="0"/>
          </a:p>
        </p:txBody>
      </p:sp>
      <p:sp>
        <p:nvSpPr>
          <p:cNvPr id="8" name="Rectangle 7"/>
          <p:cNvSpPr/>
          <p:nvPr/>
        </p:nvSpPr>
        <p:spPr>
          <a:xfrm>
            <a:off x="290285" y="2149019"/>
            <a:ext cx="11611429" cy="3785652"/>
          </a:xfrm>
          <a:prstGeom prst="rect">
            <a:avLst/>
          </a:prstGeom>
        </p:spPr>
        <p:txBody>
          <a:bodyPr wrap="square">
            <a:spAutoFit/>
          </a:bodyPr>
          <a:lstStyle/>
          <a:p>
            <a:pPr marL="342900" indent="-342900" algn="just" rtl="0">
              <a:buFont typeface="Arial" panose="020B0604020202020204" pitchFamily="34" charset="0"/>
              <a:buChar char="•"/>
            </a:pPr>
            <a:r>
              <a:rPr lang="en-US" sz="4000" dirty="0" smtClean="0"/>
              <a:t>Research motivation </a:t>
            </a:r>
          </a:p>
          <a:p>
            <a:pPr marL="342900" indent="-342900" algn="just" rtl="0">
              <a:buFont typeface="Arial" panose="020B0604020202020204" pitchFamily="34" charset="0"/>
              <a:buChar char="•"/>
            </a:pPr>
            <a:r>
              <a:rPr lang="en-US" sz="4000" dirty="0" smtClean="0"/>
              <a:t>Theory, research literature &amp; aims</a:t>
            </a:r>
          </a:p>
          <a:p>
            <a:pPr marL="342900" indent="-342900" algn="just" rtl="0">
              <a:buFont typeface="Arial" panose="020B0604020202020204" pitchFamily="34" charset="0"/>
              <a:buChar char="•"/>
            </a:pPr>
            <a:r>
              <a:rPr lang="en-US" sz="4000" dirty="0" smtClean="0"/>
              <a:t>The study’s empirical research</a:t>
            </a:r>
          </a:p>
          <a:p>
            <a:pPr algn="just" rtl="0"/>
            <a:r>
              <a:rPr lang="en-US" sz="4000" dirty="0" smtClean="0"/>
              <a:t>    - Methodology &amp; Sample</a:t>
            </a:r>
          </a:p>
          <a:p>
            <a:pPr algn="just" rtl="0"/>
            <a:r>
              <a:rPr lang="en-US" sz="4000" dirty="0" smtClean="0"/>
              <a:t>    - Findings</a:t>
            </a:r>
          </a:p>
          <a:p>
            <a:pPr marL="342900" indent="-342900" algn="just" rtl="0">
              <a:buFont typeface="Arial" panose="020B0604020202020204" pitchFamily="34" charset="0"/>
              <a:buChar char="•"/>
            </a:pPr>
            <a:r>
              <a:rPr lang="en-US" sz="4000" dirty="0" smtClean="0"/>
              <a:t>Conclusions</a:t>
            </a:r>
            <a:endParaRPr lang="en-US" sz="4000" dirty="0"/>
          </a:p>
        </p:txBody>
      </p:sp>
    </p:spTree>
    <p:extLst>
      <p:ext uri="{BB962C8B-B14F-4D97-AF65-F5344CB8AC3E}">
        <p14:creationId xmlns:p14="http://schemas.microsoft.com/office/powerpoint/2010/main" val="3624241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p:nvPr/>
        </p:nvPicPr>
        <p:blipFill>
          <a:blip r:embed="rId2" cstate="print"/>
          <a:srcRect l="30911" t="33136" r="32196" b="41124"/>
          <a:stretch>
            <a:fillRect/>
          </a:stretch>
        </p:blipFill>
        <p:spPr bwMode="auto">
          <a:xfrm>
            <a:off x="10305143" y="0"/>
            <a:ext cx="1818165" cy="899886"/>
          </a:xfrm>
          <a:prstGeom prst="rect">
            <a:avLst/>
          </a:prstGeom>
          <a:noFill/>
          <a:ln w="9525">
            <a:noFill/>
            <a:miter lim="800000"/>
            <a:headEnd/>
            <a:tailEnd/>
          </a:ln>
        </p:spPr>
      </p:pic>
      <p:sp>
        <p:nvSpPr>
          <p:cNvPr id="2" name="Rectangle 1"/>
          <p:cNvSpPr/>
          <p:nvPr/>
        </p:nvSpPr>
        <p:spPr>
          <a:xfrm>
            <a:off x="386785" y="899886"/>
            <a:ext cx="9456243" cy="707886"/>
          </a:xfrm>
          <a:prstGeom prst="rect">
            <a:avLst/>
          </a:prstGeom>
        </p:spPr>
        <p:txBody>
          <a:bodyPr wrap="none">
            <a:spAutoFit/>
          </a:bodyPr>
          <a:lstStyle/>
          <a:p>
            <a:pPr algn="just" rtl="0"/>
            <a:r>
              <a:rPr lang="en-US" sz="4000" b="1" dirty="0" smtClean="0"/>
              <a:t>Research motivation. History of the project</a:t>
            </a:r>
            <a:endParaRPr lang="he-IL" sz="4000" b="1" dirty="0"/>
          </a:p>
        </p:txBody>
      </p:sp>
      <p:pic>
        <p:nvPicPr>
          <p:cNvPr id="5" name="Picture 4"/>
          <p:cNvPicPr>
            <a:picLocks noChangeAspect="1"/>
          </p:cNvPicPr>
          <p:nvPr/>
        </p:nvPicPr>
        <p:blipFill>
          <a:blip r:embed="rId3"/>
          <a:stretch>
            <a:fillRect/>
          </a:stretch>
        </p:blipFill>
        <p:spPr>
          <a:xfrm>
            <a:off x="833198" y="2005717"/>
            <a:ext cx="9782629" cy="4122058"/>
          </a:xfrm>
          <a:prstGeom prst="rect">
            <a:avLst/>
          </a:prstGeom>
        </p:spPr>
      </p:pic>
    </p:spTree>
    <p:extLst>
      <p:ext uri="{BB962C8B-B14F-4D97-AF65-F5344CB8AC3E}">
        <p14:creationId xmlns:p14="http://schemas.microsoft.com/office/powerpoint/2010/main" val="482045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p:nvPr/>
        </p:nvPicPr>
        <p:blipFill>
          <a:blip r:embed="rId2" cstate="print"/>
          <a:srcRect l="30911" t="33136" r="32196" b="41124"/>
          <a:stretch>
            <a:fillRect/>
          </a:stretch>
        </p:blipFill>
        <p:spPr bwMode="auto">
          <a:xfrm>
            <a:off x="10363200" y="0"/>
            <a:ext cx="1760107" cy="870857"/>
          </a:xfrm>
          <a:prstGeom prst="rect">
            <a:avLst/>
          </a:prstGeom>
          <a:noFill/>
          <a:ln w="9525">
            <a:noFill/>
            <a:miter lim="800000"/>
            <a:headEnd/>
            <a:tailEnd/>
          </a:ln>
        </p:spPr>
      </p:pic>
      <p:sp>
        <p:nvSpPr>
          <p:cNvPr id="7" name="Rectangle 6"/>
          <p:cNvSpPr/>
          <p:nvPr/>
        </p:nvSpPr>
        <p:spPr>
          <a:xfrm>
            <a:off x="159657" y="1155995"/>
            <a:ext cx="8694057" cy="707886"/>
          </a:xfrm>
          <a:prstGeom prst="rect">
            <a:avLst/>
          </a:prstGeom>
        </p:spPr>
        <p:txBody>
          <a:bodyPr wrap="square">
            <a:spAutoFit/>
          </a:bodyPr>
          <a:lstStyle/>
          <a:p>
            <a:pPr algn="just" rtl="0"/>
            <a:r>
              <a:rPr lang="en-US" sz="4000" b="1" dirty="0" smtClean="0"/>
              <a:t>Research motivation. Approaches</a:t>
            </a:r>
            <a:endParaRPr lang="he-IL" sz="4000" b="1" dirty="0"/>
          </a:p>
        </p:txBody>
      </p:sp>
      <p:sp>
        <p:nvSpPr>
          <p:cNvPr id="8" name="Rectangle 7"/>
          <p:cNvSpPr/>
          <p:nvPr/>
        </p:nvSpPr>
        <p:spPr>
          <a:xfrm>
            <a:off x="290285" y="2149019"/>
            <a:ext cx="11611429" cy="830997"/>
          </a:xfrm>
          <a:prstGeom prst="rect">
            <a:avLst/>
          </a:prstGeom>
        </p:spPr>
        <p:txBody>
          <a:bodyPr wrap="square">
            <a:spAutoFit/>
          </a:bodyPr>
          <a:lstStyle/>
          <a:p>
            <a:pPr algn="just" rtl="0"/>
            <a:endParaRPr lang="en-US" sz="2400" dirty="0"/>
          </a:p>
          <a:p>
            <a:pPr algn="just" rtl="0"/>
            <a:r>
              <a:rPr lang="en-US" sz="2400" dirty="0" smtClean="0"/>
              <a:t> </a:t>
            </a:r>
            <a:endParaRPr lang="he-IL" sz="2400" dirty="0"/>
          </a:p>
        </p:txBody>
      </p:sp>
      <p:sp>
        <p:nvSpPr>
          <p:cNvPr id="2" name="Rectangle 1"/>
          <p:cNvSpPr/>
          <p:nvPr/>
        </p:nvSpPr>
        <p:spPr>
          <a:xfrm>
            <a:off x="159657" y="2195185"/>
            <a:ext cx="11742057" cy="3416320"/>
          </a:xfrm>
          <a:prstGeom prst="rect">
            <a:avLst/>
          </a:prstGeom>
        </p:spPr>
        <p:txBody>
          <a:bodyPr wrap="square">
            <a:spAutoFit/>
          </a:bodyPr>
          <a:lstStyle/>
          <a:p>
            <a:pPr algn="just" rtl="0"/>
            <a:r>
              <a:rPr lang="en-US" sz="3600" dirty="0" smtClean="0"/>
              <a:t>Existent social approaches to </a:t>
            </a:r>
            <a:r>
              <a:rPr lang="en-US" sz="3600" dirty="0"/>
              <a:t>the </a:t>
            </a:r>
            <a:r>
              <a:rPr lang="en-US" sz="3600" dirty="0" smtClean="0"/>
              <a:t>disabled:</a:t>
            </a:r>
          </a:p>
          <a:p>
            <a:pPr algn="just" rtl="0"/>
            <a:endParaRPr lang="en-US" sz="3600" dirty="0" smtClean="0"/>
          </a:p>
          <a:p>
            <a:pPr marL="342900" indent="-342900" algn="just" rtl="0">
              <a:buAutoNum type="arabicPeriod"/>
            </a:pPr>
            <a:r>
              <a:rPr lang="en-US" sz="3600" dirty="0" smtClean="0"/>
              <a:t>The </a:t>
            </a:r>
            <a:r>
              <a:rPr lang="en-US" sz="3600" dirty="0"/>
              <a:t>nursing </a:t>
            </a:r>
            <a:r>
              <a:rPr lang="en-US" sz="3600" dirty="0" smtClean="0"/>
              <a:t>model (Dymond</a:t>
            </a:r>
            <a:r>
              <a:rPr lang="en-US" sz="3600" dirty="0"/>
              <a:t>, </a:t>
            </a:r>
            <a:r>
              <a:rPr lang="en-US" sz="3600" dirty="0" smtClean="0"/>
              <a:t>2001).</a:t>
            </a:r>
          </a:p>
          <a:p>
            <a:pPr marL="342900" indent="-342900" algn="just" rtl="0">
              <a:buAutoNum type="arabicPeriod"/>
            </a:pPr>
            <a:r>
              <a:rPr lang="en-US" sz="3600" dirty="0"/>
              <a:t>The medical-scientific model (</a:t>
            </a:r>
            <a:r>
              <a:rPr lang="en-US" sz="3600" dirty="0" smtClean="0"/>
              <a:t>Reiter, 2017).</a:t>
            </a:r>
            <a:endParaRPr lang="he-IL" sz="3600" dirty="0" smtClean="0"/>
          </a:p>
          <a:p>
            <a:pPr marL="342900" indent="-342900" algn="just" rtl="0">
              <a:buAutoNum type="arabicPeriod"/>
            </a:pPr>
            <a:r>
              <a:rPr lang="en-US" sz="3600" dirty="0"/>
              <a:t>The educational-humanistic model (Reiter, 2008, 1992).</a:t>
            </a:r>
          </a:p>
          <a:p>
            <a:pPr marL="342900" indent="-342900" algn="just" rtl="0">
              <a:buAutoNum type="arabicPeriod"/>
            </a:pPr>
            <a:endParaRPr lang="he-IL" sz="3600" dirty="0"/>
          </a:p>
        </p:txBody>
      </p:sp>
    </p:spTree>
    <p:extLst>
      <p:ext uri="{BB962C8B-B14F-4D97-AF65-F5344CB8AC3E}">
        <p14:creationId xmlns:p14="http://schemas.microsoft.com/office/powerpoint/2010/main" val="2590586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p:nvPr/>
        </p:nvPicPr>
        <p:blipFill>
          <a:blip r:embed="rId2" cstate="print"/>
          <a:srcRect l="30911" t="33136" r="32196" b="41124"/>
          <a:stretch>
            <a:fillRect/>
          </a:stretch>
        </p:blipFill>
        <p:spPr bwMode="auto">
          <a:xfrm>
            <a:off x="10087428" y="0"/>
            <a:ext cx="2035879" cy="986988"/>
          </a:xfrm>
          <a:prstGeom prst="rect">
            <a:avLst/>
          </a:prstGeom>
          <a:noFill/>
          <a:ln w="9525">
            <a:noFill/>
            <a:miter lim="800000"/>
            <a:headEnd/>
            <a:tailEnd/>
          </a:ln>
        </p:spPr>
      </p:pic>
      <p:sp>
        <p:nvSpPr>
          <p:cNvPr id="7" name="Rectangle 6"/>
          <p:cNvSpPr/>
          <p:nvPr/>
        </p:nvSpPr>
        <p:spPr>
          <a:xfrm>
            <a:off x="449940" y="1214060"/>
            <a:ext cx="10871202" cy="707886"/>
          </a:xfrm>
          <a:prstGeom prst="rect">
            <a:avLst/>
          </a:prstGeom>
        </p:spPr>
        <p:txBody>
          <a:bodyPr wrap="square">
            <a:spAutoFit/>
          </a:bodyPr>
          <a:lstStyle/>
          <a:p>
            <a:pPr algn="just" rtl="0"/>
            <a:r>
              <a:rPr lang="en-US" sz="4000" b="1" dirty="0" smtClean="0"/>
              <a:t>Research motivation. Regulatory environment </a:t>
            </a:r>
            <a:endParaRPr lang="he-IL" sz="4000" b="1" dirty="0"/>
          </a:p>
        </p:txBody>
      </p:sp>
      <p:sp>
        <p:nvSpPr>
          <p:cNvPr id="8" name="Rectangle 7"/>
          <p:cNvSpPr/>
          <p:nvPr/>
        </p:nvSpPr>
        <p:spPr>
          <a:xfrm>
            <a:off x="290285" y="2149019"/>
            <a:ext cx="11611429" cy="4247317"/>
          </a:xfrm>
          <a:prstGeom prst="rect">
            <a:avLst/>
          </a:prstGeom>
        </p:spPr>
        <p:txBody>
          <a:bodyPr wrap="square">
            <a:spAutoFit/>
          </a:bodyPr>
          <a:lstStyle/>
          <a:p>
            <a:pPr marL="342900" indent="-342900" algn="just" rtl="0">
              <a:buFont typeface="Arial" panose="020B0604020202020204" pitchFamily="34" charset="0"/>
              <a:buChar char="•"/>
            </a:pPr>
            <a:r>
              <a:rPr lang="en-US" sz="3000" dirty="0" smtClean="0"/>
              <a:t>In recent years, the </a:t>
            </a:r>
            <a:r>
              <a:rPr lang="en-US" sz="3000" dirty="0"/>
              <a:t>State of Israel is undergoing a change in its attitude toward individuals with autism spectrum disorder (</a:t>
            </a:r>
            <a:r>
              <a:rPr lang="en-US" sz="3000" dirty="0" err="1"/>
              <a:t>Avisar</a:t>
            </a:r>
            <a:r>
              <a:rPr lang="en-US" sz="3000" dirty="0"/>
              <a:t>, 2010, Officer &amp; </a:t>
            </a:r>
            <a:r>
              <a:rPr lang="en-US" sz="3000" dirty="0" err="1"/>
              <a:t>Groce</a:t>
            </a:r>
            <a:r>
              <a:rPr lang="en-US" sz="3000" dirty="0"/>
              <a:t>, 2010; Ward &amp; </a:t>
            </a:r>
            <a:r>
              <a:rPr lang="en-US" sz="3000" dirty="0" err="1"/>
              <a:t>Strewart</a:t>
            </a:r>
            <a:r>
              <a:rPr lang="en-US" sz="3000" dirty="0"/>
              <a:t>, </a:t>
            </a:r>
            <a:r>
              <a:rPr lang="en-US" sz="3000" dirty="0" smtClean="0"/>
              <a:t>2009).</a:t>
            </a:r>
          </a:p>
          <a:p>
            <a:pPr marL="342900" indent="-342900" algn="just" rtl="0">
              <a:buFont typeface="Arial" panose="020B0604020202020204" pitchFamily="34" charset="0"/>
              <a:buChar char="•"/>
            </a:pPr>
            <a:r>
              <a:rPr lang="en-US" sz="3000" dirty="0" smtClean="0"/>
              <a:t>The </a:t>
            </a:r>
            <a:r>
              <a:rPr lang="en-US" sz="3000" dirty="0"/>
              <a:t>Equal Rights for People with Disabilities </a:t>
            </a:r>
            <a:r>
              <a:rPr lang="en-US" sz="3000" dirty="0" smtClean="0"/>
              <a:t>Law, 1998.</a:t>
            </a:r>
          </a:p>
          <a:p>
            <a:pPr marL="342900" indent="-342900" algn="just" rtl="0">
              <a:buFont typeface="Arial" panose="020B0604020202020204" pitchFamily="34" charset="0"/>
              <a:buChar char="•"/>
            </a:pPr>
            <a:r>
              <a:rPr lang="en-US" sz="3000" dirty="0" smtClean="0"/>
              <a:t>The </a:t>
            </a:r>
            <a:r>
              <a:rPr lang="en-US" sz="3000" dirty="0"/>
              <a:t>Convention on the Rights of Persons with </a:t>
            </a:r>
            <a:r>
              <a:rPr lang="en-US" sz="3000" dirty="0" smtClean="0"/>
              <a:t>Disabilities </a:t>
            </a:r>
            <a:r>
              <a:rPr lang="en-US" sz="3000" dirty="0"/>
              <a:t>(CRPD), which was adopted by the </a:t>
            </a:r>
            <a:r>
              <a:rPr lang="en-US" sz="3000" dirty="0" smtClean="0"/>
              <a:t>UN, 2006.</a:t>
            </a:r>
          </a:p>
          <a:p>
            <a:pPr marL="342900" indent="-342900" algn="just" rtl="0">
              <a:buFont typeface="Arial" panose="020B0604020202020204" pitchFamily="34" charset="0"/>
              <a:buChar char="•"/>
            </a:pPr>
            <a:r>
              <a:rPr lang="en-US" sz="3000" dirty="0"/>
              <a:t>Israel ratified the CRPD in September 2012, but in practice included its principles in the Equal Rights for People with Disabilities </a:t>
            </a:r>
            <a:r>
              <a:rPr lang="en-US" sz="3000" dirty="0" smtClean="0"/>
              <a:t>Law.</a:t>
            </a:r>
          </a:p>
          <a:p>
            <a:pPr marL="342900" indent="-342900" algn="just" rtl="0">
              <a:buFont typeface="Arial" panose="020B0604020202020204" pitchFamily="34" charset="0"/>
              <a:buChar char="•"/>
            </a:pPr>
            <a:r>
              <a:rPr lang="en-US" sz="3000" dirty="0"/>
              <a:t>Council for Higher Education, Student Rights </a:t>
            </a:r>
            <a:r>
              <a:rPr lang="en-US" sz="3000" dirty="0" smtClean="0"/>
              <a:t>Law, 2007.</a:t>
            </a:r>
            <a:endParaRPr lang="en-US" sz="3000" dirty="0"/>
          </a:p>
        </p:txBody>
      </p:sp>
    </p:spTree>
    <p:extLst>
      <p:ext uri="{BB962C8B-B14F-4D97-AF65-F5344CB8AC3E}">
        <p14:creationId xmlns:p14="http://schemas.microsoft.com/office/powerpoint/2010/main" val="1325581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84222" y="1124744"/>
            <a:ext cx="8229600" cy="576064"/>
          </a:xfrm>
        </p:spPr>
        <p:txBody>
          <a:bodyPr>
            <a:noAutofit/>
          </a:bodyPr>
          <a:lstStyle/>
          <a:p>
            <a:pPr algn="l"/>
            <a:r>
              <a:rPr lang="en-US" b="1" dirty="0"/>
              <a:t>What is </a:t>
            </a:r>
            <a:r>
              <a:rPr lang="en-US" b="1" dirty="0" smtClean="0"/>
              <a:t>Autism?</a:t>
            </a:r>
            <a:r>
              <a:rPr lang="en-US" b="1" dirty="0"/>
              <a:t/>
            </a:r>
            <a:br>
              <a:rPr lang="en-US" b="1" dirty="0"/>
            </a:br>
            <a:endParaRPr lang="en-US" dirty="0"/>
          </a:p>
        </p:txBody>
      </p:sp>
      <p:pic>
        <p:nvPicPr>
          <p:cNvPr id="4" name="תמונה 3"/>
          <p:cNvPicPr/>
          <p:nvPr/>
        </p:nvPicPr>
        <p:blipFill>
          <a:blip r:embed="rId2" cstate="print"/>
          <a:srcRect l="30911" t="33136" r="32196" b="41124"/>
          <a:stretch>
            <a:fillRect/>
          </a:stretch>
        </p:blipFill>
        <p:spPr bwMode="auto">
          <a:xfrm>
            <a:off x="10268464" y="0"/>
            <a:ext cx="1923535" cy="836712"/>
          </a:xfrm>
          <a:prstGeom prst="rect">
            <a:avLst/>
          </a:prstGeom>
          <a:noFill/>
          <a:ln w="9525">
            <a:noFill/>
            <a:miter lim="800000"/>
            <a:headEnd/>
            <a:tailEnd/>
          </a:ln>
        </p:spPr>
      </p:pic>
      <p:sp>
        <p:nvSpPr>
          <p:cNvPr id="5" name="Content Placeholder 4"/>
          <p:cNvSpPr>
            <a:spLocks noGrp="1"/>
          </p:cNvSpPr>
          <p:nvPr>
            <p:ph idx="1"/>
          </p:nvPr>
        </p:nvSpPr>
        <p:spPr>
          <a:xfrm>
            <a:off x="584222" y="2148497"/>
            <a:ext cx="10972800" cy="3610428"/>
          </a:xfrm>
        </p:spPr>
        <p:txBody>
          <a:bodyPr/>
          <a:lstStyle/>
          <a:p>
            <a:pPr marL="0" indent="0" algn="l" rtl="0">
              <a:buNone/>
            </a:pPr>
            <a:r>
              <a:rPr lang="en-US" dirty="0"/>
              <a:t>ASD is a neuro-developmental disability, </a:t>
            </a:r>
            <a:r>
              <a:rPr lang="en-US" dirty="0" smtClean="0"/>
              <a:t>which </a:t>
            </a:r>
            <a:r>
              <a:rPr lang="en-US" dirty="0"/>
              <a:t>affects three main functions:</a:t>
            </a:r>
          </a:p>
          <a:p>
            <a:pPr algn="l" rtl="0"/>
            <a:r>
              <a:rPr lang="en-US" dirty="0"/>
              <a:t>Behavioral</a:t>
            </a:r>
          </a:p>
          <a:p>
            <a:pPr algn="l" rtl="0"/>
            <a:r>
              <a:rPr lang="en-US" dirty="0"/>
              <a:t>Social</a:t>
            </a:r>
          </a:p>
          <a:p>
            <a:pPr algn="l" rtl="0"/>
            <a:r>
              <a:rPr lang="en-US" dirty="0"/>
              <a:t>Communication</a:t>
            </a:r>
          </a:p>
          <a:p>
            <a:endParaRPr lang="he-IL" dirty="0"/>
          </a:p>
        </p:txBody>
      </p:sp>
    </p:spTree>
    <p:extLst>
      <p:ext uri="{BB962C8B-B14F-4D97-AF65-F5344CB8AC3E}">
        <p14:creationId xmlns:p14="http://schemas.microsoft.com/office/powerpoint/2010/main" val="1701516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03512" y="764704"/>
            <a:ext cx="8445624" cy="576064"/>
          </a:xfrm>
        </p:spPr>
        <p:txBody>
          <a:bodyPr>
            <a:noAutofit/>
          </a:bodyPr>
          <a:lstStyle/>
          <a:p>
            <a:pPr algn="l"/>
            <a:r>
              <a:rPr lang="en-US" sz="4000" b="1" dirty="0">
                <a:solidFill>
                  <a:schemeClr val="accent1">
                    <a:lumMod val="75000"/>
                  </a:schemeClr>
                </a:solidFill>
              </a:rPr>
              <a:t>Theoretical Background</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0" y="1412776"/>
            <a:ext cx="12191999" cy="5284586"/>
          </a:xfrm>
        </p:spPr>
        <p:txBody>
          <a:bodyPr>
            <a:noAutofit/>
          </a:bodyPr>
          <a:lstStyle/>
          <a:p>
            <a:pPr algn="just" rtl="0">
              <a:lnSpc>
                <a:spcPct val="115000"/>
              </a:lnSpc>
              <a:spcAft>
                <a:spcPts val="1000"/>
              </a:spcAft>
              <a:buNone/>
            </a:pPr>
            <a:r>
              <a:rPr lang="en-US" sz="3000" b="1" u="sng" dirty="0">
                <a:ea typeface="Calibri"/>
                <a:cs typeface="Arial"/>
              </a:rPr>
              <a:t>Autism</a:t>
            </a:r>
          </a:p>
          <a:p>
            <a:pPr algn="just" rtl="0">
              <a:lnSpc>
                <a:spcPct val="115000"/>
              </a:lnSpc>
              <a:spcAft>
                <a:spcPts val="1000"/>
              </a:spcAft>
              <a:buNone/>
            </a:pPr>
            <a:r>
              <a:rPr lang="en-US" sz="3000" u="sng" dirty="0"/>
              <a:t>Social and communicative functioning:</a:t>
            </a:r>
            <a:endParaRPr lang="en-US" sz="3000" dirty="0"/>
          </a:p>
          <a:p>
            <a:pPr algn="just" rtl="0"/>
            <a:r>
              <a:rPr lang="en-US" sz="3000" dirty="0"/>
              <a:t>Communication deficiencies and lack of social interaction.</a:t>
            </a:r>
          </a:p>
          <a:p>
            <a:pPr algn="just" rtl="0"/>
            <a:r>
              <a:rPr lang="en-US" sz="3000" dirty="0"/>
              <a:t>Impaired ability to receive messages from others and deficit in the ability to develop mutual relationships in a proper manner</a:t>
            </a:r>
          </a:p>
          <a:p>
            <a:pPr algn="just" rtl="0">
              <a:buNone/>
            </a:pPr>
            <a:r>
              <a:rPr lang="en-US" sz="3000" u="sng" dirty="0"/>
              <a:t>Behavioral functioning</a:t>
            </a:r>
            <a:endParaRPr lang="en-US" sz="3000" dirty="0"/>
          </a:p>
          <a:p>
            <a:pPr algn="just" rtl="0"/>
            <a:r>
              <a:rPr lang="en-US" sz="3000" dirty="0"/>
              <a:t>Repetitive behaviors, aggression, irritability, disobedience, and self-harm. </a:t>
            </a:r>
          </a:p>
          <a:p>
            <a:pPr algn="just" rtl="0"/>
            <a:r>
              <a:rPr lang="en-US" sz="3000" dirty="0"/>
              <a:t>Inadequate sensory integration (</a:t>
            </a:r>
            <a:r>
              <a:rPr lang="en-US" sz="3000" dirty="0" err="1"/>
              <a:t>Delfos</a:t>
            </a:r>
            <a:r>
              <a:rPr lang="en-US" sz="3000" dirty="0"/>
              <a:t>, 2005.,Narasingharao, Pradhan &amp; </a:t>
            </a:r>
            <a:r>
              <a:rPr lang="en-US" sz="3000" dirty="0" err="1"/>
              <a:t>Navaneetham</a:t>
            </a:r>
            <a:r>
              <a:rPr lang="en-US" sz="3000" dirty="0"/>
              <a:t>, 2017).</a:t>
            </a:r>
            <a:endParaRPr lang="en-US" sz="3000" b="1" dirty="0"/>
          </a:p>
        </p:txBody>
      </p:sp>
      <p:pic>
        <p:nvPicPr>
          <p:cNvPr id="4" name="תמונה 3"/>
          <p:cNvPicPr/>
          <p:nvPr/>
        </p:nvPicPr>
        <p:blipFill>
          <a:blip r:embed="rId2" cstate="print"/>
          <a:srcRect l="30911" t="33136" r="32196" b="41124"/>
          <a:stretch>
            <a:fillRect/>
          </a:stretch>
        </p:blipFill>
        <p:spPr bwMode="auto">
          <a:xfrm>
            <a:off x="10416746" y="0"/>
            <a:ext cx="1775252" cy="836712"/>
          </a:xfrm>
          <a:prstGeom prst="rect">
            <a:avLst/>
          </a:prstGeom>
          <a:noFill/>
          <a:ln w="9525">
            <a:noFill/>
            <a:miter lim="800000"/>
            <a:headEnd/>
            <a:tailEnd/>
          </a:ln>
        </p:spPr>
      </p:pic>
    </p:spTree>
    <p:extLst>
      <p:ext uri="{BB962C8B-B14F-4D97-AF65-F5344CB8AC3E}">
        <p14:creationId xmlns:p14="http://schemas.microsoft.com/office/powerpoint/2010/main" val="32582412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p:nvPr/>
        </p:nvPicPr>
        <p:blipFill>
          <a:blip r:embed="rId2" cstate="print"/>
          <a:srcRect l="30911" t="33136" r="32196" b="41124"/>
          <a:stretch>
            <a:fillRect/>
          </a:stretch>
        </p:blipFill>
        <p:spPr bwMode="auto">
          <a:xfrm>
            <a:off x="10203543" y="0"/>
            <a:ext cx="1919765" cy="957943"/>
          </a:xfrm>
          <a:prstGeom prst="rect">
            <a:avLst/>
          </a:prstGeom>
          <a:noFill/>
          <a:ln w="9525">
            <a:noFill/>
            <a:miter lim="800000"/>
            <a:headEnd/>
            <a:tailEnd/>
          </a:ln>
        </p:spPr>
      </p:pic>
      <p:sp>
        <p:nvSpPr>
          <p:cNvPr id="5" name="Rectangle 4"/>
          <p:cNvSpPr/>
          <p:nvPr/>
        </p:nvSpPr>
        <p:spPr>
          <a:xfrm>
            <a:off x="597265" y="1213600"/>
            <a:ext cx="4901470" cy="707886"/>
          </a:xfrm>
          <a:prstGeom prst="rect">
            <a:avLst/>
          </a:prstGeom>
        </p:spPr>
        <p:txBody>
          <a:bodyPr wrap="none">
            <a:spAutoFit/>
          </a:bodyPr>
          <a:lstStyle/>
          <a:p>
            <a:pPr algn="l" rtl="0"/>
            <a:r>
              <a:rPr lang="en-US" sz="4000" b="1" dirty="0"/>
              <a:t>Employment Statistics</a:t>
            </a:r>
            <a:endParaRPr lang="he-IL" sz="4000" b="1" dirty="0"/>
          </a:p>
        </p:txBody>
      </p:sp>
      <p:sp>
        <p:nvSpPr>
          <p:cNvPr id="6" name="Rectangle 5"/>
          <p:cNvSpPr/>
          <p:nvPr/>
        </p:nvSpPr>
        <p:spPr>
          <a:xfrm>
            <a:off x="597265" y="2349864"/>
            <a:ext cx="11159306" cy="2246769"/>
          </a:xfrm>
          <a:prstGeom prst="rect">
            <a:avLst/>
          </a:prstGeom>
        </p:spPr>
        <p:txBody>
          <a:bodyPr wrap="square">
            <a:spAutoFit/>
          </a:bodyPr>
          <a:lstStyle/>
          <a:p>
            <a:pPr algn="just" rtl="0"/>
            <a:r>
              <a:rPr lang="en-US" sz="2800" dirty="0"/>
              <a:t>According to the Israeli National Society for Autism: </a:t>
            </a:r>
            <a:endParaRPr lang="en-US" sz="2800" dirty="0" smtClean="0"/>
          </a:p>
          <a:p>
            <a:pPr algn="just" rtl="0"/>
            <a:endParaRPr lang="en-US" sz="2800" dirty="0" smtClean="0"/>
          </a:p>
          <a:p>
            <a:pPr marL="457200" indent="-457200" algn="just" rtl="0">
              <a:buFont typeface="Arial" panose="020B0604020202020204" pitchFamily="34" charset="0"/>
              <a:buChar char="•"/>
            </a:pPr>
            <a:r>
              <a:rPr lang="en-US" sz="2800" dirty="0" smtClean="0"/>
              <a:t>61</a:t>
            </a:r>
            <a:r>
              <a:rPr lang="en-US" sz="2800" dirty="0"/>
              <a:t>% diagnosed as ASD are supported by their </a:t>
            </a:r>
            <a:r>
              <a:rPr lang="en-US" sz="2800" dirty="0" smtClean="0"/>
              <a:t>families</a:t>
            </a:r>
            <a:r>
              <a:rPr lang="en-US" sz="2800" dirty="0"/>
              <a:t>;</a:t>
            </a:r>
            <a:r>
              <a:rPr lang="en-US" sz="2800" dirty="0" smtClean="0"/>
              <a:t> </a:t>
            </a:r>
          </a:p>
          <a:p>
            <a:pPr marL="457200" indent="-457200" algn="just" rtl="0">
              <a:buFont typeface="Arial" panose="020B0604020202020204" pitchFamily="34" charset="0"/>
              <a:buChar char="•"/>
            </a:pPr>
            <a:r>
              <a:rPr lang="en-US" sz="2800" dirty="0" smtClean="0"/>
              <a:t>40</a:t>
            </a:r>
            <a:r>
              <a:rPr lang="en-US" sz="2800" dirty="0"/>
              <a:t>% live with their parents as </a:t>
            </a:r>
            <a:r>
              <a:rPr lang="en-US" sz="2800" dirty="0" smtClean="0"/>
              <a:t>adults</a:t>
            </a:r>
            <a:r>
              <a:rPr lang="en-US" sz="2800" dirty="0"/>
              <a:t>;</a:t>
            </a:r>
          </a:p>
          <a:p>
            <a:pPr marL="457200" indent="-457200" algn="just" rtl="0">
              <a:buFont typeface="Arial" panose="020B0604020202020204" pitchFamily="34" charset="0"/>
              <a:buChar char="•"/>
            </a:pPr>
            <a:r>
              <a:rPr lang="en-US" sz="2800" dirty="0"/>
              <a:t>only 15% work and support themselves.</a:t>
            </a:r>
          </a:p>
        </p:txBody>
      </p:sp>
    </p:spTree>
    <p:extLst>
      <p:ext uri="{BB962C8B-B14F-4D97-AF65-F5344CB8AC3E}">
        <p14:creationId xmlns:p14="http://schemas.microsoft.com/office/powerpoint/2010/main" val="35350986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p:nvPr/>
        </p:nvPicPr>
        <p:blipFill>
          <a:blip r:embed="rId2" cstate="print"/>
          <a:srcRect l="30911" t="33136" r="32196" b="41124"/>
          <a:stretch>
            <a:fillRect/>
          </a:stretch>
        </p:blipFill>
        <p:spPr bwMode="auto">
          <a:xfrm>
            <a:off x="10212288" y="0"/>
            <a:ext cx="1979712" cy="836712"/>
          </a:xfrm>
          <a:prstGeom prst="rect">
            <a:avLst/>
          </a:prstGeom>
          <a:noFill/>
          <a:ln w="9525">
            <a:noFill/>
            <a:miter lim="800000"/>
            <a:headEnd/>
            <a:tailEnd/>
          </a:ln>
        </p:spPr>
      </p:pic>
      <p:sp>
        <p:nvSpPr>
          <p:cNvPr id="6" name="Content Placeholder 5"/>
          <p:cNvSpPr>
            <a:spLocks noGrp="1"/>
          </p:cNvSpPr>
          <p:nvPr>
            <p:ph idx="1"/>
          </p:nvPr>
        </p:nvSpPr>
        <p:spPr>
          <a:xfrm>
            <a:off x="566057" y="2540001"/>
            <a:ext cx="10972800" cy="2525486"/>
          </a:xfrm>
        </p:spPr>
        <p:txBody>
          <a:bodyPr>
            <a:normAutofit lnSpcReduction="10000"/>
          </a:bodyPr>
          <a:lstStyle/>
          <a:p>
            <a:pPr marL="0" indent="0" algn="just" rtl="0">
              <a:buNone/>
            </a:pPr>
            <a:r>
              <a:rPr lang="en-US" dirty="0"/>
              <a:t>Higher education is an essential instrument of social development, and of developing and transmitting formative knowledge. As a key to individual integration in society and in the workplace, the accessibility of the higher education system in Israel is of enormous importance (</a:t>
            </a:r>
            <a:r>
              <a:rPr lang="en-US" dirty="0" err="1"/>
              <a:t>Avisar</a:t>
            </a:r>
            <a:r>
              <a:rPr lang="en-US" dirty="0"/>
              <a:t>, 2010). </a:t>
            </a:r>
          </a:p>
        </p:txBody>
      </p:sp>
      <p:sp>
        <p:nvSpPr>
          <p:cNvPr id="7" name="Title 6"/>
          <p:cNvSpPr>
            <a:spLocks noGrp="1"/>
          </p:cNvSpPr>
          <p:nvPr>
            <p:ph type="title"/>
          </p:nvPr>
        </p:nvSpPr>
        <p:spPr>
          <a:xfrm>
            <a:off x="566057" y="1419841"/>
            <a:ext cx="5384800" cy="641188"/>
          </a:xfrm>
        </p:spPr>
        <p:txBody>
          <a:bodyPr>
            <a:noAutofit/>
          </a:bodyPr>
          <a:lstStyle/>
          <a:p>
            <a:pPr rtl="0"/>
            <a:r>
              <a:rPr lang="en-US" sz="4000" b="1" dirty="0" smtClean="0"/>
              <a:t>Theoretical Background </a:t>
            </a:r>
            <a:endParaRPr lang="he-IL" sz="4000" b="1" dirty="0"/>
          </a:p>
        </p:txBody>
      </p:sp>
    </p:spTree>
    <p:extLst>
      <p:ext uri="{BB962C8B-B14F-4D97-AF65-F5344CB8AC3E}">
        <p14:creationId xmlns:p14="http://schemas.microsoft.com/office/powerpoint/2010/main" val="1163138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p:nvPr/>
        </p:nvPicPr>
        <p:blipFill>
          <a:blip r:embed="rId2" cstate="print"/>
          <a:srcRect l="30911" t="33136" r="32196" b="41124"/>
          <a:stretch>
            <a:fillRect/>
          </a:stretch>
        </p:blipFill>
        <p:spPr bwMode="auto">
          <a:xfrm>
            <a:off x="10212288" y="9426"/>
            <a:ext cx="1979712" cy="836712"/>
          </a:xfrm>
          <a:prstGeom prst="rect">
            <a:avLst/>
          </a:prstGeom>
          <a:noFill/>
          <a:ln w="9525">
            <a:noFill/>
            <a:miter lim="800000"/>
            <a:headEnd/>
            <a:tailEnd/>
          </a:ln>
        </p:spPr>
      </p:pic>
      <p:sp>
        <p:nvSpPr>
          <p:cNvPr id="5" name="Title 4"/>
          <p:cNvSpPr>
            <a:spLocks noGrp="1"/>
          </p:cNvSpPr>
          <p:nvPr>
            <p:ph type="title"/>
          </p:nvPr>
        </p:nvSpPr>
        <p:spPr>
          <a:xfrm>
            <a:off x="537030" y="1078026"/>
            <a:ext cx="5239659" cy="808831"/>
          </a:xfrm>
        </p:spPr>
        <p:txBody>
          <a:bodyPr>
            <a:normAutofit/>
          </a:bodyPr>
          <a:lstStyle/>
          <a:p>
            <a:pPr rtl="0"/>
            <a:r>
              <a:rPr lang="en-US" sz="4000" b="1" dirty="0" smtClean="0"/>
              <a:t>Theoretical Background</a:t>
            </a:r>
            <a:endParaRPr lang="he-IL" sz="4000" b="1" dirty="0"/>
          </a:p>
        </p:txBody>
      </p:sp>
      <p:sp>
        <p:nvSpPr>
          <p:cNvPr id="9" name="Content Placeholder 8"/>
          <p:cNvSpPr>
            <a:spLocks noGrp="1"/>
          </p:cNvSpPr>
          <p:nvPr>
            <p:ph idx="1"/>
          </p:nvPr>
        </p:nvSpPr>
        <p:spPr>
          <a:xfrm>
            <a:off x="537030" y="2569029"/>
            <a:ext cx="11379199" cy="2264227"/>
          </a:xfrm>
        </p:spPr>
        <p:txBody>
          <a:bodyPr>
            <a:normAutofit/>
          </a:bodyPr>
          <a:lstStyle/>
          <a:p>
            <a:pPr marL="514350" indent="-514350" algn="just" rtl="0">
              <a:buAutoNum type="arabicPeriod"/>
            </a:pPr>
            <a:r>
              <a:rPr lang="en-US" dirty="0" smtClean="0"/>
              <a:t>Organizational </a:t>
            </a:r>
            <a:r>
              <a:rPr lang="en-US" dirty="0"/>
              <a:t>support and </a:t>
            </a:r>
            <a:r>
              <a:rPr lang="en-US" dirty="0" smtClean="0"/>
              <a:t>assistance (Reiter, 2008; Berry, 1991; </a:t>
            </a:r>
            <a:r>
              <a:rPr lang="en-US" dirty="0" err="1" smtClean="0"/>
              <a:t>Vaandrager</a:t>
            </a:r>
            <a:r>
              <a:rPr lang="en-US" dirty="0" smtClean="0"/>
              <a:t> &amp; </a:t>
            </a:r>
            <a:r>
              <a:rPr lang="en-US" dirty="0" err="1" smtClean="0"/>
              <a:t>Koelen</a:t>
            </a:r>
            <a:r>
              <a:rPr lang="en-US" dirty="0" smtClean="0"/>
              <a:t>, 2013) </a:t>
            </a:r>
          </a:p>
          <a:p>
            <a:pPr marL="0" indent="0" algn="just" rtl="0">
              <a:buNone/>
            </a:pPr>
            <a:r>
              <a:rPr lang="en-US" dirty="0" smtClean="0"/>
              <a:t>2</a:t>
            </a:r>
            <a:r>
              <a:rPr lang="en-US" dirty="0"/>
              <a:t>. Teaching and a tolerant </a:t>
            </a:r>
            <a:r>
              <a:rPr lang="en-US" dirty="0" smtClean="0"/>
              <a:t>atmosphere (</a:t>
            </a:r>
            <a:r>
              <a:rPr lang="en-US" dirty="0" err="1" smtClean="0"/>
              <a:t>Hativa</a:t>
            </a:r>
            <a:r>
              <a:rPr lang="en-US" dirty="0" smtClean="0"/>
              <a:t>, 2002; </a:t>
            </a:r>
            <a:r>
              <a:rPr lang="en-US" dirty="0" err="1" smtClean="0"/>
              <a:t>Davidovich</a:t>
            </a:r>
            <a:r>
              <a:rPr lang="en-US" dirty="0" smtClean="0"/>
              <a:t>,                                 2010).</a:t>
            </a:r>
            <a:endParaRPr lang="he-IL" dirty="0"/>
          </a:p>
        </p:txBody>
      </p:sp>
    </p:spTree>
    <p:extLst>
      <p:ext uri="{BB962C8B-B14F-4D97-AF65-F5344CB8AC3E}">
        <p14:creationId xmlns:p14="http://schemas.microsoft.com/office/powerpoint/2010/main" val="39638274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p:nvPr/>
        </p:nvPicPr>
        <p:blipFill>
          <a:blip r:embed="rId2" cstate="print"/>
          <a:srcRect l="30911" t="33136" r="32196" b="41124"/>
          <a:stretch>
            <a:fillRect/>
          </a:stretch>
        </p:blipFill>
        <p:spPr bwMode="auto">
          <a:xfrm>
            <a:off x="10212288" y="9426"/>
            <a:ext cx="1979712" cy="836712"/>
          </a:xfrm>
          <a:prstGeom prst="rect">
            <a:avLst/>
          </a:prstGeom>
          <a:noFill/>
          <a:ln w="9525">
            <a:noFill/>
            <a:miter lim="800000"/>
            <a:headEnd/>
            <a:tailEnd/>
          </a:ln>
        </p:spPr>
      </p:pic>
      <p:sp>
        <p:nvSpPr>
          <p:cNvPr id="3" name="Title 2"/>
          <p:cNvSpPr>
            <a:spLocks noGrp="1"/>
          </p:cNvSpPr>
          <p:nvPr>
            <p:ph type="title"/>
          </p:nvPr>
        </p:nvSpPr>
        <p:spPr>
          <a:xfrm>
            <a:off x="224972" y="1457182"/>
            <a:ext cx="6088742" cy="283103"/>
          </a:xfrm>
        </p:spPr>
        <p:txBody>
          <a:bodyPr>
            <a:normAutofit fontScale="90000"/>
          </a:bodyPr>
          <a:lstStyle/>
          <a:p>
            <a:pPr algn="l"/>
            <a:r>
              <a:rPr lang="en-US" sz="4000" b="1" dirty="0"/>
              <a:t>The aims of the </a:t>
            </a:r>
            <a:r>
              <a:rPr lang="en-US" sz="4000" b="1" dirty="0" smtClean="0"/>
              <a:t>study</a:t>
            </a:r>
            <a:r>
              <a:rPr lang="en-US" sz="4000" b="1" dirty="0"/>
              <a:t/>
            </a:r>
            <a:br>
              <a:rPr lang="en-US" sz="4000" b="1" dirty="0"/>
            </a:br>
            <a:endParaRPr lang="he-IL" sz="4000" b="1" dirty="0"/>
          </a:p>
        </p:txBody>
      </p:sp>
      <p:sp>
        <p:nvSpPr>
          <p:cNvPr id="5" name="Rectangle 4"/>
          <p:cNvSpPr/>
          <p:nvPr/>
        </p:nvSpPr>
        <p:spPr>
          <a:xfrm>
            <a:off x="224972" y="2351328"/>
            <a:ext cx="11771086" cy="4339650"/>
          </a:xfrm>
          <a:prstGeom prst="rect">
            <a:avLst/>
          </a:prstGeom>
        </p:spPr>
        <p:txBody>
          <a:bodyPr wrap="square">
            <a:spAutoFit/>
          </a:bodyPr>
          <a:lstStyle/>
          <a:p>
            <a:pPr algn="just" rtl="0"/>
            <a:r>
              <a:rPr lang="en-US" sz="3600" dirty="0" smtClean="0"/>
              <a:t>1. To </a:t>
            </a:r>
            <a:r>
              <a:rPr lang="en-US" sz="3600" dirty="0"/>
              <a:t>examine the university’s ability to contribute to the academic integration of students with HFA by influencing its teaching staff and students. </a:t>
            </a:r>
            <a:endParaRPr lang="en-US" sz="3600" dirty="0" smtClean="0"/>
          </a:p>
          <a:p>
            <a:pPr algn="just" rtl="0"/>
            <a:endParaRPr lang="en-US" sz="3600" dirty="0"/>
          </a:p>
          <a:p>
            <a:pPr algn="just" rtl="0"/>
            <a:r>
              <a:rPr lang="en-US" sz="3600" dirty="0" smtClean="0"/>
              <a:t>2. To </a:t>
            </a:r>
            <a:r>
              <a:rPr lang="en-US" sz="3600" dirty="0"/>
              <a:t>identify the factors that have a positive impact on </a:t>
            </a:r>
            <a:r>
              <a:rPr lang="en-US" sz="3600" dirty="0" smtClean="0"/>
              <a:t>how lecturers </a:t>
            </a:r>
            <a:r>
              <a:rPr lang="en-US" sz="3600" dirty="0"/>
              <a:t>promote the integration of students with HFA and their connection to the institution’s support system. </a:t>
            </a:r>
            <a:endParaRPr lang="en-US" sz="3600" dirty="0" smtClean="0"/>
          </a:p>
          <a:p>
            <a:pPr algn="just" rtl="0"/>
            <a:endParaRPr lang="en-US" sz="2400" dirty="0"/>
          </a:p>
        </p:txBody>
      </p:sp>
    </p:spTree>
    <p:extLst>
      <p:ext uri="{BB962C8B-B14F-4D97-AF65-F5344CB8AC3E}">
        <p14:creationId xmlns:p14="http://schemas.microsoft.com/office/powerpoint/2010/main" val="6140215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p:nvPr/>
        </p:nvPicPr>
        <p:blipFill>
          <a:blip r:embed="rId2" cstate="print"/>
          <a:srcRect l="30911" t="33136" r="32196" b="41124"/>
          <a:stretch>
            <a:fillRect/>
          </a:stretch>
        </p:blipFill>
        <p:spPr bwMode="auto">
          <a:xfrm>
            <a:off x="10212288" y="9426"/>
            <a:ext cx="1979712" cy="836712"/>
          </a:xfrm>
          <a:prstGeom prst="rect">
            <a:avLst/>
          </a:prstGeom>
          <a:noFill/>
          <a:ln w="9525">
            <a:noFill/>
            <a:miter lim="800000"/>
            <a:headEnd/>
            <a:tailEnd/>
          </a:ln>
        </p:spPr>
      </p:pic>
      <p:sp>
        <p:nvSpPr>
          <p:cNvPr id="3" name="Title 2"/>
          <p:cNvSpPr>
            <a:spLocks noGrp="1"/>
          </p:cNvSpPr>
          <p:nvPr>
            <p:ph type="title"/>
          </p:nvPr>
        </p:nvSpPr>
        <p:spPr>
          <a:xfrm>
            <a:off x="224972" y="321276"/>
            <a:ext cx="7206342" cy="815546"/>
          </a:xfrm>
        </p:spPr>
        <p:txBody>
          <a:bodyPr>
            <a:normAutofit fontScale="90000"/>
          </a:bodyPr>
          <a:lstStyle/>
          <a:p>
            <a:pPr algn="l" rtl="0"/>
            <a:r>
              <a:rPr lang="en-US" sz="4000" b="1" dirty="0"/>
              <a:t>Research questions: </a:t>
            </a:r>
            <a:br>
              <a:rPr lang="en-US" sz="4000" b="1" dirty="0"/>
            </a:br>
            <a:endParaRPr lang="he-IL" sz="4000" b="1" dirty="0"/>
          </a:p>
        </p:txBody>
      </p:sp>
      <p:sp>
        <p:nvSpPr>
          <p:cNvPr id="5" name="Rectangle 4"/>
          <p:cNvSpPr/>
          <p:nvPr/>
        </p:nvSpPr>
        <p:spPr>
          <a:xfrm>
            <a:off x="224972" y="1964353"/>
            <a:ext cx="11771086" cy="4524315"/>
          </a:xfrm>
          <a:prstGeom prst="rect">
            <a:avLst/>
          </a:prstGeom>
        </p:spPr>
        <p:txBody>
          <a:bodyPr wrap="square">
            <a:spAutoFit/>
          </a:bodyPr>
          <a:lstStyle/>
          <a:p>
            <a:pPr algn="just" rtl="0"/>
            <a:r>
              <a:rPr lang="en-US" sz="3200" dirty="0" smtClean="0"/>
              <a:t>1</a:t>
            </a:r>
            <a:r>
              <a:rPr lang="en-US" sz="3200" dirty="0"/>
              <a:t>.	Will the tolerant atmosphere be more positive when the academic institution is more involved and supportive? </a:t>
            </a:r>
          </a:p>
          <a:p>
            <a:pPr algn="just" rtl="0"/>
            <a:r>
              <a:rPr lang="en-US" sz="3200" dirty="0"/>
              <a:t>2.	Will lecturers make more use of special developed methods for student with HFA when the academic institution is more involved and supportive?</a:t>
            </a:r>
          </a:p>
          <a:p>
            <a:pPr algn="just" rtl="0"/>
            <a:r>
              <a:rPr lang="en-US" sz="3200" dirty="0"/>
              <a:t>3.	Will the tolerant atmosphere in the classroom be more positive and affect students with HFA when (a) the general lecturer involvement in class in the classroom is higher; (b) when the lecturer has positive emotional responses toward students with </a:t>
            </a:r>
            <a:r>
              <a:rPr lang="en-US" sz="3200" dirty="0" smtClean="0"/>
              <a:t>HFA?</a:t>
            </a:r>
            <a:endParaRPr lang="en-US" sz="3200" dirty="0"/>
          </a:p>
        </p:txBody>
      </p:sp>
    </p:spTree>
    <p:extLst>
      <p:ext uri="{BB962C8B-B14F-4D97-AF65-F5344CB8AC3E}">
        <p14:creationId xmlns:p14="http://schemas.microsoft.com/office/powerpoint/2010/main" val="35714576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p:nvPr/>
        </p:nvPicPr>
        <p:blipFill>
          <a:blip r:embed="rId2" cstate="print"/>
          <a:srcRect l="30911" t="33136" r="32196" b="41124"/>
          <a:stretch>
            <a:fillRect/>
          </a:stretch>
        </p:blipFill>
        <p:spPr bwMode="auto">
          <a:xfrm>
            <a:off x="10212288" y="9426"/>
            <a:ext cx="1979712" cy="836712"/>
          </a:xfrm>
          <a:prstGeom prst="rect">
            <a:avLst/>
          </a:prstGeom>
          <a:noFill/>
          <a:ln w="9525">
            <a:noFill/>
            <a:miter lim="800000"/>
            <a:headEnd/>
            <a:tailEnd/>
          </a:ln>
        </p:spPr>
      </p:pic>
      <p:sp>
        <p:nvSpPr>
          <p:cNvPr id="3" name="Title 2"/>
          <p:cNvSpPr>
            <a:spLocks noGrp="1"/>
          </p:cNvSpPr>
          <p:nvPr>
            <p:ph type="title"/>
          </p:nvPr>
        </p:nvSpPr>
        <p:spPr>
          <a:xfrm>
            <a:off x="224971" y="137811"/>
            <a:ext cx="8744858" cy="1574876"/>
          </a:xfrm>
        </p:spPr>
        <p:txBody>
          <a:bodyPr>
            <a:normAutofit/>
          </a:bodyPr>
          <a:lstStyle/>
          <a:p>
            <a:pPr algn="r" rtl="0"/>
            <a:r>
              <a:rPr lang="en-US" sz="4000" b="1" dirty="0"/>
              <a:t>Model of the effect of organizational support on lecturers' </a:t>
            </a:r>
            <a:r>
              <a:rPr lang="en-US" sz="4000" b="1" dirty="0" smtClean="0"/>
              <a:t>attitudes</a:t>
            </a:r>
            <a:endParaRPr lang="he-IL" sz="4000" b="1" dirty="0"/>
          </a:p>
        </p:txBody>
      </p:sp>
      <p:pic>
        <p:nvPicPr>
          <p:cNvPr id="2" name="Picture 1"/>
          <p:cNvPicPr>
            <a:picLocks noChangeAspect="1"/>
          </p:cNvPicPr>
          <p:nvPr/>
        </p:nvPicPr>
        <p:blipFill>
          <a:blip r:embed="rId3"/>
          <a:stretch>
            <a:fillRect/>
          </a:stretch>
        </p:blipFill>
        <p:spPr>
          <a:xfrm>
            <a:off x="1611086" y="1611086"/>
            <a:ext cx="8795657" cy="5065485"/>
          </a:xfrm>
          <a:prstGeom prst="rect">
            <a:avLst/>
          </a:prstGeom>
        </p:spPr>
      </p:pic>
    </p:spTree>
    <p:extLst>
      <p:ext uri="{BB962C8B-B14F-4D97-AF65-F5344CB8AC3E}">
        <p14:creationId xmlns:p14="http://schemas.microsoft.com/office/powerpoint/2010/main" val="1513161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46161" y="981880"/>
            <a:ext cx="6338410" cy="576064"/>
          </a:xfrm>
        </p:spPr>
        <p:txBody>
          <a:bodyPr>
            <a:noAutofit/>
          </a:bodyPr>
          <a:lstStyle/>
          <a:p>
            <a:pPr algn="just" rtl="0"/>
            <a:r>
              <a:rPr lang="en-US" sz="4000" b="1" dirty="0" smtClean="0"/>
              <a:t>Methodology and Sample</a:t>
            </a:r>
            <a:endParaRPr lang="en-US" sz="4000" dirty="0"/>
          </a:p>
        </p:txBody>
      </p:sp>
      <p:sp>
        <p:nvSpPr>
          <p:cNvPr id="3" name="מציין מיקום תוכן 2"/>
          <p:cNvSpPr>
            <a:spLocks noGrp="1"/>
          </p:cNvSpPr>
          <p:nvPr>
            <p:ph idx="1"/>
          </p:nvPr>
        </p:nvSpPr>
        <p:spPr>
          <a:xfrm>
            <a:off x="846161" y="2083253"/>
            <a:ext cx="10631606" cy="1392938"/>
          </a:xfrm>
        </p:spPr>
        <p:txBody>
          <a:bodyPr>
            <a:noAutofit/>
          </a:bodyPr>
          <a:lstStyle/>
          <a:p>
            <a:pPr marL="0" indent="0" algn="just" rtl="0">
              <a:buNone/>
            </a:pPr>
            <a:endParaRPr lang="en-US" b="1" u="sng" dirty="0"/>
          </a:p>
          <a:p>
            <a:pPr marL="514350" indent="-514350" algn="just" rtl="0">
              <a:buNone/>
            </a:pPr>
            <a:endParaRPr lang="en-US" sz="2400" b="1" u="sng" dirty="0"/>
          </a:p>
        </p:txBody>
      </p:sp>
      <p:pic>
        <p:nvPicPr>
          <p:cNvPr id="4" name="תמונה 3"/>
          <p:cNvPicPr/>
          <p:nvPr/>
        </p:nvPicPr>
        <p:blipFill>
          <a:blip r:embed="rId2" cstate="print"/>
          <a:srcRect l="30911" t="33136" r="32196" b="41124"/>
          <a:stretch>
            <a:fillRect/>
          </a:stretch>
        </p:blipFill>
        <p:spPr bwMode="auto">
          <a:xfrm>
            <a:off x="10212288" y="0"/>
            <a:ext cx="1979712" cy="836712"/>
          </a:xfrm>
          <a:prstGeom prst="rect">
            <a:avLst/>
          </a:prstGeom>
          <a:noFill/>
          <a:ln w="9525">
            <a:noFill/>
            <a:miter lim="800000"/>
            <a:headEnd/>
            <a:tailEnd/>
          </a:ln>
        </p:spPr>
      </p:pic>
      <p:sp>
        <p:nvSpPr>
          <p:cNvPr id="5" name="Rectangle 4"/>
          <p:cNvSpPr/>
          <p:nvPr/>
        </p:nvSpPr>
        <p:spPr>
          <a:xfrm>
            <a:off x="377371" y="1780074"/>
            <a:ext cx="11100396" cy="4918269"/>
          </a:xfrm>
          <a:prstGeom prst="rect">
            <a:avLst/>
          </a:prstGeom>
        </p:spPr>
        <p:txBody>
          <a:bodyPr wrap="square">
            <a:spAutoFit/>
          </a:bodyPr>
          <a:lstStyle/>
          <a:p>
            <a:pPr lvl="1" algn="just" rtl="0">
              <a:spcBef>
                <a:spcPct val="20000"/>
              </a:spcBef>
            </a:pPr>
            <a:r>
              <a:rPr lang="en-US" sz="2800" b="1" dirty="0" smtClean="0">
                <a:solidFill>
                  <a:prstClr val="black"/>
                </a:solidFill>
              </a:rPr>
              <a:t>Measurement: </a:t>
            </a:r>
            <a:r>
              <a:rPr lang="en-US" sz="2800" dirty="0" smtClean="0">
                <a:solidFill>
                  <a:prstClr val="black"/>
                </a:solidFill>
              </a:rPr>
              <a:t>respondents were asked to indicate their level of agreement (five-point scale). </a:t>
            </a:r>
          </a:p>
          <a:p>
            <a:pPr lvl="1" algn="just" rtl="0">
              <a:spcBef>
                <a:spcPct val="20000"/>
              </a:spcBef>
            </a:pPr>
            <a:r>
              <a:rPr lang="en-US" sz="2800" b="1" dirty="0">
                <a:solidFill>
                  <a:prstClr val="black"/>
                </a:solidFill>
              </a:rPr>
              <a:t>Tools:</a:t>
            </a:r>
          </a:p>
          <a:p>
            <a:pPr marL="914400" lvl="1" indent="-457200" algn="just" rtl="0">
              <a:spcBef>
                <a:spcPct val="20000"/>
              </a:spcBef>
              <a:buFont typeface="Arial" panose="020B0604020202020204" pitchFamily="34" charset="0"/>
              <a:buChar char="•"/>
            </a:pPr>
            <a:r>
              <a:rPr lang="en-US" sz="2800" dirty="0">
                <a:solidFill>
                  <a:prstClr val="black"/>
                </a:solidFill>
              </a:rPr>
              <a:t>A </a:t>
            </a:r>
            <a:r>
              <a:rPr lang="en-US" sz="2800" dirty="0" smtClean="0">
                <a:solidFill>
                  <a:prstClr val="black"/>
                </a:solidFill>
              </a:rPr>
              <a:t>questionnaire </a:t>
            </a:r>
            <a:r>
              <a:rPr lang="en-US" sz="2800" dirty="0">
                <a:solidFill>
                  <a:prstClr val="black"/>
                </a:solidFill>
              </a:rPr>
              <a:t>“Integration into Higher Education”. </a:t>
            </a:r>
            <a:r>
              <a:rPr lang="en-US" sz="2800" dirty="0" err="1">
                <a:solidFill>
                  <a:prstClr val="black"/>
                </a:solidFill>
              </a:rPr>
              <a:t>Sagy</a:t>
            </a:r>
            <a:r>
              <a:rPr lang="en-US" sz="2800" dirty="0">
                <a:solidFill>
                  <a:prstClr val="black"/>
                </a:solidFill>
              </a:rPr>
              <a:t>, 2000.</a:t>
            </a:r>
          </a:p>
          <a:p>
            <a:pPr marL="914400" lvl="1" indent="-457200" algn="just" rtl="0">
              <a:spcBef>
                <a:spcPct val="20000"/>
              </a:spcBef>
              <a:buFont typeface="Arial" panose="020B0604020202020204" pitchFamily="34" charset="0"/>
              <a:buChar char="•"/>
            </a:pPr>
            <a:r>
              <a:rPr lang="en-US" sz="2800" dirty="0">
                <a:solidFill>
                  <a:prstClr val="black"/>
                </a:solidFill>
              </a:rPr>
              <a:t>A questionnaire "Social-educational climate". Moss, 1979.</a:t>
            </a:r>
          </a:p>
          <a:p>
            <a:pPr marL="914400" lvl="1" indent="-457200" algn="just" rtl="0">
              <a:spcBef>
                <a:spcPct val="20000"/>
              </a:spcBef>
              <a:buFont typeface="Arial" panose="020B0604020202020204" pitchFamily="34" charset="0"/>
              <a:buChar char="•"/>
            </a:pPr>
            <a:r>
              <a:rPr lang="en-US" sz="2800" dirty="0">
                <a:solidFill>
                  <a:prstClr val="black"/>
                </a:solidFill>
              </a:rPr>
              <a:t>Two supplementary questionnaires “Attitudes of student and teaching staff regarding the integration of HFA student into Higher Education in Israel” were developed. </a:t>
            </a:r>
          </a:p>
          <a:p>
            <a:pPr marL="914400" lvl="1" indent="-457200" algn="just" rtl="0">
              <a:spcBef>
                <a:spcPct val="20000"/>
              </a:spcBef>
              <a:buFont typeface="Arial" panose="020B0604020202020204" pitchFamily="34" charset="0"/>
              <a:buChar char="•"/>
            </a:pPr>
            <a:r>
              <a:rPr lang="en-US" sz="2800" dirty="0">
                <a:solidFill>
                  <a:prstClr val="black"/>
                </a:solidFill>
              </a:rPr>
              <a:t>Motivated Strategies for Learning Questionnaire. </a:t>
            </a:r>
            <a:r>
              <a:rPr lang="en-US" sz="2800" dirty="0" err="1">
                <a:solidFill>
                  <a:prstClr val="black"/>
                </a:solidFill>
              </a:rPr>
              <a:t>Pintrich</a:t>
            </a:r>
            <a:r>
              <a:rPr lang="en-US" sz="2800" dirty="0">
                <a:solidFill>
                  <a:prstClr val="black"/>
                </a:solidFill>
              </a:rPr>
              <a:t>, 1989.</a:t>
            </a:r>
          </a:p>
          <a:p>
            <a:pPr lvl="1" algn="just" rtl="0">
              <a:spcBef>
                <a:spcPct val="20000"/>
              </a:spcBef>
            </a:pPr>
            <a:endParaRPr lang="en-US" sz="2800" dirty="0">
              <a:solidFill>
                <a:prstClr val="black"/>
              </a:solidFill>
            </a:endParaRPr>
          </a:p>
        </p:txBody>
      </p:sp>
    </p:spTree>
    <p:extLst>
      <p:ext uri="{BB962C8B-B14F-4D97-AF65-F5344CB8AC3E}">
        <p14:creationId xmlns:p14="http://schemas.microsoft.com/office/powerpoint/2010/main" val="5307423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40678" y="1061797"/>
            <a:ext cx="6992235" cy="576064"/>
          </a:xfrm>
        </p:spPr>
        <p:txBody>
          <a:bodyPr>
            <a:noAutofit/>
          </a:bodyPr>
          <a:lstStyle/>
          <a:p>
            <a:pPr algn="l" rtl="0"/>
            <a:r>
              <a:rPr lang="en-US" b="1" dirty="0" smtClean="0"/>
              <a:t/>
            </a:r>
            <a:br>
              <a:rPr lang="en-US" b="1" dirty="0" smtClean="0"/>
            </a:br>
            <a:r>
              <a:rPr lang="en-US" sz="4000" b="1" dirty="0" smtClean="0"/>
              <a:t>Sample </a:t>
            </a:r>
            <a:r>
              <a:rPr lang="en-US" u="sng" dirty="0"/>
              <a:t/>
            </a:r>
            <a:br>
              <a:rPr lang="en-US" u="sng" dirty="0"/>
            </a:br>
            <a:r>
              <a:rPr lang="en-US" u="sng" dirty="0" smtClean="0"/>
              <a:t/>
            </a:r>
            <a:br>
              <a:rPr lang="en-US" u="sng" dirty="0" smtClean="0"/>
            </a:br>
            <a:r>
              <a:rPr lang="en-US" sz="2800" u="sng" dirty="0" smtClean="0"/>
              <a:t>Participants: 103 lecturers</a:t>
            </a:r>
            <a:br>
              <a:rPr lang="en-US" sz="2800" u="sng" dirty="0" smtClean="0"/>
            </a:br>
            <a:endParaRPr lang="en-US" dirty="0">
              <a:solidFill>
                <a:schemeClr val="accent1">
                  <a:lumMod val="75000"/>
                </a:schemeClr>
              </a:solidFill>
            </a:endParaRPr>
          </a:p>
        </p:txBody>
      </p:sp>
      <p:pic>
        <p:nvPicPr>
          <p:cNvPr id="4" name="תמונה 3"/>
          <p:cNvPicPr/>
          <p:nvPr/>
        </p:nvPicPr>
        <p:blipFill>
          <a:blip r:embed="rId2" cstate="print"/>
          <a:srcRect l="30911" t="33136" r="32196" b="41124"/>
          <a:stretch>
            <a:fillRect/>
          </a:stretch>
        </p:blipFill>
        <p:spPr bwMode="auto">
          <a:xfrm>
            <a:off x="10149136" y="202332"/>
            <a:ext cx="1979712" cy="836712"/>
          </a:xfrm>
          <a:prstGeom prst="rect">
            <a:avLst/>
          </a:prstGeom>
          <a:noFill/>
          <a:ln w="9525">
            <a:noFill/>
            <a:miter lim="800000"/>
            <a:headEnd/>
            <a:tailEnd/>
          </a:ln>
        </p:spPr>
      </p:pic>
      <p:graphicFrame>
        <p:nvGraphicFramePr>
          <p:cNvPr id="12" name="Chart 11"/>
          <p:cNvGraphicFramePr/>
          <p:nvPr>
            <p:extLst>
              <p:ext uri="{D42A27DB-BD31-4B8C-83A1-F6EECF244321}">
                <p14:modId xmlns:p14="http://schemas.microsoft.com/office/powerpoint/2010/main" val="635747223"/>
              </p:ext>
            </p:extLst>
          </p:nvPr>
        </p:nvGraphicFramePr>
        <p:xfrm>
          <a:off x="725714" y="1349829"/>
          <a:ext cx="11186865" cy="52977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255383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569707" y="1039044"/>
            <a:ext cx="5198047" cy="576064"/>
          </a:xfrm>
        </p:spPr>
        <p:txBody>
          <a:bodyPr>
            <a:noAutofit/>
          </a:bodyPr>
          <a:lstStyle/>
          <a:p>
            <a:pPr algn="l" rtl="0"/>
            <a:r>
              <a:rPr lang="en-US" b="1" dirty="0" smtClean="0"/>
              <a:t>Statistical procedures </a:t>
            </a:r>
            <a:r>
              <a:rPr lang="en-US" u="sng" dirty="0"/>
              <a:t/>
            </a:r>
            <a:br>
              <a:rPr lang="en-US" u="sng" dirty="0"/>
            </a:br>
            <a:endParaRPr lang="en-US" dirty="0">
              <a:solidFill>
                <a:schemeClr val="accent1">
                  <a:lumMod val="75000"/>
                </a:schemeClr>
              </a:solidFill>
            </a:endParaRPr>
          </a:p>
        </p:txBody>
      </p:sp>
      <p:sp>
        <p:nvSpPr>
          <p:cNvPr id="3" name="מציין מיקום תוכן 2"/>
          <p:cNvSpPr>
            <a:spLocks noGrp="1"/>
          </p:cNvSpPr>
          <p:nvPr>
            <p:ph idx="1"/>
          </p:nvPr>
        </p:nvSpPr>
        <p:spPr>
          <a:xfrm>
            <a:off x="130630" y="1470455"/>
            <a:ext cx="11524342" cy="4915832"/>
          </a:xfrm>
        </p:spPr>
        <p:txBody>
          <a:bodyPr>
            <a:noAutofit/>
          </a:bodyPr>
          <a:lstStyle/>
          <a:p>
            <a:pPr marL="457200" lvl="1" indent="0" algn="l" rtl="0">
              <a:buNone/>
            </a:pPr>
            <a:r>
              <a:rPr lang="en-US" b="1" u="sng" dirty="0" smtClean="0"/>
              <a:t>Scales validity: </a:t>
            </a:r>
            <a:r>
              <a:rPr lang="en-US" dirty="0"/>
              <a:t>A</a:t>
            </a:r>
            <a:r>
              <a:rPr lang="en-US" dirty="0" smtClean="0"/>
              <a:t>lfa Cronbach</a:t>
            </a:r>
          </a:p>
          <a:p>
            <a:pPr marL="457200" lvl="1" indent="0" algn="l" rtl="0">
              <a:buNone/>
            </a:pPr>
            <a:r>
              <a:rPr lang="en-US" b="1" u="sng" dirty="0" smtClean="0"/>
              <a:t>Model testing: </a:t>
            </a:r>
            <a:r>
              <a:rPr lang="en-US" dirty="0" smtClean="0"/>
              <a:t>A path analysis was conducted to check the research hypotheses, using Structural Equation Modeling (SEM) based on the maximum likelihood approach</a:t>
            </a:r>
          </a:p>
          <a:p>
            <a:pPr marL="457200" lvl="1" indent="0" algn="l" rtl="0">
              <a:buNone/>
            </a:pPr>
            <a:endParaRPr lang="en-US" dirty="0"/>
          </a:p>
          <a:p>
            <a:pPr marL="457200" lvl="1" indent="0" algn="just" rtl="0">
              <a:buNone/>
            </a:pPr>
            <a:r>
              <a:rPr lang="en-US" dirty="0"/>
              <a:t>The benefit of using multi-path modeling software is although the results are similar to regression results, multi-path models enable a deeper analysis of the ties between dependent and independent variables and within the group of independent variables, including direct and indirect associations.</a:t>
            </a:r>
          </a:p>
          <a:p>
            <a:pPr lvl="1" algn="l" rtl="0">
              <a:buFont typeface="Wingdings" panose="05000000000000000000" pitchFamily="2" charset="2"/>
              <a:buChar char="ü"/>
            </a:pPr>
            <a:endParaRPr lang="en-US" sz="2400" dirty="0" smtClean="0"/>
          </a:p>
        </p:txBody>
      </p:sp>
      <p:pic>
        <p:nvPicPr>
          <p:cNvPr id="4" name="תמונה 3"/>
          <p:cNvPicPr/>
          <p:nvPr/>
        </p:nvPicPr>
        <p:blipFill>
          <a:blip r:embed="rId2" cstate="print"/>
          <a:srcRect l="30911" t="33136" r="32196" b="41124"/>
          <a:stretch>
            <a:fillRect/>
          </a:stretch>
        </p:blipFill>
        <p:spPr bwMode="auto">
          <a:xfrm>
            <a:off x="10149136" y="202332"/>
            <a:ext cx="1979712" cy="836712"/>
          </a:xfrm>
          <a:prstGeom prst="rect">
            <a:avLst/>
          </a:prstGeom>
          <a:noFill/>
          <a:ln w="9525">
            <a:noFill/>
            <a:miter lim="800000"/>
            <a:headEnd/>
            <a:tailEnd/>
          </a:ln>
        </p:spPr>
      </p:pic>
    </p:spTree>
    <p:extLst>
      <p:ext uri="{BB962C8B-B14F-4D97-AF65-F5344CB8AC3E}">
        <p14:creationId xmlns:p14="http://schemas.microsoft.com/office/powerpoint/2010/main" val="1751768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p:nvPr/>
        </p:nvPicPr>
        <p:blipFill>
          <a:blip r:embed="rId2" cstate="print"/>
          <a:srcRect l="30911" t="33136" r="32196" b="41124"/>
          <a:stretch>
            <a:fillRect/>
          </a:stretch>
        </p:blipFill>
        <p:spPr bwMode="auto">
          <a:xfrm>
            <a:off x="10212288" y="0"/>
            <a:ext cx="1979712" cy="836712"/>
          </a:xfrm>
          <a:prstGeom prst="rect">
            <a:avLst/>
          </a:prstGeom>
          <a:noFill/>
          <a:ln w="9525">
            <a:noFill/>
            <a:miter lim="800000"/>
            <a:headEnd/>
            <a:tailEnd/>
          </a:ln>
        </p:spPr>
      </p:pic>
      <p:sp>
        <p:nvSpPr>
          <p:cNvPr id="10" name="Title 9"/>
          <p:cNvSpPr>
            <a:spLocks noGrp="1"/>
          </p:cNvSpPr>
          <p:nvPr>
            <p:ph type="title"/>
          </p:nvPr>
        </p:nvSpPr>
        <p:spPr>
          <a:xfrm>
            <a:off x="261257" y="439546"/>
            <a:ext cx="5544458" cy="794331"/>
          </a:xfrm>
        </p:spPr>
        <p:txBody>
          <a:bodyPr>
            <a:normAutofit/>
          </a:bodyPr>
          <a:lstStyle/>
          <a:p>
            <a:pPr algn="r" rtl="0"/>
            <a:r>
              <a:rPr lang="en-US" sz="4000" b="1" dirty="0" smtClean="0"/>
              <a:t>Reliability test of factors</a:t>
            </a:r>
            <a:endParaRPr lang="he-IL" sz="4000" b="1" dirty="0"/>
          </a:p>
        </p:txBody>
      </p:sp>
      <p:graphicFrame>
        <p:nvGraphicFramePr>
          <p:cNvPr id="11" name="Table 10"/>
          <p:cNvGraphicFramePr>
            <a:graphicFrameLocks noGrp="1"/>
          </p:cNvGraphicFramePr>
          <p:nvPr>
            <p:extLst>
              <p:ext uri="{D42A27DB-BD31-4B8C-83A1-F6EECF244321}">
                <p14:modId xmlns:p14="http://schemas.microsoft.com/office/powerpoint/2010/main" val="42396382"/>
              </p:ext>
            </p:extLst>
          </p:nvPr>
        </p:nvGraphicFramePr>
        <p:xfrm>
          <a:off x="261257" y="1408212"/>
          <a:ext cx="11669485" cy="5000883"/>
        </p:xfrm>
        <a:graphic>
          <a:graphicData uri="http://schemas.openxmlformats.org/drawingml/2006/table">
            <a:tbl>
              <a:tblPr firstRow="1" firstCol="1" bandRow="1" bandCol="1">
                <a:tableStyleId>{5C22544A-7EE6-4342-B048-85BDC9FD1C3A}</a:tableStyleId>
              </a:tblPr>
              <a:tblGrid>
                <a:gridCol w="3888993"/>
                <a:gridCol w="3890246"/>
                <a:gridCol w="3890246"/>
              </a:tblGrid>
              <a:tr h="321463">
                <a:tc>
                  <a:txBody>
                    <a:bodyPr/>
                    <a:lstStyle/>
                    <a:p>
                      <a:pPr algn="ctr">
                        <a:lnSpc>
                          <a:spcPct val="107000"/>
                        </a:lnSpc>
                        <a:spcAft>
                          <a:spcPts val="0"/>
                        </a:spcAft>
                      </a:pPr>
                      <a:r>
                        <a:rPr lang="en-US" sz="2400" dirty="0">
                          <a:solidFill>
                            <a:schemeClr val="tx1"/>
                          </a:solidFill>
                          <a:effectLst/>
                        </a:rPr>
                        <a:t>Factor</a:t>
                      </a:r>
                      <a:endParaRPr lang="en-US" sz="240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en-US" sz="2400" dirty="0">
                          <a:solidFill>
                            <a:schemeClr val="tx1"/>
                          </a:solidFill>
                          <a:effectLst/>
                        </a:rPr>
                        <a:t>No. of questions</a:t>
                      </a:r>
                      <a:endParaRPr lang="en-US" sz="240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en-US" sz="2400" dirty="0">
                          <a:solidFill>
                            <a:schemeClr val="tx1"/>
                          </a:solidFill>
                          <a:effectLst/>
                        </a:rPr>
                        <a:t>Cronbach’s alpha</a:t>
                      </a:r>
                      <a:endParaRPr lang="en-US" sz="240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r>
              <a:tr h="321463">
                <a:tc>
                  <a:txBody>
                    <a:bodyPr/>
                    <a:lstStyle/>
                    <a:p>
                      <a:pPr algn="just" rtl="0">
                        <a:lnSpc>
                          <a:spcPct val="107000"/>
                        </a:lnSpc>
                        <a:spcAft>
                          <a:spcPts val="0"/>
                        </a:spcAft>
                      </a:pPr>
                      <a:r>
                        <a:rPr lang="en-US" sz="2400" b="0" dirty="0">
                          <a:solidFill>
                            <a:schemeClr val="tx1"/>
                          </a:solidFill>
                          <a:effectLst/>
                        </a:rPr>
                        <a:t>Organizational support</a:t>
                      </a:r>
                      <a:endParaRPr lang="en-US" sz="2400" b="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en-US" sz="2400">
                          <a:effectLst/>
                        </a:rPr>
                        <a:t>10</a:t>
                      </a:r>
                      <a:endParaRPr lang="en-US" sz="24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c>
                  <a:txBody>
                    <a:bodyPr/>
                    <a:lstStyle/>
                    <a:p>
                      <a:pPr algn="ctr" rtl="0">
                        <a:lnSpc>
                          <a:spcPct val="107000"/>
                        </a:lnSpc>
                        <a:spcAft>
                          <a:spcPts val="0"/>
                        </a:spcAft>
                      </a:pPr>
                      <a:r>
                        <a:rPr lang="en-US" sz="2400" dirty="0" smtClean="0">
                          <a:effectLst/>
                        </a:rPr>
                        <a:t>.71</a:t>
                      </a:r>
                      <a:endParaRPr lang="en-US"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r>
              <a:tr h="642926">
                <a:tc>
                  <a:txBody>
                    <a:bodyPr/>
                    <a:lstStyle/>
                    <a:p>
                      <a:pPr algn="just" rtl="0">
                        <a:lnSpc>
                          <a:spcPct val="107000"/>
                        </a:lnSpc>
                        <a:spcAft>
                          <a:spcPts val="0"/>
                        </a:spcAft>
                      </a:pPr>
                      <a:r>
                        <a:rPr lang="en-US" sz="2400" b="0" dirty="0">
                          <a:solidFill>
                            <a:schemeClr val="tx1"/>
                          </a:solidFill>
                          <a:effectLst/>
                        </a:rPr>
                        <a:t>Positive emotional responses toward students with HFA</a:t>
                      </a:r>
                      <a:endParaRPr lang="en-US" sz="2400" b="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en-US" sz="2400" dirty="0">
                          <a:effectLst/>
                        </a:rPr>
                        <a:t>5</a:t>
                      </a:r>
                      <a:endParaRPr lang="en-US"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c>
                  <a:txBody>
                    <a:bodyPr/>
                    <a:lstStyle/>
                    <a:p>
                      <a:pPr algn="ctr" rtl="0">
                        <a:lnSpc>
                          <a:spcPct val="107000"/>
                        </a:lnSpc>
                        <a:spcAft>
                          <a:spcPts val="0"/>
                        </a:spcAft>
                      </a:pPr>
                      <a:r>
                        <a:rPr lang="en-US" sz="2400" dirty="0" smtClean="0">
                          <a:effectLst/>
                        </a:rPr>
                        <a:t>.83</a:t>
                      </a:r>
                      <a:endParaRPr lang="en-US"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r>
              <a:tr h="321463">
                <a:tc>
                  <a:txBody>
                    <a:bodyPr/>
                    <a:lstStyle/>
                    <a:p>
                      <a:pPr algn="just" rtl="0">
                        <a:lnSpc>
                          <a:spcPct val="107000"/>
                        </a:lnSpc>
                        <a:spcAft>
                          <a:spcPts val="0"/>
                        </a:spcAft>
                      </a:pPr>
                      <a:r>
                        <a:rPr lang="en-US" sz="2400" b="0" dirty="0">
                          <a:solidFill>
                            <a:schemeClr val="tx1"/>
                          </a:solidFill>
                          <a:effectLst/>
                        </a:rPr>
                        <a:t>Regular teaching methods</a:t>
                      </a:r>
                      <a:endParaRPr lang="en-US" sz="2400" b="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en-US" sz="2400" dirty="0">
                          <a:effectLst/>
                        </a:rPr>
                        <a:t>3</a:t>
                      </a:r>
                      <a:endParaRPr lang="en-US"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c>
                  <a:txBody>
                    <a:bodyPr/>
                    <a:lstStyle/>
                    <a:p>
                      <a:pPr algn="ctr" rtl="0">
                        <a:lnSpc>
                          <a:spcPct val="107000"/>
                        </a:lnSpc>
                        <a:spcAft>
                          <a:spcPts val="0"/>
                        </a:spcAft>
                      </a:pPr>
                      <a:r>
                        <a:rPr lang="en-US" sz="2400" dirty="0" smtClean="0">
                          <a:effectLst/>
                        </a:rPr>
                        <a:t>.63</a:t>
                      </a:r>
                      <a:endParaRPr lang="en-US"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r>
              <a:tr h="321463">
                <a:tc>
                  <a:txBody>
                    <a:bodyPr/>
                    <a:lstStyle/>
                    <a:p>
                      <a:pPr algn="just" rtl="0">
                        <a:lnSpc>
                          <a:spcPct val="107000"/>
                        </a:lnSpc>
                        <a:spcAft>
                          <a:spcPts val="0"/>
                        </a:spcAft>
                      </a:pPr>
                      <a:r>
                        <a:rPr lang="en-US" sz="2400" b="0" dirty="0">
                          <a:solidFill>
                            <a:schemeClr val="tx1"/>
                          </a:solidFill>
                          <a:effectLst/>
                        </a:rPr>
                        <a:t>General lecturer involvement in class</a:t>
                      </a:r>
                      <a:endParaRPr lang="en-US" sz="2400" b="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en-US" sz="2400" dirty="0">
                          <a:effectLst/>
                        </a:rPr>
                        <a:t>7</a:t>
                      </a:r>
                      <a:endParaRPr lang="en-US"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c>
                  <a:txBody>
                    <a:bodyPr/>
                    <a:lstStyle/>
                    <a:p>
                      <a:pPr algn="ctr" rtl="0">
                        <a:lnSpc>
                          <a:spcPct val="107000"/>
                        </a:lnSpc>
                        <a:spcAft>
                          <a:spcPts val="0"/>
                        </a:spcAft>
                      </a:pPr>
                      <a:r>
                        <a:rPr lang="en-US" sz="2400" dirty="0" smtClean="0">
                          <a:effectLst/>
                        </a:rPr>
                        <a:t>.70</a:t>
                      </a:r>
                      <a:endParaRPr lang="en-US"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r>
              <a:tr h="321463">
                <a:tc>
                  <a:txBody>
                    <a:bodyPr/>
                    <a:lstStyle/>
                    <a:p>
                      <a:pPr algn="just" rtl="0">
                        <a:lnSpc>
                          <a:spcPct val="107000"/>
                        </a:lnSpc>
                        <a:spcAft>
                          <a:spcPts val="0"/>
                        </a:spcAft>
                      </a:pPr>
                      <a:r>
                        <a:rPr lang="en-US" sz="2400" b="0" dirty="0">
                          <a:solidFill>
                            <a:schemeClr val="tx1"/>
                          </a:solidFill>
                          <a:effectLst/>
                        </a:rPr>
                        <a:t>Additional needed information on HFA</a:t>
                      </a:r>
                      <a:endParaRPr lang="en-US" sz="2400" b="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en-US" sz="2400" dirty="0">
                          <a:effectLst/>
                        </a:rPr>
                        <a:t>2</a:t>
                      </a:r>
                      <a:endParaRPr lang="en-US"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c>
                  <a:txBody>
                    <a:bodyPr/>
                    <a:lstStyle/>
                    <a:p>
                      <a:pPr algn="ctr" rtl="0">
                        <a:lnSpc>
                          <a:spcPct val="107000"/>
                        </a:lnSpc>
                        <a:spcAft>
                          <a:spcPts val="0"/>
                        </a:spcAft>
                      </a:pPr>
                      <a:r>
                        <a:rPr lang="en-US" sz="2400" dirty="0" smtClean="0">
                          <a:effectLst/>
                        </a:rPr>
                        <a:t>.95</a:t>
                      </a:r>
                      <a:endParaRPr lang="en-US"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r>
              <a:tr h="321463">
                <a:tc gridSpan="3">
                  <a:txBody>
                    <a:bodyPr/>
                    <a:lstStyle/>
                    <a:p>
                      <a:pPr algn="just" rtl="0">
                        <a:lnSpc>
                          <a:spcPct val="107000"/>
                        </a:lnSpc>
                        <a:spcAft>
                          <a:spcPts val="0"/>
                        </a:spcAft>
                      </a:pPr>
                      <a:r>
                        <a:rPr lang="en-US" sz="2400" dirty="0">
                          <a:solidFill>
                            <a:schemeClr val="tx1"/>
                          </a:solidFill>
                          <a:effectLst/>
                        </a:rPr>
                        <a:t>Depended variables:</a:t>
                      </a:r>
                      <a:endParaRPr lang="en-US" sz="240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c hMerge="1">
                  <a:txBody>
                    <a:bodyPr/>
                    <a:lstStyle/>
                    <a:p>
                      <a:pPr rtl="1"/>
                      <a:endParaRPr lang="he-IL"/>
                    </a:p>
                  </a:txBody>
                  <a:tcPr/>
                </a:tc>
                <a:tc hMerge="1">
                  <a:txBody>
                    <a:bodyPr/>
                    <a:lstStyle/>
                    <a:p>
                      <a:pPr rtl="1"/>
                      <a:endParaRPr lang="he-IL"/>
                    </a:p>
                  </a:txBody>
                  <a:tcPr/>
                </a:tc>
              </a:tr>
              <a:tr h="321463">
                <a:tc>
                  <a:txBody>
                    <a:bodyPr/>
                    <a:lstStyle/>
                    <a:p>
                      <a:pPr algn="just" rtl="0">
                        <a:lnSpc>
                          <a:spcPct val="107000"/>
                        </a:lnSpc>
                        <a:spcAft>
                          <a:spcPts val="0"/>
                        </a:spcAft>
                      </a:pPr>
                      <a:r>
                        <a:rPr lang="en-US" sz="2400" b="0" dirty="0">
                          <a:solidFill>
                            <a:schemeClr val="tx1"/>
                          </a:solidFill>
                          <a:effectLst/>
                        </a:rPr>
                        <a:t>Tolerant atmosphere toward students with HFA</a:t>
                      </a:r>
                      <a:endParaRPr lang="en-US" sz="2400" b="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en-US" sz="2400" dirty="0">
                          <a:effectLst/>
                        </a:rPr>
                        <a:t>3</a:t>
                      </a:r>
                      <a:endParaRPr lang="en-US"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c>
                  <a:txBody>
                    <a:bodyPr/>
                    <a:lstStyle/>
                    <a:p>
                      <a:pPr algn="ctr" rtl="0">
                        <a:lnSpc>
                          <a:spcPct val="107000"/>
                        </a:lnSpc>
                        <a:spcAft>
                          <a:spcPts val="0"/>
                        </a:spcAft>
                      </a:pPr>
                      <a:r>
                        <a:rPr lang="en-US" sz="2400" dirty="0" smtClean="0">
                          <a:effectLst/>
                        </a:rPr>
                        <a:t>.89</a:t>
                      </a:r>
                      <a:endParaRPr lang="en-US"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r>
              <a:tr h="321463">
                <a:tc>
                  <a:txBody>
                    <a:bodyPr/>
                    <a:lstStyle/>
                    <a:p>
                      <a:pPr algn="just" rtl="0">
                        <a:lnSpc>
                          <a:spcPct val="107000"/>
                        </a:lnSpc>
                        <a:spcAft>
                          <a:spcPts val="0"/>
                        </a:spcAft>
                      </a:pPr>
                      <a:r>
                        <a:rPr lang="en-US" sz="2400" b="0" dirty="0">
                          <a:solidFill>
                            <a:schemeClr val="tx1"/>
                          </a:solidFill>
                          <a:effectLst/>
                        </a:rPr>
                        <a:t>Special developed methods</a:t>
                      </a:r>
                      <a:endParaRPr lang="en-US" sz="2400" b="0" dirty="0">
                        <a:solidFill>
                          <a:schemeClr val="tx1"/>
                        </a:solidFill>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en-US" sz="2400" dirty="0">
                          <a:effectLst/>
                        </a:rPr>
                        <a:t>4</a:t>
                      </a:r>
                      <a:endParaRPr lang="en-US"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c>
                  <a:txBody>
                    <a:bodyPr/>
                    <a:lstStyle/>
                    <a:p>
                      <a:pPr algn="ctr" rtl="0">
                        <a:lnSpc>
                          <a:spcPct val="107000"/>
                        </a:lnSpc>
                        <a:spcAft>
                          <a:spcPts val="0"/>
                        </a:spcAft>
                      </a:pPr>
                      <a:r>
                        <a:rPr lang="en-US" sz="2400" dirty="0" smtClean="0">
                          <a:effectLst/>
                        </a:rPr>
                        <a:t>.77</a:t>
                      </a:r>
                      <a:endParaRPr lang="en-US" sz="24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solidFill>
                      <a:schemeClr val="accent1">
                        <a:lumMod val="20000"/>
                        <a:lumOff val="80000"/>
                      </a:schemeClr>
                    </a:solidFill>
                  </a:tcPr>
                </a:tc>
              </a:tr>
            </a:tbl>
          </a:graphicData>
        </a:graphic>
      </p:graphicFrame>
    </p:spTree>
    <p:extLst>
      <p:ext uri="{BB962C8B-B14F-4D97-AF65-F5344CB8AC3E}">
        <p14:creationId xmlns:p14="http://schemas.microsoft.com/office/powerpoint/2010/main" val="38997529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03512" y="908720"/>
            <a:ext cx="8445624" cy="576064"/>
          </a:xfrm>
        </p:spPr>
        <p:txBody>
          <a:bodyPr>
            <a:noAutofit/>
          </a:bodyPr>
          <a:lstStyle/>
          <a:p>
            <a:pPr algn="l"/>
            <a:r>
              <a:rPr lang="en-US" sz="4000" b="1" dirty="0">
                <a:solidFill>
                  <a:schemeClr val="accent1">
                    <a:lumMod val="75000"/>
                  </a:schemeClr>
                </a:solidFill>
              </a:rPr>
              <a:t>Theoretical Background</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123568" y="1700808"/>
            <a:ext cx="11961340" cy="5033624"/>
          </a:xfrm>
        </p:spPr>
        <p:txBody>
          <a:bodyPr>
            <a:noAutofit/>
          </a:bodyPr>
          <a:lstStyle/>
          <a:p>
            <a:pPr algn="l" rtl="0">
              <a:buNone/>
            </a:pPr>
            <a:r>
              <a:rPr lang="en-US" sz="3000" b="1" u="sng" dirty="0"/>
              <a:t>Integration</a:t>
            </a:r>
          </a:p>
          <a:p>
            <a:pPr algn="just" rtl="0"/>
            <a:r>
              <a:rPr lang="en-US" sz="3000" dirty="0"/>
              <a:t>A psychological concept that relates to the creation of a true relationship between a person in need and a "normal" person. </a:t>
            </a:r>
          </a:p>
          <a:p>
            <a:pPr algn="just" rtl="0"/>
            <a:r>
              <a:rPr lang="en-US" sz="3000" dirty="0"/>
              <a:t>In the field of education, it is customary to regard integration as a concept that includes the following elements:</a:t>
            </a:r>
          </a:p>
          <a:p>
            <a:pPr marL="914400" lvl="1" indent="-514350" algn="l" rtl="0">
              <a:buFont typeface="+mj-lt"/>
              <a:buAutoNum type="alphaUcPeriod"/>
            </a:pPr>
            <a:r>
              <a:rPr lang="en-US" sz="3000" dirty="0"/>
              <a:t>Integration</a:t>
            </a:r>
          </a:p>
          <a:p>
            <a:pPr marL="914400" lvl="1" indent="-514350" algn="l" rtl="0">
              <a:buFont typeface="+mj-lt"/>
              <a:buAutoNum type="alphaUcPeriod"/>
            </a:pPr>
            <a:r>
              <a:rPr lang="en-US" sz="3000" dirty="0"/>
              <a:t>Diversity</a:t>
            </a:r>
          </a:p>
          <a:p>
            <a:pPr marL="914400" lvl="1" indent="-514350" algn="l" rtl="0">
              <a:buFont typeface="+mj-lt"/>
              <a:buAutoNum type="alphaUcPeriod"/>
            </a:pPr>
            <a:r>
              <a:rPr lang="en-US" sz="3000" dirty="0" smtClean="0"/>
              <a:t>Inclusion</a:t>
            </a:r>
            <a:endParaRPr lang="en-US" sz="3000" dirty="0"/>
          </a:p>
          <a:p>
            <a:pPr marL="914400" lvl="1" indent="-514350" algn="l" rtl="0">
              <a:buFont typeface="+mj-lt"/>
              <a:buAutoNum type="alphaUcPeriod"/>
            </a:pPr>
            <a:r>
              <a:rPr lang="en-US" sz="3000" dirty="0"/>
              <a:t>Participation </a:t>
            </a:r>
          </a:p>
          <a:p>
            <a:pPr marL="514350" indent="-514350" algn="l" rtl="0">
              <a:buFont typeface="+mj-lt"/>
              <a:buAutoNum type="alphaUcPeriod"/>
            </a:pPr>
            <a:endParaRPr lang="en-US" sz="2600" dirty="0"/>
          </a:p>
          <a:p>
            <a:pPr marL="514350" indent="-514350" algn="l" rtl="0">
              <a:buFont typeface="+mj-lt"/>
              <a:buAutoNum type="alphaUcPeriod"/>
            </a:pPr>
            <a:endParaRPr lang="en-US" sz="2600" u="sng" dirty="0"/>
          </a:p>
          <a:p>
            <a:pPr marL="514350" indent="-514350" algn="l" rtl="0">
              <a:buNone/>
            </a:pPr>
            <a:endParaRPr lang="en-US" sz="2600" u="sng" dirty="0"/>
          </a:p>
          <a:p>
            <a:pPr marL="514350" indent="-514350" algn="l" rtl="0">
              <a:buFont typeface="+mj-lt"/>
              <a:buAutoNum type="alphaUcPeriod"/>
            </a:pPr>
            <a:endParaRPr lang="en-US" sz="2600" dirty="0"/>
          </a:p>
          <a:p>
            <a:pPr marL="514350" indent="-514350" algn="l" rtl="0">
              <a:buFont typeface="+mj-lt"/>
              <a:buAutoNum type="alphaUcPeriod"/>
            </a:pPr>
            <a:endParaRPr lang="en-US" sz="2600" dirty="0"/>
          </a:p>
          <a:p>
            <a:pPr algn="l" rtl="0"/>
            <a:endParaRPr lang="en-US" sz="2600" dirty="0"/>
          </a:p>
        </p:txBody>
      </p:sp>
      <p:pic>
        <p:nvPicPr>
          <p:cNvPr id="4" name="תמונה 3"/>
          <p:cNvPicPr/>
          <p:nvPr/>
        </p:nvPicPr>
        <p:blipFill>
          <a:blip r:embed="rId2" cstate="print"/>
          <a:srcRect l="30911" t="33136" r="32196" b="41124"/>
          <a:stretch>
            <a:fillRect/>
          </a:stretch>
        </p:blipFill>
        <p:spPr bwMode="auto">
          <a:xfrm>
            <a:off x="10293178" y="0"/>
            <a:ext cx="1791730" cy="836712"/>
          </a:xfrm>
          <a:prstGeom prst="rect">
            <a:avLst/>
          </a:prstGeom>
          <a:noFill/>
          <a:ln w="9525">
            <a:noFill/>
            <a:miter lim="800000"/>
            <a:headEnd/>
            <a:tailEnd/>
          </a:ln>
        </p:spPr>
      </p:pic>
      <p:pic>
        <p:nvPicPr>
          <p:cNvPr id="5" name="תמונה 4"/>
          <p:cNvPicPr>
            <a:picLocks noChangeAspect="1"/>
          </p:cNvPicPr>
          <p:nvPr/>
        </p:nvPicPr>
        <p:blipFill>
          <a:blip r:embed="rId3"/>
          <a:stretch>
            <a:fillRect/>
          </a:stretch>
        </p:blipFill>
        <p:spPr>
          <a:xfrm>
            <a:off x="6635578" y="3732276"/>
            <a:ext cx="5313406" cy="3002156"/>
          </a:xfrm>
          <a:prstGeom prst="rect">
            <a:avLst/>
          </a:prstGeom>
        </p:spPr>
      </p:pic>
    </p:spTree>
    <p:extLst>
      <p:ext uri="{BB962C8B-B14F-4D97-AF65-F5344CB8AC3E}">
        <p14:creationId xmlns:p14="http://schemas.microsoft.com/office/powerpoint/2010/main" val="6366897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974" y="909316"/>
            <a:ext cx="1852142" cy="655640"/>
          </a:xfrm>
        </p:spPr>
        <p:txBody>
          <a:bodyPr>
            <a:normAutofit/>
          </a:bodyPr>
          <a:lstStyle/>
          <a:p>
            <a:pPr algn="just" rtl="0"/>
            <a:r>
              <a:rPr lang="en-US" sz="4000" b="1" dirty="0" smtClean="0">
                <a:latin typeface="+mn-lt"/>
              </a:rPr>
              <a:t>Results</a:t>
            </a:r>
            <a:endParaRPr lang="he-IL" sz="4000" b="1" dirty="0">
              <a:latin typeface="+mn-lt"/>
            </a:endParaRPr>
          </a:p>
        </p:txBody>
      </p:sp>
      <p:pic>
        <p:nvPicPr>
          <p:cNvPr id="5" name="תמונה 3"/>
          <p:cNvPicPr/>
          <p:nvPr/>
        </p:nvPicPr>
        <p:blipFill>
          <a:blip r:embed="rId2" cstate="print"/>
          <a:srcRect l="30911" t="33136" r="32196" b="41124"/>
          <a:stretch>
            <a:fillRect/>
          </a:stretch>
        </p:blipFill>
        <p:spPr bwMode="auto">
          <a:xfrm>
            <a:off x="10000343" y="0"/>
            <a:ext cx="2122965" cy="897389"/>
          </a:xfrm>
          <a:prstGeom prst="rect">
            <a:avLst/>
          </a:prstGeom>
          <a:noFill/>
          <a:ln w="9525">
            <a:noFill/>
            <a:miter lim="800000"/>
            <a:headEnd/>
            <a:tailEnd/>
          </a:ln>
        </p:spPr>
      </p:pic>
      <p:sp>
        <p:nvSpPr>
          <p:cNvPr id="3" name="Rectangle 2"/>
          <p:cNvSpPr/>
          <p:nvPr/>
        </p:nvSpPr>
        <p:spPr>
          <a:xfrm>
            <a:off x="0" y="2232522"/>
            <a:ext cx="12123308" cy="3170099"/>
          </a:xfrm>
          <a:prstGeom prst="rect">
            <a:avLst/>
          </a:prstGeom>
        </p:spPr>
        <p:txBody>
          <a:bodyPr wrap="square">
            <a:spAutoFit/>
          </a:bodyPr>
          <a:lstStyle/>
          <a:p>
            <a:pPr marL="457200" indent="-457200" algn="just" rtl="0">
              <a:buFont typeface="Arial" panose="020B0604020202020204" pitchFamily="34" charset="0"/>
              <a:buChar char="•"/>
            </a:pPr>
            <a:r>
              <a:rPr lang="en-US" sz="4000" b="1" u="sng" dirty="0" smtClean="0"/>
              <a:t>Model testing:</a:t>
            </a:r>
            <a:r>
              <a:rPr lang="en-US" sz="4000" b="1" dirty="0" smtClean="0"/>
              <a:t> </a:t>
            </a:r>
            <a:r>
              <a:rPr lang="en-US" sz="4000" dirty="0" smtClean="0"/>
              <a:t>The path analysis results show that the overall fit statistics (goodness of fit measures) exhibit an acceptable level </a:t>
            </a:r>
            <a:r>
              <a:rPr lang="en-US" sz="4000" dirty="0"/>
              <a:t>of fit (χ2 value 5.126 (5), χ2/</a:t>
            </a:r>
            <a:r>
              <a:rPr lang="en-US" sz="4000" dirty="0" err="1"/>
              <a:t>Df</a:t>
            </a:r>
            <a:r>
              <a:rPr lang="en-US" sz="4000" dirty="0"/>
              <a:t> = 1.025, p = .</a:t>
            </a:r>
            <a:r>
              <a:rPr lang="en-US" sz="4000" dirty="0" smtClean="0"/>
              <a:t>401; </a:t>
            </a:r>
            <a:r>
              <a:rPr lang="en-US" sz="4000" dirty="0"/>
              <a:t>CFI = .999; NFI= .975; RMSEA= .016)</a:t>
            </a:r>
            <a:endParaRPr lang="en-US" sz="4000" dirty="0" smtClean="0"/>
          </a:p>
          <a:p>
            <a:pPr marL="457200" indent="-457200" algn="just" rtl="0">
              <a:buFont typeface="Arial" panose="020B0604020202020204" pitchFamily="34" charset="0"/>
              <a:buChar char="•"/>
            </a:pPr>
            <a:r>
              <a:rPr lang="en-US" sz="4000" b="1" dirty="0" smtClean="0"/>
              <a:t>Figure 1 and Table 1 show the results.</a:t>
            </a:r>
            <a:endParaRPr lang="he-IL" sz="4000" b="1" dirty="0"/>
          </a:p>
        </p:txBody>
      </p:sp>
    </p:spTree>
    <p:extLst>
      <p:ext uri="{BB962C8B-B14F-4D97-AF65-F5344CB8AC3E}">
        <p14:creationId xmlns:p14="http://schemas.microsoft.com/office/powerpoint/2010/main" val="10246913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1419" y="470924"/>
            <a:ext cx="8594108" cy="1069512"/>
          </a:xfrm>
        </p:spPr>
        <p:txBody>
          <a:bodyPr>
            <a:normAutofit fontScale="90000"/>
          </a:bodyPr>
          <a:lstStyle/>
          <a:p>
            <a:pPr algn="ctr" rtl="0"/>
            <a:r>
              <a:rPr lang="en-US" b="1" dirty="0">
                <a:latin typeface="+mn-lt"/>
              </a:rPr>
              <a:t> Results of the model – the effect of organizational support on lecturers' attitudes</a:t>
            </a:r>
            <a:endParaRPr lang="he-IL" b="1" dirty="0">
              <a:latin typeface="+mn-lt"/>
            </a:endParaRPr>
          </a:p>
        </p:txBody>
      </p:sp>
      <p:sp>
        <p:nvSpPr>
          <p:cNvPr id="3" name="Subtitle 2"/>
          <p:cNvSpPr>
            <a:spLocks noGrp="1"/>
          </p:cNvSpPr>
          <p:nvPr>
            <p:ph type="subTitle" idx="4294967295"/>
          </p:nvPr>
        </p:nvSpPr>
        <p:spPr>
          <a:xfrm>
            <a:off x="3048000" y="1760538"/>
            <a:ext cx="9144000" cy="3411537"/>
          </a:xfrm>
        </p:spPr>
        <p:txBody>
          <a:bodyPr>
            <a:normAutofit/>
          </a:bodyPr>
          <a:lstStyle/>
          <a:p>
            <a:pPr algn="just" rtl="0"/>
            <a:endParaRPr lang="en-US" sz="1600" b="1" dirty="0"/>
          </a:p>
          <a:p>
            <a:pPr marL="285750" indent="-285750" algn="just" rtl="0">
              <a:buFont typeface="Wingdings" panose="05000000000000000000" pitchFamily="2" charset="2"/>
              <a:buChar char="Ø"/>
            </a:pPr>
            <a:endParaRPr lang="en-US" sz="1600" b="1" dirty="0" smtClean="0"/>
          </a:p>
          <a:p>
            <a:pPr algn="just" rtl="0"/>
            <a:endParaRPr lang="en-US" b="1" dirty="0" smtClean="0"/>
          </a:p>
          <a:p>
            <a:pPr algn="just" rtl="0"/>
            <a:endParaRPr lang="he-IL" dirty="0"/>
          </a:p>
        </p:txBody>
      </p:sp>
      <p:pic>
        <p:nvPicPr>
          <p:cNvPr id="4" name="תמונה 3"/>
          <p:cNvPicPr/>
          <p:nvPr/>
        </p:nvPicPr>
        <p:blipFill>
          <a:blip r:embed="rId2" cstate="print"/>
          <a:srcRect l="30911" t="33136" r="32196" b="41124"/>
          <a:stretch>
            <a:fillRect/>
          </a:stretch>
        </p:blipFill>
        <p:spPr bwMode="auto">
          <a:xfrm>
            <a:off x="10189029" y="0"/>
            <a:ext cx="1934279" cy="812800"/>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1901370" y="1807809"/>
            <a:ext cx="8839201" cy="4839733"/>
          </a:xfrm>
          <a:prstGeom prst="rect">
            <a:avLst/>
          </a:prstGeom>
        </p:spPr>
      </p:pic>
    </p:spTree>
    <p:extLst>
      <p:ext uri="{BB962C8B-B14F-4D97-AF65-F5344CB8AC3E}">
        <p14:creationId xmlns:p14="http://schemas.microsoft.com/office/powerpoint/2010/main" val="4382352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1419" y="1035790"/>
            <a:ext cx="11292114" cy="791819"/>
          </a:xfrm>
        </p:spPr>
        <p:txBody>
          <a:bodyPr>
            <a:noAutofit/>
          </a:bodyPr>
          <a:lstStyle/>
          <a:p>
            <a:pPr algn="just" rtl="0"/>
            <a:r>
              <a:rPr lang="en-US" sz="4000" b="1" dirty="0" smtClean="0">
                <a:latin typeface="+mn-lt"/>
              </a:rPr>
              <a:t>Results</a:t>
            </a:r>
            <a:r>
              <a:rPr lang="en-US" sz="4000" b="1" dirty="0">
                <a:latin typeface="+mn-lt"/>
              </a:rPr>
              <a:t>. Direct and indirect correlations in the model </a:t>
            </a:r>
            <a:endParaRPr lang="he-IL" sz="4000" b="1" dirty="0">
              <a:latin typeface="+mn-lt"/>
            </a:endParaRPr>
          </a:p>
        </p:txBody>
      </p:sp>
      <p:sp>
        <p:nvSpPr>
          <p:cNvPr id="3" name="Subtitle 2"/>
          <p:cNvSpPr>
            <a:spLocks noGrp="1"/>
          </p:cNvSpPr>
          <p:nvPr>
            <p:ph type="subTitle" idx="4294967295"/>
          </p:nvPr>
        </p:nvSpPr>
        <p:spPr>
          <a:xfrm>
            <a:off x="671419" y="1934709"/>
            <a:ext cx="9144000" cy="3411537"/>
          </a:xfrm>
        </p:spPr>
        <p:txBody>
          <a:bodyPr>
            <a:normAutofit/>
          </a:bodyPr>
          <a:lstStyle/>
          <a:p>
            <a:pPr algn="just" rtl="0"/>
            <a:endParaRPr lang="en-US" sz="1600" b="1" dirty="0"/>
          </a:p>
          <a:p>
            <a:pPr marL="285750" indent="-285750" algn="just" rtl="0">
              <a:buFont typeface="Wingdings" panose="05000000000000000000" pitchFamily="2" charset="2"/>
              <a:buChar char="Ø"/>
            </a:pPr>
            <a:endParaRPr lang="en-US" sz="1600" b="1" dirty="0" smtClean="0"/>
          </a:p>
          <a:p>
            <a:pPr algn="just" rtl="0"/>
            <a:endParaRPr lang="en-US" b="1" dirty="0" smtClean="0"/>
          </a:p>
          <a:p>
            <a:pPr algn="just" rtl="0"/>
            <a:endParaRPr lang="he-IL" dirty="0"/>
          </a:p>
        </p:txBody>
      </p:sp>
      <p:pic>
        <p:nvPicPr>
          <p:cNvPr id="4" name="תמונה 3"/>
          <p:cNvPicPr/>
          <p:nvPr/>
        </p:nvPicPr>
        <p:blipFill>
          <a:blip r:embed="rId2" cstate="print"/>
          <a:srcRect l="30911" t="33136" r="32196" b="41124"/>
          <a:stretch>
            <a:fillRect/>
          </a:stretch>
        </p:blipFill>
        <p:spPr bwMode="auto">
          <a:xfrm>
            <a:off x="10189029" y="0"/>
            <a:ext cx="1934279" cy="812800"/>
          </a:xfrm>
          <a:prstGeom prst="rect">
            <a:avLst/>
          </a:prstGeom>
          <a:noFill/>
          <a:ln w="9525">
            <a:noFill/>
            <a:miter lim="800000"/>
            <a:headEnd/>
            <a:tailEnd/>
          </a:ln>
        </p:spPr>
      </p:pic>
      <p:graphicFrame>
        <p:nvGraphicFramePr>
          <p:cNvPr id="6" name="Table 5"/>
          <p:cNvGraphicFramePr>
            <a:graphicFrameLocks noGrp="1"/>
          </p:cNvGraphicFramePr>
          <p:nvPr>
            <p:extLst>
              <p:ext uri="{D42A27DB-BD31-4B8C-83A1-F6EECF244321}">
                <p14:modId xmlns:p14="http://schemas.microsoft.com/office/powerpoint/2010/main" val="1855364239"/>
              </p:ext>
            </p:extLst>
          </p:nvPr>
        </p:nvGraphicFramePr>
        <p:xfrm>
          <a:off x="671420" y="1827609"/>
          <a:ext cx="11186752" cy="4952867"/>
        </p:xfrm>
        <a:graphic>
          <a:graphicData uri="http://schemas.openxmlformats.org/drawingml/2006/table">
            <a:tbl>
              <a:tblPr rtl="1" firstRow="1" firstCol="1" bandRow="1">
                <a:tableStyleId>{5C22544A-7EE6-4342-B048-85BDC9FD1C3A}</a:tableStyleId>
              </a:tblPr>
              <a:tblGrid>
                <a:gridCol w="1033202"/>
                <a:gridCol w="1205604"/>
                <a:gridCol w="1410789"/>
                <a:gridCol w="1109690"/>
                <a:gridCol w="955499"/>
                <a:gridCol w="997994"/>
                <a:gridCol w="4473974"/>
              </a:tblGrid>
              <a:tr h="375459">
                <a:tc gridSpan="3">
                  <a:txBody>
                    <a:bodyPr/>
                    <a:lstStyle/>
                    <a:p>
                      <a:pPr algn="ctr" rtl="0">
                        <a:lnSpc>
                          <a:spcPct val="107000"/>
                        </a:lnSpc>
                        <a:spcAft>
                          <a:spcPts val="0"/>
                        </a:spcAft>
                      </a:pPr>
                      <a:r>
                        <a:rPr lang="en-US" sz="1800" dirty="0">
                          <a:effectLst/>
                        </a:rPr>
                        <a:t>Regression Weights (direct)</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hMerge="1">
                  <a:txBody>
                    <a:bodyPr/>
                    <a:lstStyle/>
                    <a:p>
                      <a:pPr rtl="1"/>
                      <a:endParaRPr lang="he-IL"/>
                    </a:p>
                  </a:txBody>
                  <a:tcPr/>
                </a:tc>
                <a:tc hMerge="1">
                  <a:txBody>
                    <a:bodyPr/>
                    <a:lstStyle/>
                    <a:p>
                      <a:pPr rtl="1"/>
                      <a:endParaRPr lang="he-IL"/>
                    </a:p>
                  </a:txBody>
                  <a:tcPr/>
                </a:tc>
                <a:tc gridSpan="3">
                  <a:txBody>
                    <a:bodyPr/>
                    <a:lstStyle/>
                    <a:p>
                      <a:pPr algn="ctr" rtl="0">
                        <a:lnSpc>
                          <a:spcPct val="107000"/>
                        </a:lnSpc>
                        <a:spcAft>
                          <a:spcPts val="0"/>
                        </a:spcAft>
                      </a:pPr>
                      <a:r>
                        <a:rPr lang="en-US" sz="1800">
                          <a:effectLst/>
                        </a:rPr>
                        <a:t>Standardized Effect</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hMerge="1">
                  <a:txBody>
                    <a:bodyPr/>
                    <a:lstStyle/>
                    <a:p>
                      <a:pPr rtl="1"/>
                      <a:endParaRPr lang="he-IL"/>
                    </a:p>
                  </a:txBody>
                  <a:tcPr/>
                </a:tc>
                <a:tc hMerge="1">
                  <a:txBody>
                    <a:bodyPr/>
                    <a:lstStyle/>
                    <a:p>
                      <a:pPr rtl="1"/>
                      <a:endParaRPr lang="he-IL"/>
                    </a:p>
                  </a:txBody>
                  <a:tcPr/>
                </a:tc>
                <a:tc>
                  <a:txBody>
                    <a:bodyPr/>
                    <a:lstStyle/>
                    <a:p>
                      <a:pPr algn="ctr" rtl="0">
                        <a:lnSpc>
                          <a:spcPct val="107000"/>
                        </a:lnSpc>
                        <a:spcAft>
                          <a:spcPts val="0"/>
                        </a:spcAft>
                      </a:pPr>
                      <a:r>
                        <a:rPr lang="en-US" sz="1800" dirty="0">
                          <a:effectLst/>
                        </a:rPr>
                        <a:t>Effect</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r>
              <a:tr h="340342">
                <a:tc>
                  <a:txBody>
                    <a:bodyPr/>
                    <a:lstStyle/>
                    <a:p>
                      <a:pPr algn="ctr" rtl="0">
                        <a:lnSpc>
                          <a:spcPct val="107000"/>
                        </a:lnSpc>
                        <a:spcAft>
                          <a:spcPts val="0"/>
                        </a:spcAft>
                      </a:pPr>
                      <a:r>
                        <a:rPr lang="en-US" sz="1800">
                          <a:effectLst/>
                        </a:rPr>
                        <a:t>P</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C.R.</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Estimate</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Indirect</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Direct</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Total</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u="none" strike="noStrike" dirty="0">
                          <a:effectLst/>
                        </a:rPr>
                        <a:t> </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r>
              <a:tr h="340342">
                <a:tc>
                  <a:txBody>
                    <a:bodyPr/>
                    <a:lstStyle/>
                    <a:p>
                      <a:pPr algn="just" rtl="0">
                        <a:lnSpc>
                          <a:spcPct val="107000"/>
                        </a:lnSpc>
                        <a:spcAft>
                          <a:spcPts val="0"/>
                        </a:spcAft>
                      </a:pPr>
                      <a:r>
                        <a:rPr lang="en-US" sz="1800">
                          <a:effectLst/>
                        </a:rPr>
                        <a:t> </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just" rtl="0">
                        <a:lnSpc>
                          <a:spcPct val="107000"/>
                        </a:lnSpc>
                        <a:spcAft>
                          <a:spcPts val="0"/>
                        </a:spcAft>
                      </a:pPr>
                      <a:r>
                        <a:rPr lang="en-US" sz="1800">
                          <a:effectLst/>
                        </a:rPr>
                        <a:t> </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just" rtl="0">
                        <a:lnSpc>
                          <a:spcPct val="107000"/>
                        </a:lnSpc>
                        <a:spcAft>
                          <a:spcPts val="0"/>
                        </a:spcAft>
                      </a:pPr>
                      <a:r>
                        <a:rPr lang="en-US" sz="1800">
                          <a:effectLst/>
                        </a:rPr>
                        <a:t> </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just" rtl="0">
                        <a:lnSpc>
                          <a:spcPct val="107000"/>
                        </a:lnSpc>
                        <a:spcAft>
                          <a:spcPts val="0"/>
                        </a:spcAft>
                      </a:pPr>
                      <a:r>
                        <a:rPr lang="he-IL" sz="1800">
                          <a:effectLst/>
                        </a:rPr>
                        <a:t> </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just" rtl="0">
                        <a:lnSpc>
                          <a:spcPct val="107000"/>
                        </a:lnSpc>
                        <a:spcAft>
                          <a:spcPts val="0"/>
                        </a:spcAft>
                      </a:pPr>
                      <a:r>
                        <a:rPr lang="he-IL" sz="1800">
                          <a:effectLst/>
                        </a:rPr>
                        <a:t> </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just" rtl="0">
                        <a:lnSpc>
                          <a:spcPct val="107000"/>
                        </a:lnSpc>
                        <a:spcAft>
                          <a:spcPts val="0"/>
                        </a:spcAft>
                      </a:pPr>
                      <a:r>
                        <a:rPr lang="he-IL" sz="1800">
                          <a:effectLst/>
                        </a:rPr>
                        <a:t> </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just" rtl="0">
                        <a:lnSpc>
                          <a:spcPct val="107000"/>
                        </a:lnSpc>
                        <a:spcAft>
                          <a:spcPts val="0"/>
                        </a:spcAft>
                      </a:pPr>
                      <a:r>
                        <a:rPr lang="en-US" sz="1800" b="1" dirty="0" smtClean="0">
                          <a:effectLst/>
                        </a:rPr>
                        <a:t>Atmosphere of </a:t>
                      </a:r>
                      <a:r>
                        <a:rPr lang="en-US" sz="1800" b="1" dirty="0">
                          <a:effectLst/>
                        </a:rPr>
                        <a:t>tolerance:</a:t>
                      </a:r>
                      <a:endParaRPr lang="en-US" sz="1800" b="1"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r>
              <a:tr h="340342">
                <a:tc>
                  <a:txBody>
                    <a:bodyPr/>
                    <a:lstStyle/>
                    <a:p>
                      <a:pPr algn="ctr" rtl="0">
                        <a:lnSpc>
                          <a:spcPct val="107000"/>
                        </a:lnSpc>
                        <a:spcAft>
                          <a:spcPts val="0"/>
                        </a:spcAft>
                      </a:pPr>
                      <a:r>
                        <a:rPr lang="en-US" sz="1800">
                          <a:effectLst/>
                        </a:rPr>
                        <a:t>&lt;.003</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-2.971</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-.452</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.000</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-.537</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dirty="0">
                          <a:effectLst/>
                        </a:rPr>
                        <a:t>-.537</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just" rtl="0">
                        <a:lnSpc>
                          <a:spcPct val="107000"/>
                        </a:lnSpc>
                        <a:spcAft>
                          <a:spcPts val="0"/>
                        </a:spcAft>
                      </a:pPr>
                      <a:r>
                        <a:rPr lang="en-US" sz="1800" dirty="0">
                          <a:effectLst/>
                        </a:rPr>
                        <a:t>Regular teaching methods</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r>
              <a:tr h="340342">
                <a:tc>
                  <a:txBody>
                    <a:bodyPr/>
                    <a:lstStyle/>
                    <a:p>
                      <a:pPr algn="ctr" rtl="0">
                        <a:lnSpc>
                          <a:spcPct val="107000"/>
                        </a:lnSpc>
                        <a:spcAft>
                          <a:spcPts val="0"/>
                        </a:spcAft>
                      </a:pPr>
                      <a:r>
                        <a:rPr lang="en-US" sz="1800">
                          <a:effectLst/>
                        </a:rPr>
                        <a:t>&lt;.030</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2.171</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.539</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.000</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.398</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dirty="0">
                          <a:effectLst/>
                        </a:rPr>
                        <a:t>.398</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just" rtl="0">
                        <a:lnSpc>
                          <a:spcPct val="107000"/>
                        </a:lnSpc>
                        <a:spcAft>
                          <a:spcPts val="0"/>
                        </a:spcAft>
                      </a:pPr>
                      <a:r>
                        <a:rPr lang="en-US" sz="1800" dirty="0">
                          <a:effectLst/>
                        </a:rPr>
                        <a:t>General lecturer involvement in class</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r>
              <a:tr h="340342">
                <a:tc>
                  <a:txBody>
                    <a:bodyPr/>
                    <a:lstStyle/>
                    <a:p>
                      <a:pPr algn="ctr" rtl="0">
                        <a:lnSpc>
                          <a:spcPct val="107000"/>
                        </a:lnSpc>
                        <a:spcAft>
                          <a:spcPts val="0"/>
                        </a:spcAft>
                      </a:pPr>
                      <a:r>
                        <a:rPr lang="en-US" sz="1800">
                          <a:effectLst/>
                        </a:rPr>
                        <a:t>&lt;.020</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2.332</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.326</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.065</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.230</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dirty="0">
                          <a:effectLst/>
                        </a:rPr>
                        <a:t>.295</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just" rtl="0">
                        <a:lnSpc>
                          <a:spcPct val="107000"/>
                        </a:lnSpc>
                        <a:spcAft>
                          <a:spcPts val="0"/>
                        </a:spcAft>
                      </a:pPr>
                      <a:r>
                        <a:rPr lang="en-US" sz="1800" dirty="0">
                          <a:effectLst/>
                        </a:rPr>
                        <a:t>Organizational support</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r>
              <a:tr h="571326">
                <a:tc>
                  <a:txBody>
                    <a:bodyPr/>
                    <a:lstStyle/>
                    <a:p>
                      <a:pPr algn="ctr" rtl="0">
                        <a:lnSpc>
                          <a:spcPct val="107000"/>
                        </a:lnSpc>
                        <a:spcAft>
                          <a:spcPts val="0"/>
                        </a:spcAft>
                      </a:pPr>
                      <a:r>
                        <a:rPr lang="en-US" sz="1800">
                          <a:effectLst/>
                        </a:rPr>
                        <a:t> </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 </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 </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-.067</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.000</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dirty="0">
                          <a:effectLst/>
                        </a:rPr>
                        <a:t>-.067</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just" rtl="0">
                        <a:lnSpc>
                          <a:spcPct val="107000"/>
                        </a:lnSpc>
                        <a:spcAft>
                          <a:spcPts val="0"/>
                        </a:spcAft>
                      </a:pPr>
                      <a:r>
                        <a:rPr lang="en-US" sz="1800" dirty="0">
                          <a:effectLst/>
                        </a:rPr>
                        <a:t>Positive emotional responses toward students with HFA</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r>
              <a:tr h="340342">
                <a:tc>
                  <a:txBody>
                    <a:bodyPr/>
                    <a:lstStyle/>
                    <a:p>
                      <a:pPr algn="ctr" rtl="0">
                        <a:lnSpc>
                          <a:spcPct val="107000"/>
                        </a:lnSpc>
                        <a:spcAft>
                          <a:spcPts val="0"/>
                        </a:spcAft>
                      </a:pPr>
                      <a:r>
                        <a:rPr lang="en-US" sz="1800">
                          <a:effectLst/>
                        </a:rPr>
                        <a:t> </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 </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 </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 </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 </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dirty="0">
                          <a:effectLst/>
                        </a:rPr>
                        <a:t> </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just" rtl="0">
                        <a:lnSpc>
                          <a:spcPct val="107000"/>
                        </a:lnSpc>
                        <a:spcAft>
                          <a:spcPts val="0"/>
                        </a:spcAft>
                      </a:pPr>
                      <a:r>
                        <a:rPr lang="en-US" sz="1800" b="1" dirty="0">
                          <a:effectLst/>
                        </a:rPr>
                        <a:t>Special developed </a:t>
                      </a:r>
                      <a:r>
                        <a:rPr lang="en-US" sz="1800" b="1" dirty="0" smtClean="0">
                          <a:effectLst/>
                        </a:rPr>
                        <a:t>methods:</a:t>
                      </a:r>
                      <a:endParaRPr lang="en-US" sz="1800" b="1"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r>
              <a:tr h="340342">
                <a:tc>
                  <a:txBody>
                    <a:bodyPr/>
                    <a:lstStyle/>
                    <a:p>
                      <a:pPr algn="ctr" rtl="0">
                        <a:lnSpc>
                          <a:spcPct val="107000"/>
                        </a:lnSpc>
                        <a:spcAft>
                          <a:spcPts val="0"/>
                        </a:spcAft>
                      </a:pPr>
                      <a:r>
                        <a:rPr lang="en-US" sz="1800">
                          <a:effectLst/>
                        </a:rPr>
                        <a:t>&lt;.001</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3.200</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.252</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.168</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.287</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dirty="0">
                          <a:effectLst/>
                        </a:rPr>
                        <a:t>.454</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just" rtl="0">
                        <a:lnSpc>
                          <a:spcPct val="107000"/>
                        </a:lnSpc>
                        <a:spcAft>
                          <a:spcPts val="0"/>
                        </a:spcAft>
                      </a:pPr>
                      <a:r>
                        <a:rPr lang="en-US" sz="1800" dirty="0">
                          <a:effectLst/>
                        </a:rPr>
                        <a:t>Regular teaching methods</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r>
              <a:tr h="340342">
                <a:tc>
                  <a:txBody>
                    <a:bodyPr/>
                    <a:lstStyle/>
                    <a:p>
                      <a:pPr algn="ctr" rtl="0">
                        <a:lnSpc>
                          <a:spcPct val="107000"/>
                        </a:lnSpc>
                        <a:spcAft>
                          <a:spcPts val="0"/>
                        </a:spcAft>
                      </a:pPr>
                      <a:r>
                        <a:rPr lang="en-US" sz="1800">
                          <a:effectLst/>
                        </a:rPr>
                        <a:t>&lt;.001</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-3.268</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-.327</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.000</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-.312</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dirty="0">
                          <a:effectLst/>
                        </a:rPr>
                        <a:t>-.312</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just" rtl="0">
                        <a:lnSpc>
                          <a:spcPct val="107000"/>
                        </a:lnSpc>
                        <a:spcAft>
                          <a:spcPts val="0"/>
                        </a:spcAft>
                      </a:pPr>
                      <a:r>
                        <a:rPr lang="en-US" sz="1800" dirty="0">
                          <a:effectLst/>
                        </a:rPr>
                        <a:t>Tolerant atmosphere</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r>
              <a:tr h="340342">
                <a:tc>
                  <a:txBody>
                    <a:bodyPr/>
                    <a:lstStyle/>
                    <a:p>
                      <a:pPr algn="ctr" rtl="0">
                        <a:lnSpc>
                          <a:spcPct val="107000"/>
                        </a:lnSpc>
                        <a:spcAft>
                          <a:spcPts val="0"/>
                        </a:spcAft>
                      </a:pPr>
                      <a:r>
                        <a:rPr lang="en-US" sz="1800">
                          <a:effectLst/>
                        </a:rPr>
                        <a:t>&lt;.003</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2.982</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.410</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-.092</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.276</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dirty="0">
                          <a:effectLst/>
                        </a:rPr>
                        <a:t>.184</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just" rtl="0">
                        <a:lnSpc>
                          <a:spcPct val="107000"/>
                        </a:lnSpc>
                        <a:spcAft>
                          <a:spcPts val="0"/>
                        </a:spcAft>
                      </a:pPr>
                      <a:r>
                        <a:rPr lang="en-US" sz="1800" dirty="0">
                          <a:effectLst/>
                        </a:rPr>
                        <a:t>Organizational support</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r>
              <a:tr h="340342">
                <a:tc>
                  <a:txBody>
                    <a:bodyPr/>
                    <a:lstStyle/>
                    <a:p>
                      <a:pPr algn="ctr" rtl="0">
                        <a:lnSpc>
                          <a:spcPct val="107000"/>
                        </a:lnSpc>
                        <a:spcAft>
                          <a:spcPts val="0"/>
                        </a:spcAft>
                      </a:pPr>
                      <a:r>
                        <a:rPr lang="en-US" sz="1800">
                          <a:effectLst/>
                        </a:rPr>
                        <a:t> </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 </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 </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-.124</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.000</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dirty="0">
                          <a:effectLst/>
                        </a:rPr>
                        <a:t>-.124</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just" rtl="0">
                        <a:lnSpc>
                          <a:spcPct val="107000"/>
                        </a:lnSpc>
                        <a:spcAft>
                          <a:spcPts val="0"/>
                        </a:spcAft>
                      </a:pPr>
                      <a:r>
                        <a:rPr lang="en-US" sz="1800" dirty="0">
                          <a:effectLst/>
                        </a:rPr>
                        <a:t>General lecturer involvement in class</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r>
              <a:tr h="571326">
                <a:tc>
                  <a:txBody>
                    <a:bodyPr/>
                    <a:lstStyle/>
                    <a:p>
                      <a:pPr algn="ctr" rtl="0">
                        <a:lnSpc>
                          <a:spcPct val="107000"/>
                        </a:lnSpc>
                        <a:spcAft>
                          <a:spcPts val="0"/>
                        </a:spcAft>
                      </a:pPr>
                      <a:r>
                        <a:rPr lang="en-US" sz="1800">
                          <a:effectLst/>
                        </a:rPr>
                        <a:t> </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 </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 </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a:effectLst/>
                        </a:rPr>
                        <a:t>.021</a:t>
                      </a:r>
                      <a:endParaRPr lang="en-US" sz="18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dirty="0">
                          <a:effectLst/>
                        </a:rPr>
                        <a:t>.000</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rtl="0">
                        <a:lnSpc>
                          <a:spcPct val="107000"/>
                        </a:lnSpc>
                        <a:spcAft>
                          <a:spcPts val="0"/>
                        </a:spcAft>
                      </a:pPr>
                      <a:r>
                        <a:rPr lang="en-US" sz="1800" dirty="0">
                          <a:effectLst/>
                        </a:rPr>
                        <a:t>.021</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just" rtl="0">
                        <a:lnSpc>
                          <a:spcPct val="107000"/>
                        </a:lnSpc>
                        <a:spcAft>
                          <a:spcPts val="0"/>
                        </a:spcAft>
                      </a:pPr>
                      <a:r>
                        <a:rPr lang="en-US" sz="1800" dirty="0">
                          <a:effectLst/>
                        </a:rPr>
                        <a:t>Positive emotional responses toward students with HFA</a:t>
                      </a:r>
                      <a:endParaRPr lang="en-US" sz="18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36537461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001" y="897389"/>
            <a:ext cx="5625857" cy="684668"/>
          </a:xfrm>
        </p:spPr>
        <p:txBody>
          <a:bodyPr>
            <a:normAutofit/>
          </a:bodyPr>
          <a:lstStyle/>
          <a:p>
            <a:pPr algn="just" rtl="0"/>
            <a:r>
              <a:rPr lang="en-US" sz="4000" b="1" dirty="0" smtClean="0">
                <a:latin typeface="+mn-lt"/>
              </a:rPr>
              <a:t>Conclusions</a:t>
            </a:r>
            <a:endParaRPr lang="he-IL" sz="4000" b="1" dirty="0">
              <a:latin typeface="+mn-lt"/>
            </a:endParaRPr>
          </a:p>
        </p:txBody>
      </p:sp>
      <p:pic>
        <p:nvPicPr>
          <p:cNvPr id="5" name="תמונה 3"/>
          <p:cNvPicPr/>
          <p:nvPr/>
        </p:nvPicPr>
        <p:blipFill>
          <a:blip r:embed="rId2" cstate="print"/>
          <a:srcRect l="30911" t="33136" r="32196" b="41124"/>
          <a:stretch>
            <a:fillRect/>
          </a:stretch>
        </p:blipFill>
        <p:spPr bwMode="auto">
          <a:xfrm>
            <a:off x="10000343" y="0"/>
            <a:ext cx="2122965" cy="897389"/>
          </a:xfrm>
          <a:prstGeom prst="rect">
            <a:avLst/>
          </a:prstGeom>
          <a:noFill/>
          <a:ln w="9525">
            <a:noFill/>
            <a:miter lim="800000"/>
            <a:headEnd/>
            <a:tailEnd/>
          </a:ln>
        </p:spPr>
      </p:pic>
      <p:sp>
        <p:nvSpPr>
          <p:cNvPr id="4" name="Rectangle 3"/>
          <p:cNvSpPr/>
          <p:nvPr/>
        </p:nvSpPr>
        <p:spPr>
          <a:xfrm>
            <a:off x="123568" y="1975238"/>
            <a:ext cx="11999740" cy="4401205"/>
          </a:xfrm>
          <a:prstGeom prst="rect">
            <a:avLst/>
          </a:prstGeom>
        </p:spPr>
        <p:txBody>
          <a:bodyPr wrap="square">
            <a:spAutoFit/>
          </a:bodyPr>
          <a:lstStyle/>
          <a:p>
            <a:pPr marL="285750" indent="-285750" algn="just" rtl="0">
              <a:buFont typeface="Arial" panose="020B0604020202020204" pitchFamily="34" charset="0"/>
              <a:buChar char="•"/>
            </a:pPr>
            <a:r>
              <a:rPr lang="en-US" sz="2800" dirty="0"/>
              <a:t>T</a:t>
            </a:r>
            <a:r>
              <a:rPr lang="en-US" sz="2800" dirty="0" smtClean="0"/>
              <a:t>he </a:t>
            </a:r>
            <a:r>
              <a:rPr lang="en-US" sz="2800" dirty="0"/>
              <a:t>university organization support is an important factor that influences the preferred system for integration, tolerant atmosphere or special developed method. </a:t>
            </a:r>
            <a:endParaRPr lang="en-US" sz="2800" dirty="0" smtClean="0"/>
          </a:p>
          <a:p>
            <a:pPr marL="285750" indent="-285750" algn="just" rtl="0">
              <a:buFont typeface="Arial" panose="020B0604020202020204" pitchFamily="34" charset="0"/>
              <a:buChar char="•"/>
            </a:pPr>
            <a:r>
              <a:rPr lang="en-US" sz="2800" dirty="0" smtClean="0"/>
              <a:t>This </a:t>
            </a:r>
            <a:r>
              <a:rPr lang="en-US" sz="2800" dirty="0"/>
              <a:t>influence is performed through lecturers' positive emotions and cognitive desire to be familiar and involved with regular students and HFA students, as well as their teaching capabilities.</a:t>
            </a:r>
          </a:p>
          <a:p>
            <a:pPr marL="285750" indent="-285750" algn="just" rtl="0">
              <a:buFont typeface="Arial" panose="020B0604020202020204" pitchFamily="34" charset="0"/>
              <a:buChar char="•"/>
            </a:pPr>
            <a:r>
              <a:rPr lang="en-US" sz="2800" dirty="0"/>
              <a:t>The lecturers believe that together with other tools, the best way to help students with HFA is to include organizational support. </a:t>
            </a:r>
            <a:endParaRPr lang="en-US" sz="2800" dirty="0" smtClean="0"/>
          </a:p>
          <a:p>
            <a:pPr marL="285750" indent="-285750" algn="just" rtl="0">
              <a:buFont typeface="Arial" panose="020B0604020202020204" pitchFamily="34" charset="0"/>
              <a:buChar char="•"/>
            </a:pPr>
            <a:r>
              <a:rPr lang="en-US" sz="2800" dirty="0" smtClean="0"/>
              <a:t>Lecturers </a:t>
            </a:r>
            <a:r>
              <a:rPr lang="en-US" sz="2800" dirty="0"/>
              <a:t>thinks that their involved in what happens in the classroom affairs positively affects the tolerant atmosphere. </a:t>
            </a:r>
          </a:p>
        </p:txBody>
      </p:sp>
    </p:spTree>
    <p:extLst>
      <p:ext uri="{BB962C8B-B14F-4D97-AF65-F5344CB8AC3E}">
        <p14:creationId xmlns:p14="http://schemas.microsoft.com/office/powerpoint/2010/main" val="30350733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3034" y="864846"/>
            <a:ext cx="6787486" cy="754743"/>
          </a:xfrm>
        </p:spPr>
        <p:txBody>
          <a:bodyPr>
            <a:normAutofit/>
          </a:bodyPr>
          <a:lstStyle/>
          <a:p>
            <a:pPr algn="l" rtl="0"/>
            <a:r>
              <a:rPr lang="en-US" sz="4000" b="1" dirty="0" smtClean="0">
                <a:latin typeface="+mn-lt"/>
              </a:rPr>
              <a:t>Conclusions</a:t>
            </a:r>
            <a:endParaRPr lang="he-IL" sz="4000" b="1" dirty="0">
              <a:latin typeface="+mn-lt"/>
            </a:endParaRPr>
          </a:p>
        </p:txBody>
      </p:sp>
      <p:pic>
        <p:nvPicPr>
          <p:cNvPr id="4" name="תמונה 3"/>
          <p:cNvPicPr/>
          <p:nvPr/>
        </p:nvPicPr>
        <p:blipFill>
          <a:blip r:embed="rId2" cstate="print"/>
          <a:srcRect l="30911" t="33136" r="32196" b="41124"/>
          <a:stretch>
            <a:fillRect/>
          </a:stretch>
        </p:blipFill>
        <p:spPr bwMode="auto">
          <a:xfrm>
            <a:off x="9971314" y="0"/>
            <a:ext cx="2151994" cy="1088571"/>
          </a:xfrm>
          <a:prstGeom prst="rect">
            <a:avLst/>
          </a:prstGeom>
          <a:noFill/>
          <a:ln w="9525">
            <a:noFill/>
            <a:miter lim="800000"/>
            <a:headEnd/>
            <a:tailEnd/>
          </a:ln>
        </p:spPr>
      </p:pic>
      <p:sp>
        <p:nvSpPr>
          <p:cNvPr id="3" name="Subtitle 2"/>
          <p:cNvSpPr>
            <a:spLocks noGrp="1"/>
          </p:cNvSpPr>
          <p:nvPr>
            <p:ph type="subTitle" idx="1"/>
          </p:nvPr>
        </p:nvSpPr>
        <p:spPr>
          <a:xfrm>
            <a:off x="0" y="1949566"/>
            <a:ext cx="11810274" cy="4525375"/>
          </a:xfrm>
        </p:spPr>
        <p:txBody>
          <a:bodyPr>
            <a:noAutofit/>
          </a:bodyPr>
          <a:lstStyle/>
          <a:p>
            <a:pPr marL="342900" indent="-342900" algn="just" rtl="0">
              <a:buFont typeface="Arial" panose="020B0604020202020204" pitchFamily="34" charset="0"/>
              <a:buChar char="•"/>
            </a:pPr>
            <a:r>
              <a:rPr lang="en-US" sz="3200" dirty="0"/>
              <a:t>The organization support is also an important factor influencing using special developed methods, but the most important factors is the experience the lecturer has with using regular teaching methods.</a:t>
            </a:r>
          </a:p>
          <a:p>
            <a:pPr marL="342900" indent="-342900" algn="just" rtl="0">
              <a:buFont typeface="Arial" panose="020B0604020202020204" pitchFamily="34" charset="0"/>
              <a:buChar char="•"/>
            </a:pPr>
            <a:r>
              <a:rPr lang="en-US" sz="3200" dirty="0"/>
              <a:t>The most stimulating result is the negative relation found between the two systems examined in the research for integration students with HFA. The result maybe explained the individual qualifications of the lecturer</a:t>
            </a:r>
            <a:r>
              <a:rPr lang="en-US" dirty="0"/>
              <a:t>. </a:t>
            </a:r>
            <a:endParaRPr lang="he-IL" sz="2800" dirty="0"/>
          </a:p>
        </p:txBody>
      </p:sp>
    </p:spTree>
    <p:extLst>
      <p:ext uri="{BB962C8B-B14F-4D97-AF65-F5344CB8AC3E}">
        <p14:creationId xmlns:p14="http://schemas.microsoft.com/office/powerpoint/2010/main" val="17922038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p:nvPr/>
        </p:nvPicPr>
        <p:blipFill>
          <a:blip r:embed="rId2" cstate="print"/>
          <a:srcRect l="30911" t="33136" r="32196" b="41124"/>
          <a:stretch>
            <a:fillRect/>
          </a:stretch>
        </p:blipFill>
        <p:spPr bwMode="auto">
          <a:xfrm>
            <a:off x="9280477" y="0"/>
            <a:ext cx="2842831" cy="1255594"/>
          </a:xfrm>
          <a:prstGeom prst="rect">
            <a:avLst/>
          </a:prstGeom>
          <a:noFill/>
          <a:ln w="9525">
            <a:noFill/>
            <a:miter lim="800000"/>
            <a:headEnd/>
            <a:tailEnd/>
          </a:ln>
        </p:spPr>
      </p:pic>
      <p:sp>
        <p:nvSpPr>
          <p:cNvPr id="3" name="Subtitle 2"/>
          <p:cNvSpPr>
            <a:spLocks noGrp="1"/>
          </p:cNvSpPr>
          <p:nvPr>
            <p:ph type="subTitle" idx="1"/>
          </p:nvPr>
        </p:nvSpPr>
        <p:spPr>
          <a:xfrm>
            <a:off x="1161793" y="2554513"/>
            <a:ext cx="10167582" cy="2372329"/>
          </a:xfrm>
        </p:spPr>
        <p:txBody>
          <a:bodyPr>
            <a:noAutofit/>
          </a:bodyPr>
          <a:lstStyle/>
          <a:p>
            <a:r>
              <a:rPr lang="en-US" sz="7200" b="1" dirty="0" smtClean="0"/>
              <a:t>Thank you for your attention!</a:t>
            </a:r>
          </a:p>
        </p:txBody>
      </p:sp>
    </p:spTree>
    <p:extLst>
      <p:ext uri="{BB962C8B-B14F-4D97-AF65-F5344CB8AC3E}">
        <p14:creationId xmlns:p14="http://schemas.microsoft.com/office/powerpoint/2010/main" val="25018801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p:nvPr/>
        </p:nvPicPr>
        <p:blipFill>
          <a:blip r:embed="rId2" cstate="print"/>
          <a:srcRect l="30911" t="33136" r="32196" b="41124"/>
          <a:stretch>
            <a:fillRect/>
          </a:stretch>
        </p:blipFill>
        <p:spPr bwMode="auto">
          <a:xfrm>
            <a:off x="10377714" y="0"/>
            <a:ext cx="1745594" cy="870857"/>
          </a:xfrm>
          <a:prstGeom prst="rect">
            <a:avLst/>
          </a:prstGeom>
          <a:noFill/>
          <a:ln w="9525">
            <a:noFill/>
            <a:miter lim="800000"/>
            <a:headEnd/>
            <a:tailEnd/>
          </a:ln>
        </p:spPr>
      </p:pic>
      <p:sp>
        <p:nvSpPr>
          <p:cNvPr id="5" name="Rectangle 4"/>
          <p:cNvSpPr/>
          <p:nvPr/>
        </p:nvSpPr>
        <p:spPr>
          <a:xfrm>
            <a:off x="391886" y="2551837"/>
            <a:ext cx="11408228" cy="2246769"/>
          </a:xfrm>
          <a:prstGeom prst="rect">
            <a:avLst/>
          </a:prstGeom>
        </p:spPr>
        <p:txBody>
          <a:bodyPr wrap="square">
            <a:spAutoFit/>
          </a:bodyPr>
          <a:lstStyle/>
          <a:p>
            <a:pPr algn="just" rtl="0"/>
            <a:r>
              <a:rPr lang="en-US" sz="2800" dirty="0"/>
              <a:t>The disabled person is entitled to experience a normal life, studying the subjects which interest him under the least confining environment. Accordingly the University provides for integration of the students, freedom of choosing their curriculum, studying with all other students, and enjoying our dormitories, along with his social mentor. </a:t>
            </a:r>
          </a:p>
        </p:txBody>
      </p:sp>
      <p:sp>
        <p:nvSpPr>
          <p:cNvPr id="6" name="Rectangle 5"/>
          <p:cNvSpPr/>
          <p:nvPr/>
        </p:nvSpPr>
        <p:spPr>
          <a:xfrm>
            <a:off x="391886" y="1076033"/>
            <a:ext cx="4840556" cy="707886"/>
          </a:xfrm>
          <a:prstGeom prst="rect">
            <a:avLst/>
          </a:prstGeom>
        </p:spPr>
        <p:txBody>
          <a:bodyPr wrap="none">
            <a:spAutoFit/>
          </a:bodyPr>
          <a:lstStyle/>
          <a:p>
            <a:pPr algn="just" rtl="0"/>
            <a:r>
              <a:rPr lang="en-US" sz="4000" b="1" dirty="0"/>
              <a:t>Inclusion in Education</a:t>
            </a:r>
            <a:endParaRPr lang="he-IL" sz="4000" b="1" dirty="0"/>
          </a:p>
        </p:txBody>
      </p:sp>
    </p:spTree>
    <p:extLst>
      <p:ext uri="{BB962C8B-B14F-4D97-AF65-F5344CB8AC3E}">
        <p14:creationId xmlns:p14="http://schemas.microsoft.com/office/powerpoint/2010/main" val="32645126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p:nvPr/>
        </p:nvPicPr>
        <p:blipFill>
          <a:blip r:embed="rId2" cstate="print"/>
          <a:srcRect l="30911" t="33136" r="32196" b="41124"/>
          <a:stretch>
            <a:fillRect/>
          </a:stretch>
        </p:blipFill>
        <p:spPr bwMode="auto">
          <a:xfrm>
            <a:off x="10160001" y="0"/>
            <a:ext cx="1963308" cy="914400"/>
          </a:xfrm>
          <a:prstGeom prst="rect">
            <a:avLst/>
          </a:prstGeom>
          <a:noFill/>
          <a:ln w="9525">
            <a:noFill/>
            <a:miter lim="800000"/>
            <a:headEnd/>
            <a:tailEnd/>
          </a:ln>
        </p:spPr>
      </p:pic>
      <p:sp>
        <p:nvSpPr>
          <p:cNvPr id="2" name="Rectangle 1"/>
          <p:cNvSpPr/>
          <p:nvPr/>
        </p:nvSpPr>
        <p:spPr>
          <a:xfrm>
            <a:off x="1071183" y="1094482"/>
            <a:ext cx="6888489" cy="707886"/>
          </a:xfrm>
          <a:prstGeom prst="rect">
            <a:avLst/>
          </a:prstGeom>
        </p:spPr>
        <p:txBody>
          <a:bodyPr wrap="none">
            <a:spAutoFit/>
          </a:bodyPr>
          <a:lstStyle/>
          <a:p>
            <a:pPr algn="just" rtl="0"/>
            <a:r>
              <a:rPr lang="en-US" sz="4000" b="1" dirty="0"/>
              <a:t>Ariel </a:t>
            </a:r>
            <a:r>
              <a:rPr lang="en-US" sz="4000" b="1" dirty="0" smtClean="0"/>
              <a:t>University Support System</a:t>
            </a:r>
            <a:endParaRPr lang="he-IL" sz="4000" b="1" dirty="0"/>
          </a:p>
        </p:txBody>
      </p:sp>
      <p:sp>
        <p:nvSpPr>
          <p:cNvPr id="3" name="Rectangle 2"/>
          <p:cNvSpPr/>
          <p:nvPr/>
        </p:nvSpPr>
        <p:spPr>
          <a:xfrm>
            <a:off x="793863" y="2690336"/>
            <a:ext cx="10048308" cy="2246769"/>
          </a:xfrm>
          <a:prstGeom prst="rect">
            <a:avLst/>
          </a:prstGeom>
        </p:spPr>
        <p:txBody>
          <a:bodyPr wrap="square">
            <a:spAutoFit/>
          </a:bodyPr>
          <a:lstStyle/>
          <a:p>
            <a:pPr marL="457200" indent="-457200" algn="just" rtl="0">
              <a:buFont typeface="Arial" panose="020B0604020202020204" pitchFamily="34" charset="0"/>
              <a:buChar char="•"/>
            </a:pPr>
            <a:r>
              <a:rPr lang="en-US" sz="2800" dirty="0"/>
              <a:t>Escorting, supporting and guiding the students and mentors</a:t>
            </a:r>
          </a:p>
          <a:p>
            <a:pPr marL="457200" indent="-457200" algn="just" rtl="0">
              <a:buFont typeface="Arial" panose="020B0604020202020204" pitchFamily="34" charset="0"/>
              <a:buChar char="•"/>
            </a:pPr>
            <a:r>
              <a:rPr lang="en-US" sz="2800" dirty="0"/>
              <a:t>Academic and social mentoring</a:t>
            </a:r>
          </a:p>
          <a:p>
            <a:pPr marL="457200" indent="-457200" algn="just" rtl="0">
              <a:buFont typeface="Arial" panose="020B0604020202020204" pitchFamily="34" charset="0"/>
              <a:buChar char="•"/>
            </a:pPr>
            <a:r>
              <a:rPr lang="en-US" sz="2800" dirty="0"/>
              <a:t>Academic support with acquiring efficient learning habits</a:t>
            </a:r>
          </a:p>
          <a:p>
            <a:pPr marL="457200" indent="-457200" algn="just" rtl="0">
              <a:buFont typeface="Arial" panose="020B0604020202020204" pitchFamily="34" charset="0"/>
              <a:buChar char="•"/>
            </a:pPr>
            <a:r>
              <a:rPr lang="en-US" sz="2800" dirty="0"/>
              <a:t>Learning and testing adjustments</a:t>
            </a:r>
          </a:p>
          <a:p>
            <a:pPr marL="457200" indent="-457200" algn="just" rtl="0">
              <a:buFont typeface="Arial" panose="020B0604020202020204" pitchFamily="34" charset="0"/>
              <a:buChar char="•"/>
            </a:pPr>
            <a:r>
              <a:rPr lang="en-US" sz="2800" dirty="0"/>
              <a:t>Mediating with faculty and fellow students</a:t>
            </a:r>
          </a:p>
        </p:txBody>
      </p:sp>
    </p:spTree>
    <p:extLst>
      <p:ext uri="{BB962C8B-B14F-4D97-AF65-F5344CB8AC3E}">
        <p14:creationId xmlns:p14="http://schemas.microsoft.com/office/powerpoint/2010/main" val="13135141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5925" y="365125"/>
            <a:ext cx="11899556" cy="1325563"/>
          </a:xfrm>
        </p:spPr>
        <p:txBody>
          <a:bodyPr>
            <a:normAutofit/>
          </a:bodyPr>
          <a:lstStyle/>
          <a:p>
            <a:pPr algn="ctr"/>
            <a:r>
              <a:rPr lang="en-US" b="1" dirty="0"/>
              <a:t>Master </a:t>
            </a:r>
            <a:r>
              <a:rPr lang="en-US" b="1" dirty="0" smtClean="0"/>
              <a:t>class: </a:t>
            </a:r>
            <a:r>
              <a:rPr lang="en-US" b="1" dirty="0"/>
              <a:t>Accessibility of Academic Education  - comparison  study: Russia and Israel  </a:t>
            </a:r>
            <a:endParaRPr lang="he-IL" b="1" dirty="0"/>
          </a:p>
        </p:txBody>
      </p:sp>
      <p:sp>
        <p:nvSpPr>
          <p:cNvPr id="3" name="מציין מיקום תוכן 2"/>
          <p:cNvSpPr>
            <a:spLocks noGrp="1"/>
          </p:cNvSpPr>
          <p:nvPr>
            <p:ph idx="1"/>
          </p:nvPr>
        </p:nvSpPr>
        <p:spPr>
          <a:xfrm>
            <a:off x="135924" y="1825625"/>
            <a:ext cx="12056076" cy="4884094"/>
          </a:xfrm>
        </p:spPr>
        <p:txBody>
          <a:bodyPr>
            <a:normAutofit fontScale="25000" lnSpcReduction="20000"/>
          </a:bodyPr>
          <a:lstStyle/>
          <a:p>
            <a:pPr marL="0" indent="0" algn="l" rtl="0">
              <a:buNone/>
            </a:pPr>
            <a:r>
              <a:rPr lang="en-US" sz="7200" dirty="0"/>
              <a:t> </a:t>
            </a:r>
            <a:r>
              <a:rPr lang="en-US" sz="7200" dirty="0" smtClean="0"/>
              <a:t>.</a:t>
            </a:r>
            <a:r>
              <a:rPr lang="en-US" sz="9600" b="1" dirty="0" smtClean="0"/>
              <a:t>Planned </a:t>
            </a:r>
            <a:r>
              <a:rPr lang="en-US" sz="9600" b="1" dirty="0"/>
              <a:t>timetable:</a:t>
            </a:r>
            <a:endParaRPr lang="en-US" sz="9600" dirty="0"/>
          </a:p>
          <a:p>
            <a:pPr algn="l" rtl="0"/>
            <a:r>
              <a:rPr lang="en-US" sz="9600" b="1" dirty="0" smtClean="0"/>
              <a:t>General </a:t>
            </a:r>
            <a:r>
              <a:rPr lang="en-US" sz="9600" b="1" dirty="0"/>
              <a:t>explanation – 15 min.</a:t>
            </a:r>
            <a:endParaRPr lang="en-US" sz="9600" dirty="0"/>
          </a:p>
          <a:p>
            <a:pPr algn="l" rtl="0"/>
            <a:r>
              <a:rPr lang="en-US" sz="9600" b="1" dirty="0" smtClean="0"/>
              <a:t>Questionnaire </a:t>
            </a:r>
            <a:r>
              <a:rPr lang="en-US" sz="9600" b="1" dirty="0"/>
              <a:t>– 15 min. (please see the attach files)</a:t>
            </a:r>
            <a:endParaRPr lang="en-US" sz="9600" dirty="0"/>
          </a:p>
          <a:p>
            <a:pPr algn="l" rtl="0"/>
            <a:r>
              <a:rPr lang="en-US" sz="9600" b="1" dirty="0" smtClean="0"/>
              <a:t>Discussion </a:t>
            </a:r>
            <a:r>
              <a:rPr lang="en-US" sz="9600" b="1" dirty="0"/>
              <a:t>in groups: faculty members, teachers, students – 30 min.</a:t>
            </a:r>
            <a:endParaRPr lang="en-US" sz="9600" dirty="0"/>
          </a:p>
          <a:p>
            <a:pPr marL="0" indent="0" algn="l" rtl="0">
              <a:buNone/>
            </a:pPr>
            <a:r>
              <a:rPr lang="en-US" sz="9600" b="1" dirty="0" smtClean="0"/>
              <a:t>If </a:t>
            </a:r>
            <a:r>
              <a:rPr lang="en-US" sz="9600" b="1" dirty="0"/>
              <a:t>there is a possibility for students (pupils) – autists to study in a common frame with regular students (pupils)?</a:t>
            </a:r>
            <a:endParaRPr lang="en-US" sz="9600" dirty="0"/>
          </a:p>
          <a:p>
            <a:pPr marL="0" indent="0" algn="l" rtl="0">
              <a:buNone/>
            </a:pPr>
            <a:r>
              <a:rPr lang="en-US" sz="9600" b="1" dirty="0" smtClean="0"/>
              <a:t>If </a:t>
            </a:r>
            <a:r>
              <a:rPr lang="en-US" sz="9600" b="1" dirty="0"/>
              <a:t>no – why</a:t>
            </a:r>
            <a:endParaRPr lang="en-US" sz="9600" dirty="0"/>
          </a:p>
          <a:p>
            <a:pPr marL="0" indent="0" algn="l" rtl="0">
              <a:buNone/>
            </a:pPr>
            <a:r>
              <a:rPr lang="en-US" sz="9600" b="1" dirty="0" smtClean="0"/>
              <a:t>If </a:t>
            </a:r>
            <a:r>
              <a:rPr lang="en-US" sz="9600" b="1" dirty="0"/>
              <a:t>yes – if there is a need to prepare teachers to withstand with special problems related to teaching such students (pupils)? </a:t>
            </a:r>
            <a:endParaRPr lang="en-US" sz="9600" b="1" dirty="0" smtClean="0"/>
          </a:p>
          <a:p>
            <a:pPr marL="0" indent="0" algn="l" rtl="0">
              <a:buNone/>
            </a:pPr>
            <a:r>
              <a:rPr lang="en-US" sz="9600" b="1" dirty="0"/>
              <a:t> </a:t>
            </a:r>
            <a:r>
              <a:rPr lang="en-US" sz="9600" b="1" dirty="0" smtClean="0"/>
              <a:t>   What </a:t>
            </a:r>
            <a:r>
              <a:rPr lang="en-US" sz="9600" b="1" dirty="0"/>
              <a:t>are the ways allowing to withstand with this at schools and at universities?</a:t>
            </a:r>
            <a:endParaRPr lang="en-US" sz="9600" dirty="0"/>
          </a:p>
          <a:p>
            <a:pPr algn="l" rtl="0"/>
            <a:r>
              <a:rPr lang="en-US" sz="9600" b="1" dirty="0"/>
              <a:t>If in your opinion regular students will "pay the price" of such common education? </a:t>
            </a:r>
            <a:endParaRPr lang="en-US" sz="9600" dirty="0"/>
          </a:p>
          <a:p>
            <a:pPr algn="l" rtl="0"/>
            <a:r>
              <a:rPr lang="en-US" sz="9600" b="1" dirty="0"/>
              <a:t> </a:t>
            </a:r>
            <a:r>
              <a:rPr lang="en-US" sz="9600" b="1" dirty="0" smtClean="0"/>
              <a:t>Report </a:t>
            </a:r>
            <a:r>
              <a:rPr lang="en-US" sz="9600" b="1" dirty="0"/>
              <a:t>of each group leader – 15 min. for each group.</a:t>
            </a:r>
            <a:endParaRPr lang="en-US" sz="9600" dirty="0"/>
          </a:p>
          <a:p>
            <a:pPr algn="l" rtl="0"/>
            <a:r>
              <a:rPr lang="en-US" sz="9600" b="1" dirty="0" smtClean="0"/>
              <a:t>Summarizing </a:t>
            </a:r>
            <a:r>
              <a:rPr lang="en-US" sz="9600" b="1" dirty="0"/>
              <a:t>and concluding remarks – 15 min.</a:t>
            </a:r>
            <a:endParaRPr lang="en-US" sz="9600" dirty="0"/>
          </a:p>
          <a:p>
            <a:r>
              <a:rPr lang="en-US" sz="7200" b="1" dirty="0"/>
              <a:t>  </a:t>
            </a:r>
            <a:endParaRPr lang="en-US" sz="7200" dirty="0"/>
          </a:p>
          <a:p>
            <a:endParaRPr lang="he-IL" dirty="0"/>
          </a:p>
        </p:txBody>
      </p:sp>
    </p:spTree>
    <p:extLst>
      <p:ext uri="{BB962C8B-B14F-4D97-AF65-F5344CB8AC3E}">
        <p14:creationId xmlns:p14="http://schemas.microsoft.com/office/powerpoint/2010/main" val="698288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03512" y="908720"/>
            <a:ext cx="8445624" cy="576064"/>
          </a:xfrm>
        </p:spPr>
        <p:txBody>
          <a:bodyPr>
            <a:noAutofit/>
          </a:bodyPr>
          <a:lstStyle/>
          <a:p>
            <a:pPr algn="l"/>
            <a:r>
              <a:rPr lang="en-US" sz="4000" b="1" dirty="0">
                <a:solidFill>
                  <a:schemeClr val="accent1">
                    <a:lumMod val="75000"/>
                  </a:schemeClr>
                </a:solidFill>
              </a:rPr>
              <a:t>Theoretical Background</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1" y="1772816"/>
            <a:ext cx="12097264" cy="4752528"/>
          </a:xfrm>
        </p:spPr>
        <p:txBody>
          <a:bodyPr>
            <a:normAutofit/>
          </a:bodyPr>
          <a:lstStyle/>
          <a:p>
            <a:pPr marL="514350" indent="-514350" algn="just" rtl="0">
              <a:buFont typeface="+mj-lt"/>
              <a:buAutoNum type="alphaUcPeriod"/>
            </a:pPr>
            <a:r>
              <a:rPr lang="en-US" sz="3200" u="sng" dirty="0"/>
              <a:t>Integration</a:t>
            </a:r>
            <a:endParaRPr lang="en-US" sz="3200" dirty="0"/>
          </a:p>
          <a:p>
            <a:pPr lvl="1" algn="just" rtl="0">
              <a:buFont typeface="Arial" panose="020B0604020202020204" pitchFamily="34" charset="0"/>
              <a:buChar char="•"/>
            </a:pPr>
            <a:r>
              <a:rPr lang="en-US" sz="3200" dirty="0"/>
              <a:t>The acceptance of the target culture by the minority group, while preserving the origin culture (Berry, 1991.,Tinto, 1975).</a:t>
            </a:r>
          </a:p>
          <a:p>
            <a:pPr marL="514350" indent="-514350" algn="just" rtl="0">
              <a:buFont typeface="+mj-lt"/>
              <a:buAutoNum type="alphaUcPeriod" startAt="2"/>
            </a:pPr>
            <a:endParaRPr lang="en-US" sz="3200" u="sng" dirty="0"/>
          </a:p>
          <a:p>
            <a:pPr marL="514350" indent="-514350" algn="just" rtl="0">
              <a:buFont typeface="+mj-lt"/>
              <a:buAutoNum type="alphaUcPeriod" startAt="2"/>
            </a:pPr>
            <a:r>
              <a:rPr lang="en-US" sz="3200" u="sng" dirty="0"/>
              <a:t>Diversity</a:t>
            </a:r>
          </a:p>
          <a:p>
            <a:pPr marL="914400" lvl="1" indent="-514350" algn="just" rtl="0"/>
            <a:r>
              <a:rPr lang="en-US" sz="3200" dirty="0"/>
              <a:t>The social and cultural composition of students in educational institutions (</a:t>
            </a:r>
            <a:r>
              <a:rPr lang="en-US" sz="3200" dirty="0" err="1"/>
              <a:t>Dey</a:t>
            </a:r>
            <a:r>
              <a:rPr lang="en-US" sz="3200" dirty="0"/>
              <a:t> Hurtado, </a:t>
            </a:r>
            <a:r>
              <a:rPr lang="en-US" sz="3200" dirty="0" err="1"/>
              <a:t>Gurin</a:t>
            </a:r>
            <a:r>
              <a:rPr lang="en-US" sz="3200" dirty="0"/>
              <a:t>, 2002).</a:t>
            </a:r>
          </a:p>
          <a:p>
            <a:pPr marL="514350" indent="-514350" algn="l" rtl="0"/>
            <a:endParaRPr lang="en-US" sz="2400" u="sng" dirty="0"/>
          </a:p>
          <a:p>
            <a:pPr marL="514350" indent="-514350" algn="l" rtl="0">
              <a:buFont typeface="+mj-lt"/>
              <a:buAutoNum type="alphaUcPeriod" startAt="2"/>
            </a:pPr>
            <a:endParaRPr lang="en-US" sz="2400" u="sng" dirty="0"/>
          </a:p>
          <a:p>
            <a:pPr marL="514350" indent="-514350" algn="l" rtl="0">
              <a:buNone/>
            </a:pPr>
            <a:endParaRPr lang="en-US" sz="2400" u="sng" dirty="0"/>
          </a:p>
          <a:p>
            <a:pPr marL="514350" indent="-514350" algn="l" rtl="0">
              <a:buFont typeface="+mj-lt"/>
              <a:buAutoNum type="alphaUcPeriod"/>
            </a:pPr>
            <a:endParaRPr lang="en-US" sz="2600" dirty="0"/>
          </a:p>
          <a:p>
            <a:pPr marL="514350" indent="-514350" algn="l" rtl="0">
              <a:buFont typeface="+mj-lt"/>
              <a:buAutoNum type="alphaUcPeriod"/>
            </a:pPr>
            <a:endParaRPr lang="en-US" sz="2600" dirty="0"/>
          </a:p>
          <a:p>
            <a:pPr algn="l" rtl="0"/>
            <a:endParaRPr lang="en-US" sz="2600" dirty="0"/>
          </a:p>
        </p:txBody>
      </p:sp>
      <p:pic>
        <p:nvPicPr>
          <p:cNvPr id="4" name="תמונה 3"/>
          <p:cNvPicPr/>
          <p:nvPr/>
        </p:nvPicPr>
        <p:blipFill>
          <a:blip r:embed="rId2" cstate="print"/>
          <a:srcRect l="30911" t="33136" r="32196" b="41124"/>
          <a:stretch>
            <a:fillRect/>
          </a:stretch>
        </p:blipFill>
        <p:spPr bwMode="auto">
          <a:xfrm>
            <a:off x="10149136" y="0"/>
            <a:ext cx="1948128" cy="836712"/>
          </a:xfrm>
          <a:prstGeom prst="rect">
            <a:avLst/>
          </a:prstGeom>
          <a:noFill/>
          <a:ln w="9525">
            <a:noFill/>
            <a:miter lim="800000"/>
            <a:headEnd/>
            <a:tailEnd/>
          </a:ln>
        </p:spPr>
      </p:pic>
    </p:spTree>
    <p:extLst>
      <p:ext uri="{BB962C8B-B14F-4D97-AF65-F5344CB8AC3E}">
        <p14:creationId xmlns:p14="http://schemas.microsoft.com/office/powerpoint/2010/main" val="39498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75520" y="908720"/>
            <a:ext cx="8373616" cy="576064"/>
          </a:xfrm>
        </p:spPr>
        <p:txBody>
          <a:bodyPr>
            <a:noAutofit/>
          </a:bodyPr>
          <a:lstStyle/>
          <a:p>
            <a:pPr algn="l"/>
            <a:r>
              <a:rPr lang="en-US" sz="4000" b="1" dirty="0">
                <a:solidFill>
                  <a:schemeClr val="accent1">
                    <a:lumMod val="75000"/>
                  </a:schemeClr>
                </a:solidFill>
              </a:rPr>
              <a:t>Theoretical Background</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160638" y="1772816"/>
            <a:ext cx="11825416" cy="4752528"/>
          </a:xfrm>
        </p:spPr>
        <p:txBody>
          <a:bodyPr>
            <a:normAutofit/>
          </a:bodyPr>
          <a:lstStyle/>
          <a:p>
            <a:pPr marL="514350" indent="-514350" algn="just" rtl="0">
              <a:buFont typeface="+mj-lt"/>
              <a:buAutoNum type="alphaUcPeriod" startAt="3"/>
            </a:pPr>
            <a:r>
              <a:rPr lang="en-US" sz="3000" u="sng" dirty="0"/>
              <a:t>Inclusion </a:t>
            </a:r>
          </a:p>
          <a:p>
            <a:pPr lvl="1" algn="just" rtl="0">
              <a:buFont typeface="Arial" panose="020B0604020202020204" pitchFamily="34" charset="0"/>
              <a:buChar char="•"/>
            </a:pPr>
            <a:r>
              <a:rPr lang="en-US" sz="3000" dirty="0"/>
              <a:t>Expansion of higher education</a:t>
            </a:r>
            <a:r>
              <a:rPr lang="he-IL" sz="3000" dirty="0"/>
              <a:t> </a:t>
            </a:r>
            <a:r>
              <a:rPr lang="en-US" sz="3000" dirty="0"/>
              <a:t>As part of a change in the global system</a:t>
            </a:r>
            <a:r>
              <a:rPr lang="he-IL" sz="3000" dirty="0"/>
              <a:t>.</a:t>
            </a:r>
            <a:r>
              <a:rPr lang="en-US" sz="3000" dirty="0"/>
              <a:t> </a:t>
            </a:r>
          </a:p>
          <a:p>
            <a:pPr lvl="1" algn="just" rtl="0">
              <a:buFont typeface="Arial" panose="020B0604020202020204" pitchFamily="34" charset="0"/>
              <a:buChar char="•"/>
            </a:pPr>
            <a:r>
              <a:rPr lang="en-US" sz="3000" dirty="0"/>
              <a:t>In the past, inclusion was an option to enter the system for groups that were not part of it (Ross, 2003</a:t>
            </a:r>
            <a:r>
              <a:rPr lang="en-US" sz="3000" dirty="0" smtClean="0"/>
              <a:t>).</a:t>
            </a:r>
          </a:p>
          <a:p>
            <a:pPr lvl="1" algn="just" rtl="0">
              <a:buFont typeface="Arial" panose="020B0604020202020204" pitchFamily="34" charset="0"/>
              <a:buChar char="•"/>
            </a:pPr>
            <a:endParaRPr lang="en-US" sz="3000" dirty="0"/>
          </a:p>
          <a:p>
            <a:pPr marL="514350" indent="-514350" algn="just" rtl="0">
              <a:buFont typeface="+mj-lt"/>
              <a:buAutoNum type="alphaUcPeriod" startAt="4"/>
            </a:pPr>
            <a:r>
              <a:rPr lang="en-US" sz="3000" u="sng" dirty="0" smtClean="0"/>
              <a:t>Participation</a:t>
            </a:r>
            <a:endParaRPr lang="en-US" sz="3000" u="sng" dirty="0"/>
          </a:p>
          <a:p>
            <a:pPr lvl="1" algn="just" rtl="0">
              <a:buFont typeface="Arial" panose="020B0604020202020204" pitchFamily="34" charset="0"/>
              <a:buChar char="•"/>
            </a:pPr>
            <a:r>
              <a:rPr lang="en-US" sz="3000" dirty="0"/>
              <a:t>Classification of health and disability states, to explain community integration in various areas of life (International Classification of Functioning, Disability and Health, 2001).</a:t>
            </a:r>
          </a:p>
        </p:txBody>
      </p:sp>
      <p:pic>
        <p:nvPicPr>
          <p:cNvPr id="4" name="תמונה 3"/>
          <p:cNvPicPr/>
          <p:nvPr/>
        </p:nvPicPr>
        <p:blipFill>
          <a:blip r:embed="rId2" cstate="print"/>
          <a:srcRect l="30911" t="33136" r="32196" b="41124"/>
          <a:stretch>
            <a:fillRect/>
          </a:stretch>
        </p:blipFill>
        <p:spPr bwMode="auto">
          <a:xfrm>
            <a:off x="10149136" y="0"/>
            <a:ext cx="2042864" cy="836712"/>
          </a:xfrm>
          <a:prstGeom prst="rect">
            <a:avLst/>
          </a:prstGeom>
          <a:noFill/>
          <a:ln w="9525">
            <a:noFill/>
            <a:miter lim="800000"/>
            <a:headEnd/>
            <a:tailEnd/>
          </a:ln>
        </p:spPr>
      </p:pic>
    </p:spTree>
    <p:extLst>
      <p:ext uri="{BB962C8B-B14F-4D97-AF65-F5344CB8AC3E}">
        <p14:creationId xmlns:p14="http://schemas.microsoft.com/office/powerpoint/2010/main" val="3039034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847528" y="908720"/>
            <a:ext cx="8301608" cy="576064"/>
          </a:xfrm>
        </p:spPr>
        <p:txBody>
          <a:bodyPr>
            <a:noAutofit/>
          </a:bodyPr>
          <a:lstStyle/>
          <a:p>
            <a:pPr algn="l"/>
            <a:r>
              <a:rPr lang="en-US" sz="4000" b="1" dirty="0">
                <a:solidFill>
                  <a:schemeClr val="accent1">
                    <a:lumMod val="75000"/>
                  </a:schemeClr>
                </a:solidFill>
              </a:rPr>
              <a:t>Theoretical Background</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0" y="1916832"/>
            <a:ext cx="12192000" cy="4608512"/>
          </a:xfrm>
        </p:spPr>
        <p:txBody>
          <a:bodyPr>
            <a:normAutofit/>
          </a:bodyPr>
          <a:lstStyle/>
          <a:p>
            <a:pPr marL="514350" indent="-514350" algn="just" rtl="0">
              <a:buNone/>
            </a:pPr>
            <a:r>
              <a:rPr lang="en-US" sz="3400" b="1" u="sng" dirty="0"/>
              <a:t>The Equality Law (1998)</a:t>
            </a:r>
          </a:p>
          <a:p>
            <a:pPr marL="514350" indent="-514350" algn="just" rtl="0"/>
            <a:r>
              <a:rPr lang="en-US" sz="3400" dirty="0"/>
              <a:t>This law defines the rights of people with disabilities (for example, in the field of employment, education, public transportation) and the obligation of Israeli society to protect these rights.</a:t>
            </a:r>
          </a:p>
          <a:p>
            <a:pPr marL="514350" indent="-514350" algn="just" rtl="0"/>
            <a:r>
              <a:rPr lang="en-US" sz="3400" dirty="0"/>
              <a:t>Similar processes have taken place in recent decades in the majority of developed countries in the world (</a:t>
            </a:r>
            <a:r>
              <a:rPr lang="en-US" sz="3400" dirty="0" err="1"/>
              <a:t>Levinger</a:t>
            </a:r>
            <a:r>
              <a:rPr lang="en-US" sz="3400" dirty="0"/>
              <a:t> &amp; Klein, 2002).</a:t>
            </a:r>
          </a:p>
          <a:p>
            <a:pPr marL="514350" indent="-514350" algn="just" rtl="0">
              <a:buFont typeface="+mj-lt"/>
              <a:buAutoNum type="alphaUcPeriod" startAt="3"/>
            </a:pPr>
            <a:endParaRPr lang="en-US" sz="2000" dirty="0"/>
          </a:p>
        </p:txBody>
      </p:sp>
      <p:pic>
        <p:nvPicPr>
          <p:cNvPr id="4" name="תמונה 3"/>
          <p:cNvPicPr/>
          <p:nvPr/>
        </p:nvPicPr>
        <p:blipFill>
          <a:blip r:embed="rId2" cstate="print"/>
          <a:srcRect l="30911" t="33136" r="32196" b="41124"/>
          <a:stretch>
            <a:fillRect/>
          </a:stretch>
        </p:blipFill>
        <p:spPr bwMode="auto">
          <a:xfrm>
            <a:off x="10256108" y="0"/>
            <a:ext cx="1935892" cy="836712"/>
          </a:xfrm>
          <a:prstGeom prst="rect">
            <a:avLst/>
          </a:prstGeom>
          <a:noFill/>
          <a:ln w="9525">
            <a:noFill/>
            <a:miter lim="800000"/>
            <a:headEnd/>
            <a:tailEnd/>
          </a:ln>
        </p:spPr>
      </p:pic>
    </p:spTree>
    <p:extLst>
      <p:ext uri="{BB962C8B-B14F-4D97-AF65-F5344CB8AC3E}">
        <p14:creationId xmlns:p14="http://schemas.microsoft.com/office/powerpoint/2010/main" val="1727684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03512" y="908720"/>
            <a:ext cx="8445624" cy="576064"/>
          </a:xfrm>
        </p:spPr>
        <p:txBody>
          <a:bodyPr>
            <a:noAutofit/>
          </a:bodyPr>
          <a:lstStyle/>
          <a:p>
            <a:pPr algn="l"/>
            <a:r>
              <a:rPr lang="en-US" sz="4000" b="1" dirty="0">
                <a:solidFill>
                  <a:schemeClr val="accent1">
                    <a:lumMod val="75000"/>
                  </a:schemeClr>
                </a:solidFill>
              </a:rPr>
              <a:t>Theoretical Background</a:t>
            </a:r>
            <a:endParaRPr lang="en-US" sz="4000" dirty="0">
              <a:solidFill>
                <a:schemeClr val="accent1">
                  <a:lumMod val="75000"/>
                </a:schemeClr>
              </a:solidFill>
            </a:endParaRPr>
          </a:p>
        </p:txBody>
      </p:sp>
      <p:sp>
        <p:nvSpPr>
          <p:cNvPr id="3" name="מציין מיקום תוכן 2"/>
          <p:cNvSpPr>
            <a:spLocks noGrp="1"/>
          </p:cNvSpPr>
          <p:nvPr>
            <p:ph idx="1"/>
          </p:nvPr>
        </p:nvSpPr>
        <p:spPr>
          <a:xfrm>
            <a:off x="135925" y="1700808"/>
            <a:ext cx="11936626" cy="4824536"/>
          </a:xfrm>
        </p:spPr>
        <p:txBody>
          <a:bodyPr>
            <a:normAutofit/>
          </a:bodyPr>
          <a:lstStyle/>
          <a:p>
            <a:pPr marL="514350" indent="-514350" algn="just" rtl="0">
              <a:buNone/>
            </a:pPr>
            <a:r>
              <a:rPr lang="en-US" sz="3400" b="1" u="sng" dirty="0"/>
              <a:t>Social Integration</a:t>
            </a:r>
            <a:endParaRPr lang="en-US" sz="3400" u="sng" dirty="0"/>
          </a:p>
          <a:p>
            <a:pPr marL="514350" indent="-514350" algn="just" rtl="0"/>
            <a:r>
              <a:rPr lang="en-US" sz="3400" dirty="0"/>
              <a:t>The individual most basic need is acceptance by the society (</a:t>
            </a:r>
            <a:r>
              <a:rPr lang="en-US" sz="3400" dirty="0" err="1"/>
              <a:t>Pleshkes</a:t>
            </a:r>
            <a:r>
              <a:rPr lang="en-US" sz="3400" dirty="0"/>
              <a:t>, 1993, </a:t>
            </a:r>
            <a:r>
              <a:rPr lang="en-US" sz="3400" dirty="0" err="1"/>
              <a:t>Sheinin</a:t>
            </a:r>
            <a:r>
              <a:rPr lang="en-US" sz="3400" dirty="0"/>
              <a:t>, Reiter &amp; </a:t>
            </a:r>
            <a:r>
              <a:rPr lang="en-US" sz="3400" dirty="0" err="1"/>
              <a:t>Tirosh</a:t>
            </a:r>
            <a:r>
              <a:rPr lang="en-US" sz="3400" dirty="0"/>
              <a:t>, 1994).</a:t>
            </a:r>
          </a:p>
          <a:p>
            <a:pPr marL="514350" indent="-514350" algn="just" rtl="0"/>
            <a:r>
              <a:rPr lang="en-US" sz="3400" dirty="0"/>
              <a:t>A person's limitations largely determine his social status, especially if his disability is apparent (Reiter, </a:t>
            </a:r>
            <a:r>
              <a:rPr lang="en-US" sz="3400" dirty="0" err="1"/>
              <a:t>Schanin</a:t>
            </a:r>
            <a:r>
              <a:rPr lang="en-US" sz="3400" dirty="0"/>
              <a:t> &amp; </a:t>
            </a:r>
            <a:r>
              <a:rPr lang="en-US" sz="3400" dirty="0" err="1"/>
              <a:t>Tirosh</a:t>
            </a:r>
            <a:r>
              <a:rPr lang="en-US" sz="3400" dirty="0"/>
              <a:t>, 1998).</a:t>
            </a:r>
          </a:p>
          <a:p>
            <a:pPr marL="514350" indent="-514350" algn="just" rtl="0"/>
            <a:r>
              <a:rPr lang="en-US" sz="3400" dirty="0"/>
              <a:t>The integration of people on the autistic spectrum in the community has developed, leading to new initiatives (Beit, </a:t>
            </a:r>
            <a:r>
              <a:rPr lang="en-US" sz="3400" dirty="0" err="1"/>
              <a:t>Issie</a:t>
            </a:r>
            <a:r>
              <a:rPr lang="en-US" sz="3400" dirty="0"/>
              <a:t> &amp; Shapiro, 2013).</a:t>
            </a:r>
          </a:p>
        </p:txBody>
      </p:sp>
      <p:pic>
        <p:nvPicPr>
          <p:cNvPr id="4" name="תמונה 3"/>
          <p:cNvPicPr/>
          <p:nvPr/>
        </p:nvPicPr>
        <p:blipFill>
          <a:blip r:embed="rId2" cstate="print"/>
          <a:srcRect l="30911" t="33136" r="32196" b="41124"/>
          <a:stretch>
            <a:fillRect/>
          </a:stretch>
        </p:blipFill>
        <p:spPr bwMode="auto">
          <a:xfrm>
            <a:off x="9947189" y="0"/>
            <a:ext cx="2125361" cy="836712"/>
          </a:xfrm>
          <a:prstGeom prst="rect">
            <a:avLst/>
          </a:prstGeom>
          <a:noFill/>
          <a:ln w="9525">
            <a:noFill/>
            <a:miter lim="800000"/>
            <a:headEnd/>
            <a:tailEnd/>
          </a:ln>
        </p:spPr>
      </p:pic>
    </p:spTree>
    <p:extLst>
      <p:ext uri="{BB962C8B-B14F-4D97-AF65-F5344CB8AC3E}">
        <p14:creationId xmlns:p14="http://schemas.microsoft.com/office/powerpoint/2010/main" val="26429695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4290</TotalTime>
  <Words>3179</Words>
  <Application>Microsoft Office PowerPoint</Application>
  <PresentationFormat>מסך רחב</PresentationFormat>
  <Paragraphs>457</Paragraphs>
  <Slides>58</Slides>
  <Notes>1</Notes>
  <HiddenSlides>0</HiddenSlides>
  <MMClips>0</MMClips>
  <ScaleCrop>false</ScaleCrop>
  <HeadingPairs>
    <vt:vector size="6" baseType="variant">
      <vt:variant>
        <vt:lpstr>גופנים בשימוש</vt:lpstr>
      </vt:variant>
      <vt:variant>
        <vt:i4>7</vt:i4>
      </vt:variant>
      <vt:variant>
        <vt:lpstr>ערכת נושא</vt:lpstr>
      </vt:variant>
      <vt:variant>
        <vt:i4>3</vt:i4>
      </vt:variant>
      <vt:variant>
        <vt:lpstr>כותרות שקופיות</vt:lpstr>
      </vt:variant>
      <vt:variant>
        <vt:i4>58</vt:i4>
      </vt:variant>
    </vt:vector>
  </HeadingPairs>
  <TitlesOfParts>
    <vt:vector size="68" baseType="lpstr">
      <vt:lpstr>SimSun</vt:lpstr>
      <vt:lpstr>Arial</vt:lpstr>
      <vt:lpstr>Calibri</vt:lpstr>
      <vt:lpstr>Calibri Light</vt:lpstr>
      <vt:lpstr>David</vt:lpstr>
      <vt:lpstr>Times New Roman</vt:lpstr>
      <vt:lpstr>Wingdings</vt:lpstr>
      <vt:lpstr>Office Theme</vt:lpstr>
      <vt:lpstr>1_ערכת נושא Office</vt:lpstr>
      <vt:lpstr>4_ערכת נושא Office</vt:lpstr>
      <vt:lpstr>          Attitudes of students and faculty to the integration of high functioning students on the autistic spectrum in Israeli higher education (ASD = Autism Spectrum Disorder) Prof. Nitza Davidovitch &amp; Alona Ponomaryova, PhD student     </vt:lpstr>
      <vt:lpstr>Introduction </vt:lpstr>
      <vt:lpstr>Theoretical Background</vt:lpstr>
      <vt:lpstr>Theoretical Background</vt:lpstr>
      <vt:lpstr>Theoretical Background</vt:lpstr>
      <vt:lpstr>Theoretical Background</vt:lpstr>
      <vt:lpstr>Theoretical Background</vt:lpstr>
      <vt:lpstr>Theoretical Background</vt:lpstr>
      <vt:lpstr>Theoretical Background</vt:lpstr>
      <vt:lpstr>Theoretical Background</vt:lpstr>
      <vt:lpstr>Theoretical Background</vt:lpstr>
      <vt:lpstr>Theoretical Background</vt:lpstr>
      <vt:lpstr>Theoretical Background</vt:lpstr>
      <vt:lpstr>Theoretical Background</vt:lpstr>
      <vt:lpstr>Ariel’s University Integration Program For Students On The High Functioning Autistic Spectrum  </vt:lpstr>
      <vt:lpstr>Ariel’s University Integration Program For Students On The High Functioning Autistic Spectrum </vt:lpstr>
      <vt:lpstr>Ariel’s University Integration Program For Students On The High Functioning Autistic Spectrum </vt:lpstr>
      <vt:lpstr>Ariel’s University Integration Program </vt:lpstr>
      <vt:lpstr>Ariel’s University Integration Program </vt:lpstr>
      <vt:lpstr>About The Study</vt:lpstr>
      <vt:lpstr>מצגת של PowerPoint</vt:lpstr>
      <vt:lpstr>תרשים .1 מפת המחקר </vt:lpstr>
      <vt:lpstr>About The Study</vt:lpstr>
      <vt:lpstr>About The Study</vt:lpstr>
      <vt:lpstr>About The Study</vt:lpstr>
      <vt:lpstr>About The Study</vt:lpstr>
      <vt:lpstr>About The Study</vt:lpstr>
      <vt:lpstr>About The Study</vt:lpstr>
      <vt:lpstr>Insights From The Field:</vt:lpstr>
      <vt:lpstr>Insights From The Field:</vt:lpstr>
      <vt:lpstr>Insights From The Field:</vt:lpstr>
      <vt:lpstr>Insights From The Field:</vt:lpstr>
      <vt:lpstr>Insights From The Field:</vt:lpstr>
      <vt:lpstr>מצגת של PowerPoint</vt:lpstr>
      <vt:lpstr>מצגת של PowerPoint</vt:lpstr>
      <vt:lpstr>מצגת של PowerPoint</vt:lpstr>
      <vt:lpstr>מצגת של PowerPoint</vt:lpstr>
      <vt:lpstr>מצגת של PowerPoint</vt:lpstr>
      <vt:lpstr>What is Autism? </vt:lpstr>
      <vt:lpstr>מצגת של PowerPoint</vt:lpstr>
      <vt:lpstr>Theoretical Background </vt:lpstr>
      <vt:lpstr>Theoretical Background</vt:lpstr>
      <vt:lpstr>The aims of the study </vt:lpstr>
      <vt:lpstr>Research questions:  </vt:lpstr>
      <vt:lpstr>Model of the effect of organizational support on lecturers' attitudes</vt:lpstr>
      <vt:lpstr>Methodology and Sample</vt:lpstr>
      <vt:lpstr> Sample   Participants: 103 lecturers </vt:lpstr>
      <vt:lpstr>Statistical procedures  </vt:lpstr>
      <vt:lpstr>Reliability test of factors</vt:lpstr>
      <vt:lpstr>Results</vt:lpstr>
      <vt:lpstr> Results of the model – the effect of organizational support on lecturers' attitudes</vt:lpstr>
      <vt:lpstr>Results. Direct and indirect correlations in the model </vt:lpstr>
      <vt:lpstr>Conclusions</vt:lpstr>
      <vt:lpstr>Conclusions</vt:lpstr>
      <vt:lpstr>מצגת של PowerPoint</vt:lpstr>
      <vt:lpstr>מצגת של PowerPoint</vt:lpstr>
      <vt:lpstr>מצגת של PowerPoint</vt:lpstr>
      <vt:lpstr>Master class: Accessibility of Academic Education  - comparison  study: Russia and Israel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ניצה דוידוביץ/Davidovich Nitza</cp:lastModifiedBy>
  <cp:revision>189</cp:revision>
  <cp:lastPrinted>2017-12-26T07:27:57Z</cp:lastPrinted>
  <dcterms:created xsi:type="dcterms:W3CDTF">2017-09-07T21:09:27Z</dcterms:created>
  <dcterms:modified xsi:type="dcterms:W3CDTF">2018-11-05T14:17:36Z</dcterms:modified>
</cp:coreProperties>
</file>