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9"/>
  </p:notesMasterIdLst>
  <p:sldIdLst>
    <p:sldId id="284" r:id="rId2"/>
    <p:sldId id="285" r:id="rId3"/>
    <p:sldId id="286" r:id="rId4"/>
    <p:sldId id="290" r:id="rId5"/>
    <p:sldId id="291" r:id="rId6"/>
    <p:sldId id="287" r:id="rId7"/>
    <p:sldId id="288" r:id="rId8"/>
    <p:sldId id="289" r:id="rId9"/>
    <p:sldId id="292" r:id="rId10"/>
    <p:sldId id="280" r:id="rId11"/>
    <p:sldId id="257" r:id="rId12"/>
    <p:sldId id="282" r:id="rId13"/>
    <p:sldId id="258" r:id="rId14"/>
    <p:sldId id="259" r:id="rId15"/>
    <p:sldId id="260" r:id="rId16"/>
    <p:sldId id="262" r:id="rId17"/>
    <p:sldId id="264" r:id="rId18"/>
    <p:sldId id="265" r:id="rId19"/>
    <p:sldId id="266" r:id="rId20"/>
    <p:sldId id="268" r:id="rId21"/>
    <p:sldId id="269" r:id="rId22"/>
    <p:sldId id="270" r:id="rId23"/>
    <p:sldId id="271" r:id="rId24"/>
    <p:sldId id="272" r:id="rId25"/>
    <p:sldId id="273" r:id="rId26"/>
    <p:sldId id="293" r:id="rId27"/>
    <p:sldId id="294"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5" d="100"/>
          <a:sy n="65" d="100"/>
        </p:scale>
        <p:origin x="1320"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39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39FEA6-3499-40DE-8E49-2242EA81431C}" type="datetimeFigureOut">
              <a:rPr lang="en-CA" smtClean="0"/>
              <a:t>2018-11-13</a:t>
            </a:fld>
            <a:endParaRPr lang="en-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2AB563-0674-481F-A752-A9AD0BCFE0E4}" type="slidenum">
              <a:rPr lang="en-CA" smtClean="0"/>
              <a:t>‹#›</a:t>
            </a:fld>
            <a:endParaRPr lang="en-CA"/>
          </a:p>
        </p:txBody>
      </p:sp>
    </p:spTree>
    <p:extLst>
      <p:ext uri="{BB962C8B-B14F-4D97-AF65-F5344CB8AC3E}">
        <p14:creationId xmlns:p14="http://schemas.microsoft.com/office/powerpoint/2010/main" val="3987194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55FD7A97-A224-4F14-955F-58062AF85697}" type="slidenum">
              <a:rPr lang="en-CA" smtClean="0"/>
              <a:t>1</a:t>
            </a:fld>
            <a:endParaRPr lang="en-CA"/>
          </a:p>
        </p:txBody>
      </p:sp>
    </p:spTree>
    <p:extLst>
      <p:ext uri="{BB962C8B-B14F-4D97-AF65-F5344CB8AC3E}">
        <p14:creationId xmlns:p14="http://schemas.microsoft.com/office/powerpoint/2010/main" val="3049584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55FD7A97-A224-4F14-955F-58062AF85697}" type="slidenum">
              <a:rPr lang="en-CA" smtClean="0"/>
              <a:t>2</a:t>
            </a:fld>
            <a:endParaRPr lang="en-CA"/>
          </a:p>
        </p:txBody>
      </p:sp>
    </p:spTree>
    <p:extLst>
      <p:ext uri="{BB962C8B-B14F-4D97-AF65-F5344CB8AC3E}">
        <p14:creationId xmlns:p14="http://schemas.microsoft.com/office/powerpoint/2010/main" val="2409525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Here I am going to the History building on two Previous projects</a:t>
            </a:r>
            <a:endParaRPr lang="en-CA" dirty="0"/>
          </a:p>
        </p:txBody>
      </p:sp>
      <p:sp>
        <p:nvSpPr>
          <p:cNvPr id="4" name="Slide Number Placeholder 3"/>
          <p:cNvSpPr>
            <a:spLocks noGrp="1"/>
          </p:cNvSpPr>
          <p:nvPr>
            <p:ph type="sldNum" sz="quarter" idx="10"/>
          </p:nvPr>
        </p:nvSpPr>
        <p:spPr/>
        <p:txBody>
          <a:bodyPr/>
          <a:lstStyle/>
          <a:p>
            <a:fld id="{55FD7A97-A224-4F14-955F-58062AF85697}" type="slidenum">
              <a:rPr lang="en-CA" smtClean="0"/>
              <a:t>3</a:t>
            </a:fld>
            <a:endParaRPr lang="en-CA"/>
          </a:p>
        </p:txBody>
      </p:sp>
    </p:spTree>
    <p:extLst>
      <p:ext uri="{BB962C8B-B14F-4D97-AF65-F5344CB8AC3E}">
        <p14:creationId xmlns:p14="http://schemas.microsoft.com/office/powerpoint/2010/main" val="8557771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55FD7A97-A224-4F14-955F-58062AF85697}" type="slidenum">
              <a:rPr lang="en-CA" smtClean="0"/>
              <a:t>6</a:t>
            </a:fld>
            <a:endParaRPr lang="en-CA"/>
          </a:p>
        </p:txBody>
      </p:sp>
    </p:spTree>
    <p:extLst>
      <p:ext uri="{BB962C8B-B14F-4D97-AF65-F5344CB8AC3E}">
        <p14:creationId xmlns:p14="http://schemas.microsoft.com/office/powerpoint/2010/main" val="29695056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5FD7A97-A224-4F14-955F-58062AF85697}" type="slidenum">
              <a:rPr lang="en-CA" smtClean="0"/>
              <a:t>7</a:t>
            </a:fld>
            <a:endParaRPr lang="en-CA"/>
          </a:p>
        </p:txBody>
      </p:sp>
    </p:spTree>
    <p:extLst>
      <p:ext uri="{BB962C8B-B14F-4D97-AF65-F5344CB8AC3E}">
        <p14:creationId xmlns:p14="http://schemas.microsoft.com/office/powerpoint/2010/main" val="19137448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In June of 2013 Dr. Valerie </a:t>
            </a:r>
            <a:r>
              <a:rPr lang="en-US" sz="1200" b="0" i="0" u="none" strike="noStrike" kern="1200" baseline="0" dirty="0" err="1" smtClean="0">
                <a:solidFill>
                  <a:schemeClr val="tx1"/>
                </a:solidFill>
                <a:latin typeface="+mn-lt"/>
                <a:ea typeface="+mn-ea"/>
                <a:cs typeface="+mn-cs"/>
              </a:rPr>
              <a:t>Shapovalov</a:t>
            </a:r>
            <a:r>
              <a:rPr lang="en-US" sz="1200" b="0" i="0" u="none" strike="noStrike" kern="1200" baseline="0" dirty="0" smtClean="0">
                <a:solidFill>
                  <a:schemeClr val="tx1"/>
                </a:solidFill>
                <a:latin typeface="+mn-lt"/>
                <a:ea typeface="+mn-ea"/>
                <a:cs typeface="+mn-cs"/>
              </a:rPr>
              <a:t>, Vice Rector, NCFU traveled to Winnipeg to explore the possibilities of building on the previous partnership between NCTU and the University of Manitoba. The NCTU and others Universities in Stavropol Krei had recently been amalgamated into one University, the NCFU and they were at looking developing their international partnerships and enhancing their research and scholarship. During his visit, Dr. </a:t>
            </a:r>
            <a:r>
              <a:rPr lang="en-US" sz="1200" b="0" i="0" u="none" strike="noStrike" kern="1200" baseline="0" dirty="0" err="1" smtClean="0">
                <a:solidFill>
                  <a:schemeClr val="tx1"/>
                </a:solidFill>
                <a:latin typeface="+mn-lt"/>
                <a:ea typeface="+mn-ea"/>
                <a:cs typeface="+mn-cs"/>
              </a:rPr>
              <a:t>Shapovalov</a:t>
            </a:r>
            <a:r>
              <a:rPr lang="en-US" sz="1200" b="0" i="0" u="none" strike="noStrike" kern="1200" baseline="0" dirty="0" smtClean="0">
                <a:solidFill>
                  <a:schemeClr val="tx1"/>
                </a:solidFill>
                <a:latin typeface="+mn-lt"/>
                <a:ea typeface="+mn-ea"/>
                <a:cs typeface="+mn-cs"/>
              </a:rPr>
              <a:t> met with the Deans of the Faculties of Education and Social Work, other faculty members of the Faculty of Education and staff of the Canadian Centre on Disability studies to develop an agreement on areas of mutual interest </a:t>
            </a:r>
          </a:p>
          <a:p>
            <a:r>
              <a:rPr lang="en-US" sz="1200" b="0" i="0" u="none" strike="noStrike" kern="1200" baseline="0" dirty="0" smtClean="0">
                <a:solidFill>
                  <a:schemeClr val="tx1"/>
                </a:solidFill>
                <a:latin typeface="+mn-lt"/>
                <a:ea typeface="+mn-ea"/>
                <a:cs typeface="+mn-cs"/>
              </a:rPr>
              <a:t>After a series of meetings between partners a Memorandum of Understanding (MOU) was signed On June 26, 2013. The Presidents of the North-Caucasus Federal University (NCFU), University of Manitoba and the President of the Board of the Canadian Centre on Disability Studies signed MOU aimed furthering cooperation through academic and educational exchanges of mutual benefit. The partnership was built on an agreed upon collective vision of working through inclusive education to an inclusive society. </a:t>
            </a:r>
            <a:endParaRPr lang="en-CA" dirty="0"/>
          </a:p>
        </p:txBody>
      </p:sp>
      <p:sp>
        <p:nvSpPr>
          <p:cNvPr id="4" name="Slide Number Placeholder 3"/>
          <p:cNvSpPr>
            <a:spLocks noGrp="1"/>
          </p:cNvSpPr>
          <p:nvPr>
            <p:ph type="sldNum" sz="quarter" idx="10"/>
          </p:nvPr>
        </p:nvSpPr>
        <p:spPr/>
        <p:txBody>
          <a:bodyPr/>
          <a:lstStyle/>
          <a:p>
            <a:fld id="{979DE947-06FF-4E2B-8C4E-9F0D4CE226C4}" type="slidenum">
              <a:rPr lang="en-CA" smtClean="0"/>
              <a:t>8</a:t>
            </a:fld>
            <a:endParaRPr lang="en-CA"/>
          </a:p>
        </p:txBody>
      </p:sp>
    </p:spTree>
    <p:extLst>
      <p:ext uri="{BB962C8B-B14F-4D97-AF65-F5344CB8AC3E}">
        <p14:creationId xmlns:p14="http://schemas.microsoft.com/office/powerpoint/2010/main" val="3871811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CA"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CA" smtClean="0"/>
              <a:t>Click to edit Master subtitle style</a:t>
            </a:r>
            <a:endParaRPr kumimoji="0" lang="en-US"/>
          </a:p>
        </p:txBody>
      </p:sp>
      <p:sp>
        <p:nvSpPr>
          <p:cNvPr id="16" name="Date Placeholder 15"/>
          <p:cNvSpPr>
            <a:spLocks noGrp="1"/>
          </p:cNvSpPr>
          <p:nvPr>
            <p:ph type="dt" sz="half" idx="10"/>
          </p:nvPr>
        </p:nvSpPr>
        <p:spPr/>
        <p:txBody>
          <a:bodyPr/>
          <a:lstStyle/>
          <a:p>
            <a:fld id="{1D2F5018-6031-1E4B-9CE6-896DA7DC6C49}" type="datetimeFigureOut">
              <a:rPr lang="en-US" smtClean="0"/>
              <a:pPr/>
              <a:t>11/13/2018</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1D75F1DE-7DE7-5B45-8F81-DC4EFE7EDB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CA"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CA" smtClean="0"/>
              <a:t>Click to edit Master text styles</a:t>
            </a:r>
          </a:p>
          <a:p>
            <a:pPr lvl="1" eaLnBrk="1" latinLnBrk="0" hangingPunct="1"/>
            <a:r>
              <a:rPr lang="en-CA" smtClean="0"/>
              <a:t>Second level</a:t>
            </a:r>
          </a:p>
          <a:p>
            <a:pPr lvl="2" eaLnBrk="1" latinLnBrk="0" hangingPunct="1"/>
            <a:r>
              <a:rPr lang="en-CA" smtClean="0"/>
              <a:t>Third level</a:t>
            </a:r>
          </a:p>
          <a:p>
            <a:pPr lvl="3" eaLnBrk="1" latinLnBrk="0" hangingPunct="1"/>
            <a:r>
              <a:rPr lang="en-CA" smtClean="0"/>
              <a:t>Fourth level</a:t>
            </a:r>
          </a:p>
          <a:p>
            <a:pPr lvl="4" eaLnBrk="1" latinLnBrk="0" hangingPunct="1"/>
            <a:r>
              <a:rPr lang="en-CA" smtClean="0"/>
              <a:t>Fifth level</a:t>
            </a:r>
            <a:endParaRPr kumimoji="0" lang="en-US"/>
          </a:p>
        </p:txBody>
      </p:sp>
      <p:sp>
        <p:nvSpPr>
          <p:cNvPr id="4" name="Date Placeholder 3"/>
          <p:cNvSpPr>
            <a:spLocks noGrp="1"/>
          </p:cNvSpPr>
          <p:nvPr>
            <p:ph type="dt" sz="half" idx="10"/>
          </p:nvPr>
        </p:nvSpPr>
        <p:spPr/>
        <p:txBody>
          <a:bodyPr/>
          <a:lstStyle/>
          <a:p>
            <a:fld id="{1D2F5018-6031-1E4B-9CE6-896DA7DC6C49}" type="datetimeFigureOut">
              <a:rPr lang="en-US" smtClean="0"/>
              <a:pPr/>
              <a:t>11/13/2018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5F1DE-7DE7-5B45-8F81-DC4EFE7EDB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CA"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CA" smtClean="0"/>
              <a:t>Click to edit Master text styles</a:t>
            </a:r>
          </a:p>
          <a:p>
            <a:pPr lvl="1" eaLnBrk="1" latinLnBrk="0" hangingPunct="1"/>
            <a:r>
              <a:rPr lang="en-CA" smtClean="0"/>
              <a:t>Second level</a:t>
            </a:r>
          </a:p>
          <a:p>
            <a:pPr lvl="2" eaLnBrk="1" latinLnBrk="0" hangingPunct="1"/>
            <a:r>
              <a:rPr lang="en-CA" smtClean="0"/>
              <a:t>Third level</a:t>
            </a:r>
          </a:p>
          <a:p>
            <a:pPr lvl="3" eaLnBrk="1" latinLnBrk="0" hangingPunct="1"/>
            <a:r>
              <a:rPr lang="en-CA" smtClean="0"/>
              <a:t>Fourth level</a:t>
            </a:r>
          </a:p>
          <a:p>
            <a:pPr lvl="4" eaLnBrk="1" latinLnBrk="0" hangingPunct="1"/>
            <a:r>
              <a:rPr lang="en-CA" smtClean="0"/>
              <a:t>Fifth level</a:t>
            </a:r>
            <a:endParaRPr kumimoji="0" lang="en-US"/>
          </a:p>
        </p:txBody>
      </p:sp>
      <p:sp>
        <p:nvSpPr>
          <p:cNvPr id="4" name="Date Placeholder 3"/>
          <p:cNvSpPr>
            <a:spLocks noGrp="1"/>
          </p:cNvSpPr>
          <p:nvPr>
            <p:ph type="dt" sz="half" idx="10"/>
          </p:nvPr>
        </p:nvSpPr>
        <p:spPr/>
        <p:txBody>
          <a:bodyPr/>
          <a:lstStyle/>
          <a:p>
            <a:fld id="{1D2F5018-6031-1E4B-9CE6-896DA7DC6C49}" type="datetimeFigureOut">
              <a:rPr lang="en-US" smtClean="0"/>
              <a:pPr/>
              <a:t>11/13/2018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5F1DE-7DE7-5B45-8F81-DC4EFE7EDB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CA"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CA" smtClean="0"/>
              <a:t>Click to edit Master text styles</a:t>
            </a:r>
          </a:p>
          <a:p>
            <a:pPr lvl="1" eaLnBrk="1" latinLnBrk="0" hangingPunct="1"/>
            <a:r>
              <a:rPr lang="en-CA" smtClean="0"/>
              <a:t>Second level</a:t>
            </a:r>
          </a:p>
          <a:p>
            <a:pPr lvl="2" eaLnBrk="1" latinLnBrk="0" hangingPunct="1"/>
            <a:r>
              <a:rPr lang="en-CA" smtClean="0"/>
              <a:t>Third level</a:t>
            </a:r>
          </a:p>
          <a:p>
            <a:pPr lvl="3" eaLnBrk="1" latinLnBrk="0" hangingPunct="1"/>
            <a:r>
              <a:rPr lang="en-CA" smtClean="0"/>
              <a:t>Fourth level</a:t>
            </a:r>
          </a:p>
          <a:p>
            <a:pPr lvl="4" eaLnBrk="1" latinLnBrk="0" hangingPunct="1"/>
            <a:r>
              <a:rPr lang="en-CA" smtClean="0"/>
              <a:t>Fifth level</a:t>
            </a:r>
            <a:endParaRPr kumimoji="0" lang="en-US"/>
          </a:p>
        </p:txBody>
      </p:sp>
      <p:sp>
        <p:nvSpPr>
          <p:cNvPr id="25" name="Date Placeholder 24"/>
          <p:cNvSpPr>
            <a:spLocks noGrp="1"/>
          </p:cNvSpPr>
          <p:nvPr>
            <p:ph type="dt" sz="half" idx="10"/>
          </p:nvPr>
        </p:nvSpPr>
        <p:spPr/>
        <p:txBody>
          <a:bodyPr/>
          <a:lstStyle/>
          <a:p>
            <a:fld id="{1D2F5018-6031-1E4B-9CE6-896DA7DC6C49}" type="datetimeFigureOut">
              <a:rPr lang="en-US" smtClean="0"/>
              <a:pPr/>
              <a:t>11/13/2018</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1D75F1DE-7DE7-5B45-8F81-DC4EFE7EDB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CA" smtClean="0"/>
              <a:t>Click to edit Master text styles</a:t>
            </a:r>
          </a:p>
        </p:txBody>
      </p:sp>
      <p:sp>
        <p:nvSpPr>
          <p:cNvPr id="19" name="Date Placeholder 18"/>
          <p:cNvSpPr>
            <a:spLocks noGrp="1"/>
          </p:cNvSpPr>
          <p:nvPr>
            <p:ph type="dt" sz="half" idx="10"/>
          </p:nvPr>
        </p:nvSpPr>
        <p:spPr/>
        <p:txBody>
          <a:bodyPr/>
          <a:lstStyle/>
          <a:p>
            <a:fld id="{1D2F5018-6031-1E4B-9CE6-896DA7DC6C49}" type="datetimeFigureOut">
              <a:rPr lang="en-US" smtClean="0"/>
              <a:pPr/>
              <a:t>11/13/2018</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1D75F1DE-7DE7-5B45-8F81-DC4EFE7EDB42}"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CA"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CA"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CA" smtClean="0"/>
              <a:t>Click to edit Master text styles</a:t>
            </a:r>
          </a:p>
          <a:p>
            <a:pPr lvl="1" eaLnBrk="1" latinLnBrk="0" hangingPunct="1"/>
            <a:r>
              <a:rPr lang="en-CA" smtClean="0"/>
              <a:t>Second level</a:t>
            </a:r>
          </a:p>
          <a:p>
            <a:pPr lvl="2" eaLnBrk="1" latinLnBrk="0" hangingPunct="1"/>
            <a:r>
              <a:rPr lang="en-CA" smtClean="0"/>
              <a:t>Third level</a:t>
            </a:r>
          </a:p>
          <a:p>
            <a:pPr lvl="3" eaLnBrk="1" latinLnBrk="0" hangingPunct="1"/>
            <a:r>
              <a:rPr lang="en-CA" smtClean="0"/>
              <a:t>Fourth level</a:t>
            </a:r>
          </a:p>
          <a:p>
            <a:pPr lvl="4" eaLnBrk="1" latinLnBrk="0" hangingPunct="1"/>
            <a:r>
              <a:rPr lang="en-CA"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CA" smtClean="0"/>
              <a:t>Click to edit Master text styles</a:t>
            </a:r>
          </a:p>
          <a:p>
            <a:pPr lvl="1" eaLnBrk="1" latinLnBrk="0" hangingPunct="1"/>
            <a:r>
              <a:rPr lang="en-CA" smtClean="0"/>
              <a:t>Second level</a:t>
            </a:r>
          </a:p>
          <a:p>
            <a:pPr lvl="2" eaLnBrk="1" latinLnBrk="0" hangingPunct="1"/>
            <a:r>
              <a:rPr lang="en-CA" smtClean="0"/>
              <a:t>Third level</a:t>
            </a:r>
          </a:p>
          <a:p>
            <a:pPr lvl="3" eaLnBrk="1" latinLnBrk="0" hangingPunct="1"/>
            <a:r>
              <a:rPr lang="en-CA" smtClean="0"/>
              <a:t>Fourth level</a:t>
            </a:r>
          </a:p>
          <a:p>
            <a:pPr lvl="4" eaLnBrk="1" latinLnBrk="0" hangingPunct="1"/>
            <a:r>
              <a:rPr lang="en-CA" smtClean="0"/>
              <a:t>Fifth level</a:t>
            </a:r>
            <a:endParaRPr kumimoji="0" lang="en-US"/>
          </a:p>
        </p:txBody>
      </p:sp>
      <p:sp>
        <p:nvSpPr>
          <p:cNvPr id="21" name="Date Placeholder 20"/>
          <p:cNvSpPr>
            <a:spLocks noGrp="1"/>
          </p:cNvSpPr>
          <p:nvPr>
            <p:ph type="dt" sz="half" idx="10"/>
          </p:nvPr>
        </p:nvSpPr>
        <p:spPr/>
        <p:txBody>
          <a:bodyPr/>
          <a:lstStyle/>
          <a:p>
            <a:fld id="{1D2F5018-6031-1E4B-9CE6-896DA7DC6C49}" type="datetimeFigureOut">
              <a:rPr lang="en-US" smtClean="0"/>
              <a:pPr/>
              <a:t>11/13/2018</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1D75F1DE-7DE7-5B45-8F81-DC4EFE7EDB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CA"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CA"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CA"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CA" smtClean="0"/>
              <a:t>Click to edit Master text styles</a:t>
            </a:r>
          </a:p>
          <a:p>
            <a:pPr lvl="1" eaLnBrk="1" latinLnBrk="0" hangingPunct="1"/>
            <a:r>
              <a:rPr lang="en-CA" smtClean="0"/>
              <a:t>Second level</a:t>
            </a:r>
          </a:p>
          <a:p>
            <a:pPr lvl="2" eaLnBrk="1" latinLnBrk="0" hangingPunct="1"/>
            <a:r>
              <a:rPr lang="en-CA" smtClean="0"/>
              <a:t>Third level</a:t>
            </a:r>
          </a:p>
          <a:p>
            <a:pPr lvl="3" eaLnBrk="1" latinLnBrk="0" hangingPunct="1"/>
            <a:r>
              <a:rPr lang="en-CA" smtClean="0"/>
              <a:t>Fourth level</a:t>
            </a:r>
          </a:p>
          <a:p>
            <a:pPr lvl="4" eaLnBrk="1" latinLnBrk="0" hangingPunct="1"/>
            <a:r>
              <a:rPr lang="en-CA"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CA" smtClean="0"/>
              <a:t>Click to edit Master text styles</a:t>
            </a:r>
          </a:p>
          <a:p>
            <a:pPr lvl="1" eaLnBrk="1" latinLnBrk="0" hangingPunct="1"/>
            <a:r>
              <a:rPr lang="en-CA" smtClean="0"/>
              <a:t>Second level</a:t>
            </a:r>
          </a:p>
          <a:p>
            <a:pPr lvl="2" eaLnBrk="1" latinLnBrk="0" hangingPunct="1"/>
            <a:r>
              <a:rPr lang="en-CA" smtClean="0"/>
              <a:t>Third level</a:t>
            </a:r>
          </a:p>
          <a:p>
            <a:pPr lvl="3" eaLnBrk="1" latinLnBrk="0" hangingPunct="1"/>
            <a:r>
              <a:rPr lang="en-CA" smtClean="0"/>
              <a:t>Fourth level</a:t>
            </a:r>
          </a:p>
          <a:p>
            <a:pPr lvl="4" eaLnBrk="1" latinLnBrk="0" hangingPunct="1"/>
            <a:r>
              <a:rPr lang="en-CA" smtClean="0"/>
              <a:t>Fifth level</a:t>
            </a:r>
            <a:endParaRPr kumimoji="0" lang="en-US"/>
          </a:p>
        </p:txBody>
      </p:sp>
      <p:sp>
        <p:nvSpPr>
          <p:cNvPr id="10" name="Date Placeholder 9"/>
          <p:cNvSpPr>
            <a:spLocks noGrp="1"/>
          </p:cNvSpPr>
          <p:nvPr>
            <p:ph type="dt" sz="half" idx="10"/>
          </p:nvPr>
        </p:nvSpPr>
        <p:spPr/>
        <p:txBody>
          <a:bodyPr/>
          <a:lstStyle/>
          <a:p>
            <a:fld id="{1D2F5018-6031-1E4B-9CE6-896DA7DC6C49}" type="datetimeFigureOut">
              <a:rPr lang="en-US" smtClean="0"/>
              <a:pPr/>
              <a:t>11/13/2018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1D75F1DE-7DE7-5B45-8F81-DC4EFE7EDB42}"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CA" smtClean="0"/>
              <a:t>Click to edit Master title style</a:t>
            </a:r>
            <a:endParaRPr kumimoji="0" lang="en-US"/>
          </a:p>
        </p:txBody>
      </p:sp>
      <p:sp>
        <p:nvSpPr>
          <p:cNvPr id="12" name="Date Placeholder 11"/>
          <p:cNvSpPr>
            <a:spLocks noGrp="1"/>
          </p:cNvSpPr>
          <p:nvPr>
            <p:ph type="dt" sz="half" idx="10"/>
          </p:nvPr>
        </p:nvSpPr>
        <p:spPr/>
        <p:txBody>
          <a:bodyPr/>
          <a:lstStyle/>
          <a:p>
            <a:fld id="{1D2F5018-6031-1E4B-9CE6-896DA7DC6C49}" type="datetimeFigureOut">
              <a:rPr lang="en-US" smtClean="0"/>
              <a:pPr/>
              <a:t>11/13/2018</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5F1DE-7DE7-5B45-8F81-DC4EFE7EDB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2F5018-6031-1E4B-9CE6-896DA7DC6C49}" type="datetimeFigureOut">
              <a:rPr lang="en-US" smtClean="0"/>
              <a:pPr/>
              <a:t>11/13/2018</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5F1DE-7DE7-5B45-8F81-DC4EFE7EDB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CA"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CA"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CA" smtClean="0"/>
              <a:t>Click to edit Master text styles</a:t>
            </a:r>
          </a:p>
          <a:p>
            <a:pPr lvl="1" eaLnBrk="1" latinLnBrk="0" hangingPunct="1"/>
            <a:r>
              <a:rPr lang="en-CA" smtClean="0"/>
              <a:t>Second level</a:t>
            </a:r>
          </a:p>
          <a:p>
            <a:pPr lvl="2" eaLnBrk="1" latinLnBrk="0" hangingPunct="1"/>
            <a:r>
              <a:rPr lang="en-CA" smtClean="0"/>
              <a:t>Third level</a:t>
            </a:r>
          </a:p>
          <a:p>
            <a:pPr lvl="3" eaLnBrk="1" latinLnBrk="0" hangingPunct="1"/>
            <a:r>
              <a:rPr lang="en-CA" smtClean="0"/>
              <a:t>Fourth level</a:t>
            </a:r>
          </a:p>
          <a:p>
            <a:pPr lvl="4" eaLnBrk="1" latinLnBrk="0" hangingPunct="1"/>
            <a:r>
              <a:rPr lang="en-CA" smtClean="0"/>
              <a:t>Fifth level</a:t>
            </a:r>
            <a:endParaRPr kumimoji="0" lang="en-US"/>
          </a:p>
        </p:txBody>
      </p:sp>
      <p:sp>
        <p:nvSpPr>
          <p:cNvPr id="25" name="Date Placeholder 24"/>
          <p:cNvSpPr>
            <a:spLocks noGrp="1"/>
          </p:cNvSpPr>
          <p:nvPr>
            <p:ph type="dt" sz="half" idx="10"/>
          </p:nvPr>
        </p:nvSpPr>
        <p:spPr/>
        <p:txBody>
          <a:bodyPr/>
          <a:lstStyle/>
          <a:p>
            <a:fld id="{1D2F5018-6031-1E4B-9CE6-896DA7DC6C49}" type="datetimeFigureOut">
              <a:rPr lang="en-US" smtClean="0"/>
              <a:pPr/>
              <a:t>11/13/2018</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5F1DE-7DE7-5B45-8F81-DC4EFE7EDB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CA" smtClean="0"/>
              <a:t>Click icon to add picture</a:t>
            </a:r>
            <a:endParaRPr kumimoji="0" lang="en-US" dirty="0"/>
          </a:p>
        </p:txBody>
      </p:sp>
      <p:sp>
        <p:nvSpPr>
          <p:cNvPr id="7" name="Date Placeholder 6"/>
          <p:cNvSpPr>
            <a:spLocks noGrp="1"/>
          </p:cNvSpPr>
          <p:nvPr>
            <p:ph type="dt" sz="half" idx="10"/>
          </p:nvPr>
        </p:nvSpPr>
        <p:spPr/>
        <p:txBody>
          <a:bodyPr/>
          <a:lstStyle/>
          <a:p>
            <a:fld id="{1D2F5018-6031-1E4B-9CE6-896DA7DC6C49}" type="datetimeFigureOut">
              <a:rPr lang="en-US" smtClean="0"/>
              <a:pPr/>
              <a:t>11/13/2018</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1D75F1DE-7DE7-5B45-8F81-DC4EFE7EDB42}"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CA"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CA"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CA" smtClean="0"/>
              <a:t>Click to edit Master text styles</a:t>
            </a:r>
          </a:p>
          <a:p>
            <a:pPr lvl="1" eaLnBrk="1" latinLnBrk="0" hangingPunct="1"/>
            <a:r>
              <a:rPr kumimoji="0" lang="en-CA" smtClean="0"/>
              <a:t>Second level</a:t>
            </a:r>
          </a:p>
          <a:p>
            <a:pPr lvl="2" eaLnBrk="1" latinLnBrk="0" hangingPunct="1"/>
            <a:r>
              <a:rPr kumimoji="0" lang="en-CA" smtClean="0"/>
              <a:t>Third level</a:t>
            </a:r>
          </a:p>
          <a:p>
            <a:pPr lvl="3" eaLnBrk="1" latinLnBrk="0" hangingPunct="1"/>
            <a:r>
              <a:rPr kumimoji="0" lang="en-CA" smtClean="0"/>
              <a:t>Fourth level</a:t>
            </a:r>
          </a:p>
          <a:p>
            <a:pPr lvl="4" eaLnBrk="1" latinLnBrk="0" hangingPunct="1"/>
            <a:r>
              <a:rPr kumimoji="0" lang="en-CA"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1D2F5018-6031-1E4B-9CE6-896DA7DC6C49}" type="datetimeFigureOut">
              <a:rPr lang="en-US" smtClean="0"/>
              <a:pPr/>
              <a:t>11/13/2018</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1D75F1DE-7DE7-5B45-8F81-DC4EFE7EDB42}"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CA"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7664" y="1862826"/>
            <a:ext cx="6210690" cy="1856780"/>
          </a:xfrm>
        </p:spPr>
        <p:txBody>
          <a:bodyPr>
            <a:noAutofit/>
          </a:bodyPr>
          <a:lstStyle/>
          <a:p>
            <a:pPr algn="l"/>
            <a:r>
              <a:rPr lang="en-CA" sz="2400" b="1" dirty="0"/>
              <a:t>Through Inclusive Education to an Inclusive Society In Canada and Russia: Collaborative Innovation for Progressive Change</a:t>
            </a:r>
            <a:endParaRPr lang="en-CA" sz="2400" dirty="0"/>
          </a:p>
        </p:txBody>
      </p:sp>
      <p:sp>
        <p:nvSpPr>
          <p:cNvPr id="3" name="Subtitle 2"/>
          <p:cNvSpPr>
            <a:spLocks noGrp="1"/>
          </p:cNvSpPr>
          <p:nvPr>
            <p:ph type="subTitle" idx="1"/>
          </p:nvPr>
        </p:nvSpPr>
        <p:spPr>
          <a:xfrm>
            <a:off x="1331640" y="3807042"/>
            <a:ext cx="6534726" cy="1998222"/>
          </a:xfrm>
        </p:spPr>
        <p:txBody>
          <a:bodyPr>
            <a:noAutofit/>
          </a:bodyPr>
          <a:lstStyle/>
          <a:p>
            <a:pPr marL="66675">
              <a:spcAft>
                <a:spcPts val="450"/>
              </a:spcAft>
            </a:pPr>
            <a:r>
              <a:rPr lang="en-CA" sz="1350" b="1" dirty="0">
                <a:latin typeface="Times New Roman" pitchFamily="18" charset="0"/>
                <a:cs typeface="Times New Roman" pitchFamily="18" charset="0"/>
              </a:rPr>
              <a:t>Presentation By</a:t>
            </a:r>
          </a:p>
          <a:p>
            <a:pPr marL="66675">
              <a:spcBef>
                <a:spcPts val="0"/>
              </a:spcBef>
            </a:pPr>
            <a:r>
              <a:rPr lang="en-CA" sz="1350" b="1" dirty="0">
                <a:latin typeface="Times New Roman" pitchFamily="18" charset="0"/>
                <a:cs typeface="Times New Roman" pitchFamily="18" charset="0"/>
              </a:rPr>
              <a:t>                                                            </a:t>
            </a:r>
            <a:r>
              <a:rPr lang="en-CA" sz="1200" b="1" dirty="0">
                <a:latin typeface="Times New Roman" pitchFamily="18" charset="0"/>
                <a:cs typeface="Times New Roman" pitchFamily="18" charset="0"/>
              </a:rPr>
              <a:t>Don Fuchs, PhD</a:t>
            </a:r>
          </a:p>
          <a:p>
            <a:pPr marL="66675">
              <a:spcBef>
                <a:spcPts val="0"/>
              </a:spcBef>
            </a:pPr>
            <a:r>
              <a:rPr lang="en-CA" sz="1200" b="1" dirty="0">
                <a:latin typeface="Times New Roman" pitchFamily="18" charset="0"/>
                <a:cs typeface="Times New Roman" pitchFamily="18" charset="0"/>
              </a:rPr>
              <a:t>                                                                   Professor and Dean Emeritus</a:t>
            </a:r>
          </a:p>
          <a:p>
            <a:pPr marL="66675">
              <a:spcBef>
                <a:spcPts val="0"/>
              </a:spcBef>
            </a:pPr>
            <a:r>
              <a:rPr lang="en-CA" sz="1200" b="1" dirty="0">
                <a:latin typeface="Times New Roman" pitchFamily="18" charset="0"/>
                <a:cs typeface="Times New Roman" pitchFamily="18" charset="0"/>
              </a:rPr>
              <a:t>                                                                   Faculty of Social Work</a:t>
            </a:r>
          </a:p>
          <a:p>
            <a:pPr marL="66675">
              <a:spcBef>
                <a:spcPts val="0"/>
              </a:spcBef>
            </a:pPr>
            <a:r>
              <a:rPr lang="en-CA" sz="1200" b="1" dirty="0">
                <a:latin typeface="Times New Roman" pitchFamily="18" charset="0"/>
                <a:cs typeface="Times New Roman" pitchFamily="18" charset="0"/>
              </a:rPr>
              <a:t>                                                                   University of Manitoba,</a:t>
            </a:r>
          </a:p>
          <a:p>
            <a:pPr marL="66675">
              <a:spcBef>
                <a:spcPts val="0"/>
              </a:spcBef>
            </a:pPr>
            <a:r>
              <a:rPr lang="en-CA" sz="1200" b="1" dirty="0">
                <a:latin typeface="Times New Roman" pitchFamily="18" charset="0"/>
                <a:cs typeface="Times New Roman" pitchFamily="18" charset="0"/>
              </a:rPr>
              <a:t>                                                                   Winnipeg Manitoba, Canada</a:t>
            </a:r>
          </a:p>
          <a:p>
            <a:pPr marL="66675">
              <a:spcBef>
                <a:spcPts val="0"/>
              </a:spcBef>
            </a:pPr>
            <a:endParaRPr lang="en-CA" sz="1200" b="1" dirty="0">
              <a:latin typeface="Times New Roman" pitchFamily="18" charset="0"/>
              <a:cs typeface="Times New Roman" pitchFamily="18" charset="0"/>
            </a:endParaRPr>
          </a:p>
          <a:p>
            <a:pPr marL="66675">
              <a:spcBef>
                <a:spcPts val="0"/>
              </a:spcBef>
            </a:pPr>
            <a:endParaRPr lang="en-CA" sz="1500" b="1" dirty="0">
              <a:latin typeface="Times New Roman" pitchFamily="18" charset="0"/>
              <a:cs typeface="Times New Roman" pitchFamily="18" charset="0"/>
            </a:endParaRPr>
          </a:p>
          <a:p>
            <a:pPr algn="l"/>
            <a:r>
              <a:rPr lang="en-CA" sz="1050" b="1" dirty="0">
                <a:latin typeface="Times New Roman" pitchFamily="18" charset="0"/>
                <a:cs typeface="Times New Roman" pitchFamily="18" charset="0"/>
              </a:rPr>
              <a:t>Developed for Presentation at the NCFU International Conference  Inclusive Processes in International Educational Space November 14-15, 2018</a:t>
            </a:r>
          </a:p>
        </p:txBody>
      </p:sp>
      <p:pic>
        <p:nvPicPr>
          <p:cNvPr id="4" name="Picture 3" descr="UM_l_clr_horz.jpg"/>
          <p:cNvPicPr>
            <a:picLocks noChangeAspect="1"/>
          </p:cNvPicPr>
          <p:nvPr/>
        </p:nvPicPr>
        <p:blipFill>
          <a:blip r:embed="rId3" cstate="print"/>
          <a:stretch>
            <a:fillRect/>
          </a:stretch>
        </p:blipFill>
        <p:spPr>
          <a:xfrm>
            <a:off x="1871700" y="1052736"/>
            <a:ext cx="1674186" cy="500441"/>
          </a:xfrm>
          <a:prstGeom prst="rect">
            <a:avLst/>
          </a:prstGeom>
        </p:spPr>
      </p:pic>
      <p:pic>
        <p:nvPicPr>
          <p:cNvPr id="6" name="Content Placeholder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23928" y="1026508"/>
            <a:ext cx="972108" cy="482165"/>
          </a:xfrm>
          <a:prstGeom prst="rect">
            <a:avLst/>
          </a:prstGeom>
        </p:spPr>
      </p:pic>
      <p:sp>
        <p:nvSpPr>
          <p:cNvPr id="7" name="AutoShape 2" descr="Image result for Image of Russian Flag"/>
          <p:cNvSpPr>
            <a:spLocks noChangeAspect="1" noChangeArrowheads="1"/>
          </p:cNvSpPr>
          <p:nvPr/>
        </p:nvSpPr>
        <p:spPr bwMode="auto">
          <a:xfrm>
            <a:off x="116681" y="748903"/>
            <a:ext cx="228600" cy="2286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t" anchorCtr="0" compatLnSpc="1">
            <a:prstTxWarp prst="textNoShape">
              <a:avLst/>
            </a:prstTxWarp>
          </a:bodyPr>
          <a:lstStyle/>
          <a:p>
            <a:endParaRPr lang="en-CA" sz="1350"/>
          </a:p>
        </p:txBody>
      </p:sp>
    </p:spTree>
    <p:extLst>
      <p:ext uri="{BB962C8B-B14F-4D97-AF65-F5344CB8AC3E}">
        <p14:creationId xmlns:p14="http://schemas.microsoft.com/office/powerpoint/2010/main" val="41387229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Overview</a:t>
            </a:r>
            <a:endParaRPr lang="en-US" dirty="0">
              <a:solidFill>
                <a:schemeClr val="tx1"/>
              </a:solidFill>
            </a:endParaRPr>
          </a:p>
        </p:txBody>
      </p:sp>
      <p:sp>
        <p:nvSpPr>
          <p:cNvPr id="3" name="Content Placeholder 2"/>
          <p:cNvSpPr>
            <a:spLocks noGrp="1"/>
          </p:cNvSpPr>
          <p:nvPr>
            <p:ph idx="1"/>
          </p:nvPr>
        </p:nvSpPr>
        <p:spPr/>
        <p:txBody>
          <a:bodyPr/>
          <a:lstStyle/>
          <a:p>
            <a:pPr>
              <a:buClr>
                <a:schemeClr val="tx1"/>
              </a:buClr>
              <a:buFont typeface="Wingdings" charset="2"/>
              <a:buChar char="Ø"/>
            </a:pPr>
            <a:r>
              <a:rPr lang="en-US" cap="all" dirty="0" smtClean="0">
                <a:solidFill>
                  <a:schemeClr val="tx1"/>
                </a:solidFill>
              </a:rPr>
              <a:t>Where we </a:t>
            </a:r>
            <a:r>
              <a:rPr lang="en-US" cap="all" dirty="0" smtClean="0">
                <a:solidFill>
                  <a:schemeClr val="tx1"/>
                </a:solidFill>
              </a:rPr>
              <a:t>started in both Canada and </a:t>
            </a:r>
            <a:r>
              <a:rPr lang="en-US" cap="all" dirty="0" err="1" smtClean="0">
                <a:solidFill>
                  <a:schemeClr val="tx1"/>
                </a:solidFill>
              </a:rPr>
              <a:t>russia</a:t>
            </a:r>
            <a:endParaRPr lang="en-US" cap="all" dirty="0" smtClean="0">
              <a:solidFill>
                <a:schemeClr val="tx1"/>
              </a:solidFill>
            </a:endParaRPr>
          </a:p>
          <a:p>
            <a:pPr>
              <a:buClr>
                <a:schemeClr val="tx1"/>
              </a:buClr>
              <a:buFont typeface="Wingdings" charset="2"/>
              <a:buChar char="Ø"/>
            </a:pPr>
            <a:r>
              <a:rPr lang="en-US" cap="all" dirty="0" smtClean="0">
                <a:solidFill>
                  <a:schemeClr val="tx1"/>
                </a:solidFill>
              </a:rPr>
              <a:t>What </a:t>
            </a:r>
            <a:r>
              <a:rPr lang="en-US" cap="all" dirty="0" smtClean="0">
                <a:solidFill>
                  <a:schemeClr val="tx1"/>
                </a:solidFill>
              </a:rPr>
              <a:t>where some issues</a:t>
            </a:r>
            <a:endParaRPr lang="en-US" cap="all" dirty="0" smtClean="0">
              <a:solidFill>
                <a:schemeClr val="tx1"/>
              </a:solidFill>
            </a:endParaRPr>
          </a:p>
          <a:p>
            <a:pPr>
              <a:buClr>
                <a:schemeClr val="tx1"/>
              </a:buClr>
              <a:buFont typeface="Wingdings" charset="2"/>
              <a:buChar char="Ø"/>
            </a:pPr>
            <a:r>
              <a:rPr lang="en-US" cap="all" dirty="0" smtClean="0">
                <a:solidFill>
                  <a:schemeClr val="tx1"/>
                </a:solidFill>
              </a:rPr>
              <a:t>What Changed</a:t>
            </a:r>
          </a:p>
          <a:p>
            <a:pPr>
              <a:buClr>
                <a:schemeClr val="tx1"/>
              </a:buClr>
              <a:buFont typeface="Wingdings" charset="2"/>
              <a:buChar char="Ø"/>
            </a:pPr>
            <a:r>
              <a:rPr lang="en-US" cap="all" dirty="0" smtClean="0">
                <a:solidFill>
                  <a:schemeClr val="tx1"/>
                </a:solidFill>
              </a:rPr>
              <a:t>How change progressed</a:t>
            </a:r>
          </a:p>
          <a:p>
            <a:pPr>
              <a:buClr>
                <a:schemeClr val="tx1"/>
              </a:buClr>
              <a:buFont typeface="Wingdings" charset="2"/>
              <a:buChar char="Ø"/>
            </a:pPr>
            <a:r>
              <a:rPr lang="en-US" cap="all" dirty="0" smtClean="0">
                <a:solidFill>
                  <a:schemeClr val="tx1"/>
                </a:solidFill>
              </a:rPr>
              <a:t>problems in the change process</a:t>
            </a:r>
          </a:p>
          <a:p>
            <a:pPr>
              <a:buClr>
                <a:schemeClr val="tx1"/>
              </a:buClr>
              <a:buFont typeface="Wingdings" charset="2"/>
              <a:buChar char="Ø"/>
            </a:pPr>
            <a:r>
              <a:rPr lang="en-US" cap="all" dirty="0" smtClean="0">
                <a:solidFill>
                  <a:schemeClr val="tx1"/>
                </a:solidFill>
              </a:rPr>
              <a:t>Selected inclusive practices</a:t>
            </a:r>
          </a:p>
          <a:p>
            <a:pPr>
              <a:buClr>
                <a:schemeClr val="tx1"/>
              </a:buClr>
              <a:buFont typeface="Wingdings" charset="2"/>
              <a:buChar char="Ø"/>
            </a:pPr>
            <a:endParaRPr lang="en-US" cap="all" dirty="0" smtClean="0">
              <a:solidFill>
                <a:schemeClr val="tx1"/>
              </a:solidFill>
            </a:endParaRPr>
          </a:p>
          <a:p>
            <a:pPr>
              <a:buClr>
                <a:schemeClr val="tx1"/>
              </a:buClr>
              <a:buFont typeface="Wingdings" charset="2"/>
              <a:buChar char="Ø"/>
            </a:pPr>
            <a:endParaRPr lang="en-US" cap="all" dirty="0" smtClean="0">
              <a:solidFill>
                <a:schemeClr val="tx1"/>
              </a:solidFill>
            </a:endParaRPr>
          </a:p>
          <a:p>
            <a:pPr>
              <a:buClr>
                <a:schemeClr val="tx1"/>
              </a:buClr>
              <a:buFont typeface="Wingdings" charset="2"/>
              <a:buChar char="Ø"/>
            </a:pPr>
            <a:endParaRPr lang="en-US" cap="all" dirty="0" smtClean="0">
              <a:solidFill>
                <a:schemeClr val="tx1"/>
              </a:solidFill>
            </a:endParaRPr>
          </a:p>
          <a:p>
            <a:pPr>
              <a:buClr>
                <a:schemeClr val="tx1"/>
              </a:buClr>
              <a:buFont typeface="Wingdings" charset="2"/>
              <a:buChar char="Ø"/>
            </a:pPr>
            <a:endParaRPr lang="en-US"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solidFill>
                  <a:schemeClr val="tx1"/>
                </a:solidFill>
              </a:rPr>
              <a:t>Where we Started</a:t>
            </a:r>
            <a:endParaRPr lang="en-US" sz="4800" dirty="0">
              <a:solidFill>
                <a:schemeClr val="tx1"/>
              </a:solidFill>
            </a:endParaRPr>
          </a:p>
        </p:txBody>
      </p:sp>
      <p:sp>
        <p:nvSpPr>
          <p:cNvPr id="3" name="Content Placeholder 2"/>
          <p:cNvSpPr>
            <a:spLocks noGrp="1"/>
          </p:cNvSpPr>
          <p:nvPr>
            <p:ph idx="1"/>
          </p:nvPr>
        </p:nvSpPr>
        <p:spPr/>
        <p:txBody>
          <a:bodyPr>
            <a:normAutofit lnSpcReduction="10000"/>
          </a:bodyPr>
          <a:lstStyle/>
          <a:p>
            <a:pPr>
              <a:buClr>
                <a:schemeClr val="tx1"/>
              </a:buClr>
              <a:buFont typeface="Wingdings" charset="2"/>
              <a:buChar char="Ø"/>
            </a:pPr>
            <a:r>
              <a:rPr lang="en-US" dirty="0" smtClean="0">
                <a:solidFill>
                  <a:schemeClr val="tx1"/>
                </a:solidFill>
              </a:rPr>
              <a:t>Initially </a:t>
            </a:r>
            <a:r>
              <a:rPr lang="en-US" dirty="0" smtClean="0">
                <a:solidFill>
                  <a:schemeClr val="tx1"/>
                </a:solidFill>
              </a:rPr>
              <a:t>We were using a </a:t>
            </a:r>
            <a:r>
              <a:rPr lang="en-US" dirty="0" smtClean="0">
                <a:solidFill>
                  <a:schemeClr val="tx1"/>
                </a:solidFill>
              </a:rPr>
              <a:t>Cascade </a:t>
            </a:r>
            <a:r>
              <a:rPr lang="en-US" dirty="0" smtClean="0">
                <a:solidFill>
                  <a:schemeClr val="tx1"/>
                </a:solidFill>
              </a:rPr>
              <a:t>Model - Bringing students to segregated services</a:t>
            </a:r>
          </a:p>
          <a:p>
            <a:pPr lvl="1">
              <a:buClr>
                <a:schemeClr val="tx1"/>
              </a:buClr>
              <a:buFont typeface="Wingdings" charset="2"/>
              <a:buChar char="Ø"/>
            </a:pPr>
            <a:r>
              <a:rPr lang="en-US" dirty="0" smtClean="0">
                <a:solidFill>
                  <a:schemeClr val="tx1"/>
                </a:solidFill>
              </a:rPr>
              <a:t>institutions</a:t>
            </a:r>
          </a:p>
          <a:p>
            <a:pPr lvl="1">
              <a:buClr>
                <a:schemeClr val="tx1"/>
              </a:buClr>
              <a:buFont typeface="Wingdings" charset="2"/>
              <a:buChar char="Ø"/>
            </a:pPr>
            <a:r>
              <a:rPr lang="en-US" dirty="0" smtClean="0">
                <a:solidFill>
                  <a:schemeClr val="tx1"/>
                </a:solidFill>
              </a:rPr>
              <a:t>special schools</a:t>
            </a:r>
          </a:p>
          <a:p>
            <a:pPr lvl="1">
              <a:buClr>
                <a:schemeClr val="tx1"/>
              </a:buClr>
              <a:buFont typeface="Wingdings" charset="2"/>
              <a:buChar char="Ø"/>
            </a:pPr>
            <a:r>
              <a:rPr lang="en-US" dirty="0" smtClean="0">
                <a:solidFill>
                  <a:schemeClr val="tx1"/>
                </a:solidFill>
              </a:rPr>
              <a:t>special programs</a:t>
            </a:r>
          </a:p>
          <a:p>
            <a:pPr lvl="1">
              <a:buClr>
                <a:schemeClr val="tx1"/>
              </a:buClr>
              <a:buFont typeface="Wingdings" charset="2"/>
              <a:buChar char="Ø"/>
            </a:pPr>
            <a:r>
              <a:rPr lang="en-US" dirty="0" smtClean="0">
                <a:solidFill>
                  <a:schemeClr val="tx1"/>
                </a:solidFill>
              </a:rPr>
              <a:t>special classes</a:t>
            </a:r>
          </a:p>
          <a:p>
            <a:pPr lvl="1">
              <a:buClr>
                <a:schemeClr val="tx1"/>
              </a:buClr>
              <a:buFont typeface="Wingdings" charset="2"/>
              <a:buChar char="Ø"/>
            </a:pPr>
            <a:r>
              <a:rPr lang="en-US" dirty="0" smtClean="0">
                <a:solidFill>
                  <a:schemeClr val="tx1"/>
                </a:solidFill>
              </a:rPr>
              <a:t>pull-out to resource room</a:t>
            </a:r>
          </a:p>
          <a:p>
            <a:pPr lvl="1">
              <a:buClr>
                <a:schemeClr val="tx1"/>
              </a:buClr>
              <a:buFont typeface="Wingdings" charset="2"/>
              <a:buChar char="Ø"/>
            </a:pPr>
            <a:r>
              <a:rPr lang="en-US" dirty="0" smtClean="0">
                <a:solidFill>
                  <a:schemeClr val="tx1"/>
                </a:solidFill>
              </a:rPr>
              <a:t>pull-aside in regular classroom</a:t>
            </a:r>
          </a:p>
          <a:p>
            <a:pPr lvl="1">
              <a:buClr>
                <a:schemeClr val="tx1"/>
              </a:buClr>
              <a:buFont typeface="Wingdings" charset="2"/>
              <a:buChar char="Ø"/>
            </a:pPr>
            <a:r>
              <a:rPr lang="en-US" dirty="0" smtClean="0">
                <a:solidFill>
                  <a:schemeClr val="tx1"/>
                </a:solidFill>
              </a:rPr>
              <a:t>adapted program in regular classroom</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solidFill>
                  <a:schemeClr val="tx1"/>
                </a:solidFill>
              </a:rPr>
              <a:t>Where we Started</a:t>
            </a:r>
            <a:endParaRPr lang="en-US" sz="4800" dirty="0">
              <a:solidFill>
                <a:schemeClr val="tx1"/>
              </a:solidFill>
            </a:endParaRPr>
          </a:p>
        </p:txBody>
      </p:sp>
      <p:sp>
        <p:nvSpPr>
          <p:cNvPr id="3" name="Content Placeholder 2"/>
          <p:cNvSpPr>
            <a:spLocks noGrp="1"/>
          </p:cNvSpPr>
          <p:nvPr>
            <p:ph idx="1"/>
          </p:nvPr>
        </p:nvSpPr>
        <p:spPr/>
        <p:txBody>
          <a:bodyPr>
            <a:normAutofit/>
          </a:bodyPr>
          <a:lstStyle/>
          <a:p>
            <a:pPr>
              <a:buClr>
                <a:schemeClr val="tx1"/>
              </a:buClr>
              <a:buNone/>
            </a:pPr>
            <a:r>
              <a:rPr lang="en-US" dirty="0" smtClean="0">
                <a:solidFill>
                  <a:schemeClr val="tx1"/>
                </a:solidFill>
              </a:rPr>
              <a:t>Cascade Model - Bringing students to segregated services</a:t>
            </a:r>
          </a:p>
          <a:p>
            <a:pPr lvl="1">
              <a:buClr>
                <a:schemeClr val="tx1"/>
              </a:buClr>
              <a:buNone/>
            </a:pPr>
            <a:endParaRPr lang="en-US" dirty="0" smtClean="0">
              <a:solidFill>
                <a:schemeClr val="tx1"/>
              </a:solidFill>
            </a:endParaRPr>
          </a:p>
        </p:txBody>
      </p:sp>
      <p:pic>
        <p:nvPicPr>
          <p:cNvPr id="5" name="Picture 4"/>
          <p:cNvPicPr/>
          <p:nvPr/>
        </p:nvPicPr>
        <p:blipFill>
          <a:blip r:embed="rId2"/>
          <a:srcRect/>
          <a:stretch>
            <a:fillRect/>
          </a:stretch>
        </p:blipFill>
        <p:spPr bwMode="auto">
          <a:xfrm>
            <a:off x="2787464" y="2160690"/>
            <a:ext cx="4949625" cy="445277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solidFill>
                  <a:schemeClr val="tx1"/>
                </a:solidFill>
              </a:rPr>
              <a:t>Where we Started</a:t>
            </a:r>
            <a:endParaRPr lang="en-US" sz="4800" dirty="0">
              <a:solidFill>
                <a:schemeClr val="tx1"/>
              </a:solidFill>
            </a:endParaRPr>
          </a:p>
        </p:txBody>
      </p:sp>
      <p:sp>
        <p:nvSpPr>
          <p:cNvPr id="3" name="Content Placeholder 2"/>
          <p:cNvSpPr>
            <a:spLocks noGrp="1"/>
          </p:cNvSpPr>
          <p:nvPr>
            <p:ph idx="1"/>
          </p:nvPr>
        </p:nvSpPr>
        <p:spPr/>
        <p:txBody>
          <a:bodyPr/>
          <a:lstStyle/>
          <a:p>
            <a:pPr>
              <a:buClr>
                <a:schemeClr val="tx1"/>
              </a:buClr>
              <a:buFont typeface="Wingdings" charset="2"/>
              <a:buChar char="Ø"/>
            </a:pPr>
            <a:r>
              <a:rPr lang="en-US" dirty="0" smtClean="0">
                <a:solidFill>
                  <a:schemeClr val="tx1"/>
                </a:solidFill>
              </a:rPr>
              <a:t>Cascade Model Assumptions</a:t>
            </a:r>
          </a:p>
          <a:p>
            <a:pPr lvl="1">
              <a:buClr>
                <a:schemeClr val="tx1"/>
              </a:buClr>
              <a:buFont typeface="Wingdings" charset="2"/>
              <a:buChar char="Ø"/>
            </a:pPr>
            <a:r>
              <a:rPr lang="en-US" dirty="0" smtClean="0">
                <a:solidFill>
                  <a:schemeClr val="tx1"/>
                </a:solidFill>
              </a:rPr>
              <a:t>“impairment” assessments guide placement</a:t>
            </a:r>
          </a:p>
          <a:p>
            <a:pPr lvl="1">
              <a:buClr>
                <a:schemeClr val="tx1"/>
              </a:buClr>
              <a:buFont typeface="Wingdings" charset="2"/>
              <a:buChar char="Ø"/>
            </a:pPr>
            <a:r>
              <a:rPr lang="en-US" dirty="0" smtClean="0">
                <a:solidFill>
                  <a:schemeClr val="tx1"/>
                </a:solidFill>
              </a:rPr>
              <a:t>provisions are “categorical”</a:t>
            </a:r>
          </a:p>
          <a:p>
            <a:pPr lvl="1">
              <a:buClr>
                <a:schemeClr val="tx1"/>
              </a:buClr>
              <a:buFont typeface="Wingdings" charset="2"/>
              <a:buChar char="Ø"/>
            </a:pPr>
            <a:r>
              <a:rPr lang="en-US" dirty="0" smtClean="0">
                <a:solidFill>
                  <a:schemeClr val="tx1"/>
                </a:solidFill>
              </a:rPr>
              <a:t>special students... in special programs... taught by special teachers... with special training... using a special curriculum... and special materials</a:t>
            </a:r>
          </a:p>
          <a:p>
            <a:pPr lvl="1">
              <a:buClr>
                <a:schemeClr val="tx1"/>
              </a:buClr>
              <a:buFont typeface="Wingdings" charset="2"/>
              <a:buChar char="Ø"/>
            </a:pPr>
            <a:r>
              <a:rPr lang="en-US" dirty="0" smtClean="0">
                <a:solidFill>
                  <a:schemeClr val="tx1"/>
                </a:solidFill>
              </a:rPr>
              <a:t>students will “cascade” from most restrictive placement to least restrictive placement</a:t>
            </a:r>
          </a:p>
          <a:p>
            <a:pPr lvl="1">
              <a:buClr>
                <a:schemeClr val="tx1"/>
              </a:buClr>
              <a:buFont typeface="Wingdings" charset="2"/>
              <a:buChar char="Ø"/>
            </a:pPr>
            <a:r>
              <a:rPr lang="en-US" dirty="0" smtClean="0">
                <a:solidFill>
                  <a:schemeClr val="tx1"/>
                </a:solidFill>
              </a:rPr>
              <a:t>“special” education will be better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319548"/>
          </a:xfrm>
        </p:spPr>
        <p:txBody>
          <a:bodyPr>
            <a:noAutofit/>
          </a:bodyPr>
          <a:lstStyle/>
          <a:p>
            <a:r>
              <a:rPr lang="en-US" dirty="0" smtClean="0">
                <a:solidFill>
                  <a:schemeClr val="tx1"/>
                </a:solidFill>
              </a:rPr>
              <a:t>What went </a:t>
            </a:r>
            <a:r>
              <a:rPr lang="en-US" dirty="0" smtClean="0">
                <a:solidFill>
                  <a:schemeClr val="tx1"/>
                </a:solidFill>
              </a:rPr>
              <a:t>wrong with this model</a:t>
            </a:r>
            <a:endParaRPr lang="en-US" dirty="0">
              <a:solidFill>
                <a:schemeClr val="tx1"/>
              </a:solidFill>
            </a:endParaRPr>
          </a:p>
        </p:txBody>
      </p:sp>
      <p:sp>
        <p:nvSpPr>
          <p:cNvPr id="3" name="Content Placeholder 2"/>
          <p:cNvSpPr>
            <a:spLocks noGrp="1"/>
          </p:cNvSpPr>
          <p:nvPr>
            <p:ph idx="1"/>
          </p:nvPr>
        </p:nvSpPr>
        <p:spPr>
          <a:xfrm>
            <a:off x="304800" y="1554162"/>
            <a:ext cx="8686800" cy="5004441"/>
          </a:xfrm>
        </p:spPr>
        <p:txBody>
          <a:bodyPr>
            <a:normAutofit fontScale="92500"/>
          </a:bodyPr>
          <a:lstStyle/>
          <a:p>
            <a:pPr>
              <a:buClr>
                <a:schemeClr val="tx1"/>
              </a:buClr>
              <a:buFont typeface="Wingdings" charset="2"/>
              <a:buChar char="Ø"/>
            </a:pPr>
            <a:r>
              <a:rPr lang="en-US" dirty="0" smtClean="0">
                <a:solidFill>
                  <a:schemeClr val="tx1"/>
                </a:solidFill>
              </a:rPr>
              <a:t>Cascade Model Problems</a:t>
            </a:r>
          </a:p>
          <a:p>
            <a:pPr lvl="1">
              <a:buClr>
                <a:schemeClr val="tx1"/>
              </a:buClr>
              <a:buFont typeface="Wingdings" charset="2"/>
              <a:buChar char="Ø"/>
            </a:pPr>
            <a:r>
              <a:rPr lang="en-US" dirty="0" smtClean="0">
                <a:solidFill>
                  <a:schemeClr val="tx1"/>
                </a:solidFill>
              </a:rPr>
              <a:t>“impairment” assessments did not guide instruction</a:t>
            </a:r>
          </a:p>
          <a:p>
            <a:pPr lvl="1">
              <a:buClr>
                <a:schemeClr val="tx1"/>
              </a:buClr>
              <a:buFont typeface="Wingdings" charset="2"/>
              <a:buChar char="Ø"/>
            </a:pPr>
            <a:r>
              <a:rPr lang="en-US" dirty="0" smtClean="0">
                <a:solidFill>
                  <a:schemeClr val="tx1"/>
                </a:solidFill>
              </a:rPr>
              <a:t>“categorical” provisions focused on safety, care, therapy, crafts... not education</a:t>
            </a:r>
          </a:p>
          <a:p>
            <a:pPr lvl="1">
              <a:buClr>
                <a:schemeClr val="tx1"/>
              </a:buClr>
              <a:buFont typeface="Wingdings" charset="2"/>
              <a:buChar char="Ø"/>
            </a:pPr>
            <a:r>
              <a:rPr lang="en-US" dirty="0" smtClean="0">
                <a:solidFill>
                  <a:schemeClr val="tx1"/>
                </a:solidFill>
              </a:rPr>
              <a:t>segregation lead to devaluation, low expectations</a:t>
            </a:r>
          </a:p>
          <a:p>
            <a:pPr lvl="1">
              <a:buClr>
                <a:schemeClr val="tx1"/>
              </a:buClr>
              <a:buFont typeface="Wingdings" charset="2"/>
              <a:buChar char="Ø"/>
            </a:pPr>
            <a:r>
              <a:rPr lang="en-US" dirty="0" smtClean="0">
                <a:solidFill>
                  <a:schemeClr val="tx1"/>
                </a:solidFill>
              </a:rPr>
              <a:t>teachers became isolated from professional peers</a:t>
            </a:r>
          </a:p>
          <a:p>
            <a:pPr lvl="1">
              <a:buClr>
                <a:schemeClr val="tx1"/>
              </a:buClr>
              <a:buFont typeface="Wingdings" charset="2"/>
              <a:buChar char="Ø"/>
            </a:pPr>
            <a:r>
              <a:rPr lang="en-US" dirty="0" smtClean="0">
                <a:solidFill>
                  <a:schemeClr val="tx1"/>
                </a:solidFill>
              </a:rPr>
              <a:t>students “cascaded” in the wrong direction...from least to most restrictive placements</a:t>
            </a:r>
          </a:p>
          <a:p>
            <a:pPr lvl="1">
              <a:buClr>
                <a:schemeClr val="tx1"/>
              </a:buClr>
              <a:buFont typeface="Wingdings" charset="2"/>
              <a:buChar char="Ø"/>
            </a:pPr>
            <a:r>
              <a:rPr lang="en-US" dirty="0" smtClean="0">
                <a:solidFill>
                  <a:schemeClr val="tx1"/>
                </a:solidFill>
              </a:rPr>
              <a:t>“special” education outcomes were low in all areas: social integration, employment, education level, independent living, access to “good things in life” </a:t>
            </a:r>
          </a:p>
          <a:p>
            <a:pPr lvl="1">
              <a:buClr>
                <a:schemeClr val="tx1"/>
              </a:buClr>
              <a:buNone/>
            </a:pPr>
            <a:endParaRPr lang="en-US" dirty="0" smtClean="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solidFill>
                  <a:schemeClr val="tx1"/>
                </a:solidFill>
              </a:rPr>
              <a:t>What Changed</a:t>
            </a:r>
            <a:endParaRPr lang="en-US" sz="4800" dirty="0">
              <a:solidFill>
                <a:schemeClr val="tx1"/>
              </a:solidFill>
            </a:endParaRPr>
          </a:p>
        </p:txBody>
      </p:sp>
      <p:sp>
        <p:nvSpPr>
          <p:cNvPr id="3" name="Content Placeholder 2"/>
          <p:cNvSpPr>
            <a:spLocks noGrp="1"/>
          </p:cNvSpPr>
          <p:nvPr>
            <p:ph idx="1"/>
          </p:nvPr>
        </p:nvSpPr>
        <p:spPr/>
        <p:txBody>
          <a:bodyPr>
            <a:normAutofit/>
          </a:bodyPr>
          <a:lstStyle/>
          <a:p>
            <a:pPr>
              <a:buClr>
                <a:schemeClr val="tx1"/>
              </a:buClr>
              <a:buFont typeface="Wingdings" charset="2"/>
              <a:buChar char="Ø"/>
            </a:pPr>
            <a:r>
              <a:rPr lang="en-US" dirty="0" smtClean="0">
                <a:solidFill>
                  <a:schemeClr val="tx1"/>
                </a:solidFill>
              </a:rPr>
              <a:t>Response to Intervention (RTI) Model – </a:t>
            </a:r>
            <a:r>
              <a:rPr lang="en-US" dirty="0" smtClean="0">
                <a:solidFill>
                  <a:srgbClr val="FF0000"/>
                </a:solidFill>
              </a:rPr>
              <a:t>Bringing services to integrated students</a:t>
            </a:r>
          </a:p>
          <a:p>
            <a:pPr lvl="1">
              <a:buClr>
                <a:schemeClr val="tx1"/>
              </a:buClr>
              <a:buFont typeface="Wingdings" charset="2"/>
              <a:buChar char="Ø"/>
            </a:pPr>
            <a:r>
              <a:rPr lang="en-US" dirty="0" smtClean="0">
                <a:solidFill>
                  <a:schemeClr val="tx1"/>
                </a:solidFill>
              </a:rPr>
              <a:t>all students included in regular classroom</a:t>
            </a:r>
          </a:p>
          <a:p>
            <a:pPr lvl="1">
              <a:buClr>
                <a:schemeClr val="tx1"/>
              </a:buClr>
              <a:buFont typeface="Wingdings" charset="2"/>
              <a:buChar char="Ø"/>
            </a:pPr>
            <a:r>
              <a:rPr lang="en-US" dirty="0" smtClean="0">
                <a:solidFill>
                  <a:schemeClr val="tx1"/>
                </a:solidFill>
              </a:rPr>
              <a:t>in neighborhood school</a:t>
            </a:r>
          </a:p>
          <a:p>
            <a:pPr lvl="1">
              <a:buClr>
                <a:schemeClr val="tx1"/>
              </a:buClr>
              <a:buFont typeface="Wingdings" charset="2"/>
              <a:buChar char="Ø"/>
            </a:pPr>
            <a:r>
              <a:rPr lang="en-US" dirty="0" smtClean="0">
                <a:solidFill>
                  <a:schemeClr val="tx1"/>
                </a:solidFill>
              </a:rPr>
              <a:t>with age-mates</a:t>
            </a:r>
          </a:p>
          <a:p>
            <a:pPr lvl="1">
              <a:buClr>
                <a:schemeClr val="tx1"/>
              </a:buClr>
              <a:buFont typeface="Wingdings" charset="2"/>
              <a:buChar char="Ø"/>
            </a:pPr>
            <a:r>
              <a:rPr lang="en-US" dirty="0" smtClean="0">
                <a:solidFill>
                  <a:schemeClr val="tx1"/>
                </a:solidFill>
              </a:rPr>
              <a:t>engaged physically in all school environments</a:t>
            </a:r>
          </a:p>
          <a:p>
            <a:pPr lvl="1">
              <a:buClr>
                <a:schemeClr val="tx1"/>
              </a:buClr>
              <a:buFont typeface="Wingdings" charset="2"/>
              <a:buChar char="Ø"/>
            </a:pPr>
            <a:r>
              <a:rPr lang="en-US" dirty="0" smtClean="0">
                <a:solidFill>
                  <a:schemeClr val="tx1"/>
                </a:solidFill>
              </a:rPr>
              <a:t>engaged socially with peers in and out of school</a:t>
            </a:r>
          </a:p>
          <a:p>
            <a:pPr lvl="1">
              <a:buClr>
                <a:schemeClr val="tx1"/>
              </a:buClr>
              <a:buFont typeface="Wingdings" charset="2"/>
              <a:buChar char="Ø"/>
            </a:pPr>
            <a:r>
              <a:rPr lang="en-US" dirty="0" smtClean="0">
                <a:solidFill>
                  <a:schemeClr val="tx1"/>
                </a:solidFill>
              </a:rPr>
              <a:t>engaged in the academic work of the classroom</a:t>
            </a:r>
          </a:p>
          <a:p>
            <a:pPr lvl="1">
              <a:buClr>
                <a:schemeClr val="tx1"/>
              </a:buClr>
              <a:buFont typeface="Wingdings" charset="2"/>
              <a:buChar char="Ø"/>
            </a:pPr>
            <a:endParaRPr lang="en-US" dirty="0" smtClean="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solidFill>
                  <a:schemeClr val="tx1"/>
                </a:solidFill>
              </a:rPr>
              <a:t>What Changed</a:t>
            </a:r>
            <a:endParaRPr lang="en-US" sz="4800" dirty="0">
              <a:solidFill>
                <a:schemeClr val="tx1"/>
              </a:solidFill>
            </a:endParaRPr>
          </a:p>
        </p:txBody>
      </p:sp>
      <p:sp>
        <p:nvSpPr>
          <p:cNvPr id="3" name="Content Placeholder 2"/>
          <p:cNvSpPr>
            <a:spLocks noGrp="1"/>
          </p:cNvSpPr>
          <p:nvPr>
            <p:ph idx="1"/>
          </p:nvPr>
        </p:nvSpPr>
        <p:spPr/>
        <p:txBody>
          <a:bodyPr>
            <a:normAutofit lnSpcReduction="10000"/>
          </a:bodyPr>
          <a:lstStyle/>
          <a:p>
            <a:pPr>
              <a:buClr>
                <a:schemeClr val="tx1"/>
              </a:buClr>
              <a:buFont typeface="Wingdings" charset="2"/>
              <a:buChar char="Ø"/>
            </a:pPr>
            <a:r>
              <a:rPr lang="en-US" dirty="0" smtClean="0">
                <a:solidFill>
                  <a:schemeClr val="tx1"/>
                </a:solidFill>
              </a:rPr>
              <a:t>Response to Intervention </a:t>
            </a:r>
            <a:r>
              <a:rPr lang="en-US" dirty="0" smtClean="0">
                <a:solidFill>
                  <a:schemeClr val="tx1"/>
                </a:solidFill>
              </a:rPr>
              <a:t>Model Assumptions</a:t>
            </a:r>
          </a:p>
          <a:p>
            <a:pPr lvl="1">
              <a:buClr>
                <a:schemeClr val="tx1"/>
              </a:buClr>
              <a:buFont typeface="Wingdings" charset="2"/>
              <a:buChar char="Ø"/>
            </a:pPr>
            <a:r>
              <a:rPr lang="en-US" dirty="0" smtClean="0">
                <a:solidFill>
                  <a:schemeClr val="tx1"/>
                </a:solidFill>
              </a:rPr>
              <a:t>Disability redefined... </a:t>
            </a:r>
          </a:p>
          <a:p>
            <a:pPr lvl="2">
              <a:buClr>
                <a:schemeClr val="tx1"/>
              </a:buClr>
              <a:buFont typeface="Wingdings" charset="2"/>
              <a:buChar char="Ø"/>
            </a:pPr>
            <a:r>
              <a:rPr lang="en-US" dirty="0" smtClean="0">
                <a:solidFill>
                  <a:schemeClr val="tx1"/>
                </a:solidFill>
              </a:rPr>
              <a:t>no longer synonymous with impairment </a:t>
            </a:r>
          </a:p>
          <a:p>
            <a:pPr lvl="2">
              <a:buClr>
                <a:schemeClr val="tx1"/>
              </a:buClr>
              <a:buFont typeface="Wingdings" charset="2"/>
              <a:buChar char="Ø"/>
            </a:pPr>
            <a:r>
              <a:rPr lang="en-US" dirty="0" smtClean="0">
                <a:solidFill>
                  <a:schemeClr val="tx1"/>
                </a:solidFill>
              </a:rPr>
              <a:t>biological and environmental factors considered</a:t>
            </a:r>
          </a:p>
          <a:p>
            <a:pPr lvl="2">
              <a:buClr>
                <a:schemeClr val="tx1"/>
              </a:buClr>
              <a:buFont typeface="Wingdings" charset="2"/>
              <a:buChar char="Ø"/>
            </a:pPr>
            <a:r>
              <a:rPr lang="en-US" dirty="0" smtClean="0">
                <a:solidFill>
                  <a:schemeClr val="tx1"/>
                </a:solidFill>
              </a:rPr>
              <a:t>quality of supports, removal of barriers, inclusive instruction, technology and therapy can reduce/eliminate disability</a:t>
            </a:r>
          </a:p>
          <a:p>
            <a:pPr lvl="2">
              <a:buClr>
                <a:schemeClr val="tx1"/>
              </a:buClr>
              <a:buFont typeface="Wingdings" charset="2"/>
              <a:buChar char="Ø"/>
            </a:pPr>
            <a:r>
              <a:rPr lang="en-US" dirty="0" smtClean="0">
                <a:solidFill>
                  <a:schemeClr val="tx1"/>
                </a:solidFill>
              </a:rPr>
              <a:t>seen as “limits to belonging, participation, achievement” </a:t>
            </a:r>
          </a:p>
          <a:p>
            <a:pPr lvl="2">
              <a:buClr>
                <a:schemeClr val="tx1"/>
              </a:buClr>
              <a:buFont typeface="Wingdings" charset="2"/>
              <a:buChar char="Ø"/>
            </a:pPr>
            <a:r>
              <a:rPr lang="en-US" dirty="0" smtClean="0">
                <a:solidFill>
                  <a:schemeClr val="tx1"/>
                </a:solidFill>
              </a:rPr>
              <a:t>students with impairments may not be disabled by them</a:t>
            </a:r>
          </a:p>
          <a:p>
            <a:pPr lvl="2">
              <a:buClr>
                <a:schemeClr val="tx1"/>
              </a:buClr>
              <a:buFont typeface="Wingdings" charset="2"/>
              <a:buChar char="Ø"/>
            </a:pPr>
            <a:r>
              <a:rPr lang="en-US" dirty="0" smtClean="0">
                <a:solidFill>
                  <a:schemeClr val="tx1"/>
                </a:solidFill>
              </a:rPr>
              <a:t>students without impairments may be disabled by other factors</a:t>
            </a:r>
          </a:p>
          <a:p>
            <a:pPr lvl="2">
              <a:buClr>
                <a:schemeClr val="tx1"/>
              </a:buClr>
              <a:buFont typeface="Wingdings" charset="2"/>
              <a:buChar char="Ø"/>
            </a:pPr>
            <a:endParaRPr lang="en-US" dirty="0" smtClean="0">
              <a:solidFill>
                <a:schemeClr val="tx1"/>
              </a:solidFill>
            </a:endParaRPr>
          </a:p>
          <a:p>
            <a:pPr lvl="1">
              <a:buClr>
                <a:schemeClr val="tx1"/>
              </a:buClr>
              <a:buFont typeface="Wingdings" charset="2"/>
              <a:buChar char="Ø"/>
            </a:pPr>
            <a:endParaRPr lang="en-US" dirty="0" smtClean="0">
              <a:solidFill>
                <a:schemeClr val="tx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solidFill>
                  <a:schemeClr val="tx1"/>
                </a:solidFill>
              </a:rPr>
              <a:t>What Changed</a:t>
            </a:r>
            <a:endParaRPr lang="en-US" sz="4800" dirty="0">
              <a:solidFill>
                <a:schemeClr val="tx1"/>
              </a:solidFill>
            </a:endParaRPr>
          </a:p>
        </p:txBody>
      </p:sp>
      <p:sp>
        <p:nvSpPr>
          <p:cNvPr id="3" name="Content Placeholder 2"/>
          <p:cNvSpPr>
            <a:spLocks noGrp="1"/>
          </p:cNvSpPr>
          <p:nvPr>
            <p:ph idx="1"/>
          </p:nvPr>
        </p:nvSpPr>
        <p:spPr/>
        <p:txBody>
          <a:bodyPr>
            <a:normAutofit lnSpcReduction="10000"/>
          </a:bodyPr>
          <a:lstStyle/>
          <a:p>
            <a:pPr>
              <a:buClr>
                <a:schemeClr val="tx1"/>
              </a:buClr>
              <a:buFont typeface="Wingdings" charset="2"/>
              <a:buChar char="Ø"/>
            </a:pPr>
            <a:r>
              <a:rPr lang="en-US" dirty="0" smtClean="0">
                <a:solidFill>
                  <a:schemeClr val="tx1"/>
                </a:solidFill>
              </a:rPr>
              <a:t>RTI Model Assumptions</a:t>
            </a:r>
          </a:p>
          <a:p>
            <a:pPr lvl="1">
              <a:buClr>
                <a:schemeClr val="tx1"/>
              </a:buClr>
              <a:buFont typeface="Wingdings" charset="2"/>
              <a:buChar char="Ø"/>
            </a:pPr>
            <a:r>
              <a:rPr lang="en-US" dirty="0" smtClean="0">
                <a:solidFill>
                  <a:schemeClr val="tx1"/>
                </a:solidFill>
              </a:rPr>
              <a:t>shift away from “impairment” assessments to guide placement decisions</a:t>
            </a:r>
          </a:p>
          <a:p>
            <a:pPr lvl="1">
              <a:buClr>
                <a:schemeClr val="tx1"/>
              </a:buClr>
              <a:buFont typeface="Wingdings" charset="2"/>
              <a:buChar char="Ø"/>
            </a:pPr>
            <a:r>
              <a:rPr lang="en-US" dirty="0" smtClean="0">
                <a:solidFill>
                  <a:schemeClr val="tx1"/>
                </a:solidFill>
              </a:rPr>
              <a:t>shift to educational assessments to guide instruction </a:t>
            </a:r>
          </a:p>
          <a:p>
            <a:pPr lvl="1">
              <a:buClr>
                <a:schemeClr val="tx1"/>
              </a:buClr>
              <a:buFont typeface="Wingdings" charset="2"/>
              <a:buChar char="Ø"/>
            </a:pPr>
            <a:r>
              <a:rPr lang="en-US" dirty="0" smtClean="0">
                <a:solidFill>
                  <a:schemeClr val="tx1"/>
                </a:solidFill>
              </a:rPr>
              <a:t>assessments and provisions are more holistic (physical, emotional, social, behavioral, academic)</a:t>
            </a:r>
          </a:p>
          <a:p>
            <a:pPr lvl="1">
              <a:buClr>
                <a:schemeClr val="tx1"/>
              </a:buClr>
              <a:buFont typeface="Wingdings" charset="2"/>
              <a:buChar char="Ø"/>
            </a:pPr>
            <a:r>
              <a:rPr lang="en-US" dirty="0" smtClean="0">
                <a:solidFill>
                  <a:schemeClr val="tx1"/>
                </a:solidFill>
              </a:rPr>
              <a:t>assessments include environmental factors (quality of... supports, inclusive instruction, technology, therapy, removal of barriers, etc.)</a:t>
            </a:r>
          </a:p>
          <a:p>
            <a:pPr lvl="1">
              <a:buClr>
                <a:schemeClr val="tx1"/>
              </a:buClr>
              <a:buFont typeface="Wingdings" charset="2"/>
              <a:buChar char="Ø"/>
            </a:pPr>
            <a:endParaRPr lang="en-US" dirty="0" smtClean="0">
              <a:solidFill>
                <a:schemeClr val="tx1"/>
              </a:solidFill>
            </a:endParaRPr>
          </a:p>
          <a:p>
            <a:pPr lvl="1">
              <a:buClr>
                <a:schemeClr val="tx1"/>
              </a:buClr>
              <a:buFont typeface="Wingdings" charset="2"/>
              <a:buChar char="Ø"/>
            </a:pPr>
            <a:endParaRPr lang="en-US" dirty="0" smtClean="0">
              <a:solidFill>
                <a:schemeClr val="tx1"/>
              </a:solidFill>
            </a:endParaRPr>
          </a:p>
          <a:p>
            <a:pPr lvl="1">
              <a:buClr>
                <a:schemeClr val="tx1"/>
              </a:buClr>
              <a:buFont typeface="Wingdings" charset="2"/>
              <a:buChar char="Ø"/>
            </a:pPr>
            <a:endParaRPr lang="en-US" dirty="0" smtClean="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solidFill>
                  <a:schemeClr val="tx1"/>
                </a:solidFill>
              </a:rPr>
              <a:t>What Changed</a:t>
            </a:r>
            <a:endParaRPr lang="en-US" sz="4800" dirty="0">
              <a:solidFill>
                <a:schemeClr val="tx1"/>
              </a:solidFill>
            </a:endParaRPr>
          </a:p>
        </p:txBody>
      </p:sp>
      <p:sp>
        <p:nvSpPr>
          <p:cNvPr id="3" name="Content Placeholder 2"/>
          <p:cNvSpPr>
            <a:spLocks noGrp="1"/>
          </p:cNvSpPr>
          <p:nvPr>
            <p:ph idx="1"/>
          </p:nvPr>
        </p:nvSpPr>
        <p:spPr/>
        <p:txBody>
          <a:bodyPr>
            <a:normAutofit/>
          </a:bodyPr>
          <a:lstStyle/>
          <a:p>
            <a:pPr>
              <a:buClr>
                <a:schemeClr val="tx1"/>
              </a:buClr>
              <a:buFont typeface="Wingdings" charset="2"/>
              <a:buChar char="Ø"/>
            </a:pPr>
            <a:r>
              <a:rPr lang="en-US" dirty="0" smtClean="0">
                <a:solidFill>
                  <a:schemeClr val="tx1"/>
                </a:solidFill>
              </a:rPr>
              <a:t>RTI Model Assumptions</a:t>
            </a:r>
          </a:p>
          <a:p>
            <a:pPr lvl="1">
              <a:buClr>
                <a:schemeClr val="tx1"/>
              </a:buClr>
              <a:buFont typeface="Wingdings" charset="2"/>
              <a:buChar char="Ø"/>
            </a:pPr>
            <a:r>
              <a:rPr lang="en-US" dirty="0" smtClean="0">
                <a:solidFill>
                  <a:schemeClr val="tx1"/>
                </a:solidFill>
              </a:rPr>
              <a:t>Collaborative service delivery</a:t>
            </a:r>
          </a:p>
          <a:p>
            <a:pPr lvl="2">
              <a:buClr>
                <a:schemeClr val="tx1"/>
              </a:buClr>
              <a:buFont typeface="Wingdings" charset="2"/>
              <a:buChar char="Ø"/>
            </a:pPr>
            <a:r>
              <a:rPr lang="en-US" dirty="0" smtClean="0">
                <a:solidFill>
                  <a:schemeClr val="tx1"/>
                </a:solidFill>
              </a:rPr>
              <a:t>new role for administrators</a:t>
            </a:r>
          </a:p>
          <a:p>
            <a:pPr lvl="2">
              <a:buClr>
                <a:schemeClr val="tx1"/>
              </a:buClr>
              <a:buFont typeface="Wingdings" charset="2"/>
              <a:buChar char="Ø"/>
            </a:pPr>
            <a:r>
              <a:rPr lang="en-US" dirty="0" smtClean="0">
                <a:solidFill>
                  <a:schemeClr val="tx1"/>
                </a:solidFill>
              </a:rPr>
              <a:t>new role for clinicians </a:t>
            </a:r>
          </a:p>
          <a:p>
            <a:pPr lvl="2">
              <a:buClr>
                <a:schemeClr val="tx1"/>
              </a:buClr>
              <a:buFont typeface="Wingdings" charset="2"/>
              <a:buChar char="Ø"/>
            </a:pPr>
            <a:r>
              <a:rPr lang="en-US" dirty="0" smtClean="0">
                <a:solidFill>
                  <a:schemeClr val="tx1"/>
                </a:solidFill>
              </a:rPr>
              <a:t>new role for Resource Teachers</a:t>
            </a:r>
          </a:p>
          <a:p>
            <a:pPr lvl="2">
              <a:buClr>
                <a:schemeClr val="tx1"/>
              </a:buClr>
              <a:buFont typeface="Wingdings" charset="2"/>
              <a:buChar char="Ø"/>
            </a:pPr>
            <a:r>
              <a:rPr lang="en-US" dirty="0" smtClean="0">
                <a:solidFill>
                  <a:schemeClr val="tx1"/>
                </a:solidFill>
              </a:rPr>
              <a:t>new role for Educational Assistants</a:t>
            </a:r>
          </a:p>
          <a:p>
            <a:pPr lvl="2">
              <a:buClr>
                <a:schemeClr val="tx1"/>
              </a:buClr>
              <a:buFont typeface="Wingdings" charset="2"/>
              <a:buChar char="Ø"/>
            </a:pPr>
            <a:r>
              <a:rPr lang="en-US" dirty="0" smtClean="0">
                <a:solidFill>
                  <a:schemeClr val="tx1"/>
                </a:solidFill>
              </a:rPr>
              <a:t>strengthening inclusive pre-service and in-service professional development for teachers</a:t>
            </a:r>
          </a:p>
          <a:p>
            <a:pPr lvl="2">
              <a:buClr>
                <a:schemeClr val="tx1"/>
              </a:buClr>
              <a:buFont typeface="Wingdings" charset="2"/>
              <a:buChar char="Ø"/>
            </a:pPr>
            <a:endParaRPr lang="en-US" dirty="0" smtClean="0">
              <a:solidFill>
                <a:schemeClr val="tx1"/>
              </a:solidFill>
            </a:endParaRPr>
          </a:p>
          <a:p>
            <a:pPr lvl="2">
              <a:buClr>
                <a:schemeClr val="tx1"/>
              </a:buClr>
              <a:buFont typeface="Wingdings" charset="2"/>
              <a:buChar char="Ø"/>
            </a:pPr>
            <a:endParaRPr lang="en-US" dirty="0" smtClean="0">
              <a:solidFill>
                <a:schemeClr val="tx1"/>
              </a:solidFill>
            </a:endParaRPr>
          </a:p>
          <a:p>
            <a:pPr lvl="2">
              <a:buClr>
                <a:schemeClr val="tx1"/>
              </a:buClr>
              <a:buFont typeface="Wingdings" charset="2"/>
              <a:buChar char="Ø"/>
            </a:pPr>
            <a:endParaRPr lang="en-US" dirty="0" smtClean="0">
              <a:solidFill>
                <a:schemeClr val="tx1"/>
              </a:solidFill>
            </a:endParaRPr>
          </a:p>
          <a:p>
            <a:pPr lvl="2">
              <a:buClr>
                <a:schemeClr val="tx1"/>
              </a:buClr>
              <a:buFont typeface="Wingdings" charset="2"/>
              <a:buChar char="Ø"/>
            </a:pPr>
            <a:endParaRPr lang="en-US" dirty="0" smtClean="0">
              <a:solidFill>
                <a:schemeClr val="tx1"/>
              </a:solidFill>
            </a:endParaRPr>
          </a:p>
          <a:p>
            <a:pPr lvl="1">
              <a:buClr>
                <a:schemeClr val="tx1"/>
              </a:buClr>
              <a:buFont typeface="Wingdings" charset="2"/>
              <a:buChar char="Ø"/>
            </a:pPr>
            <a:endParaRPr lang="en-US" dirty="0" smtClean="0">
              <a:solidFill>
                <a:schemeClr val="tx1"/>
              </a:solidFill>
            </a:endParaRPr>
          </a:p>
          <a:p>
            <a:pPr lvl="1">
              <a:buClr>
                <a:schemeClr val="tx1"/>
              </a:buClr>
              <a:buFont typeface="Wingdings" charset="2"/>
              <a:buChar char="Ø"/>
            </a:pPr>
            <a:endParaRPr lang="en-US" dirty="0" smtClean="0">
              <a:solidFill>
                <a:schemeClr val="tx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solidFill>
                  <a:schemeClr val="tx1"/>
                </a:solidFill>
              </a:rPr>
              <a:t>What Changed</a:t>
            </a:r>
            <a:endParaRPr lang="en-US" sz="4800" dirty="0">
              <a:solidFill>
                <a:schemeClr val="tx1"/>
              </a:solidFill>
            </a:endParaRPr>
          </a:p>
        </p:txBody>
      </p:sp>
      <p:sp>
        <p:nvSpPr>
          <p:cNvPr id="3" name="Content Placeholder 2"/>
          <p:cNvSpPr>
            <a:spLocks noGrp="1"/>
          </p:cNvSpPr>
          <p:nvPr>
            <p:ph idx="1"/>
          </p:nvPr>
        </p:nvSpPr>
        <p:spPr/>
        <p:txBody>
          <a:bodyPr>
            <a:normAutofit/>
          </a:bodyPr>
          <a:lstStyle/>
          <a:p>
            <a:pPr>
              <a:buClr>
                <a:schemeClr val="tx1"/>
              </a:buClr>
              <a:buFont typeface="Wingdings" charset="2"/>
              <a:buChar char="Ø"/>
            </a:pPr>
            <a:r>
              <a:rPr lang="en-US" dirty="0" smtClean="0">
                <a:solidFill>
                  <a:schemeClr val="tx1"/>
                </a:solidFill>
              </a:rPr>
              <a:t>RTI Model Assumptions</a:t>
            </a:r>
          </a:p>
          <a:p>
            <a:pPr lvl="1">
              <a:buClr>
                <a:schemeClr val="tx1"/>
              </a:buClr>
              <a:buFont typeface="Wingdings" charset="2"/>
              <a:buChar char="Ø"/>
            </a:pPr>
            <a:r>
              <a:rPr lang="en-US" dirty="0" smtClean="0">
                <a:solidFill>
                  <a:schemeClr val="tx1"/>
                </a:solidFill>
              </a:rPr>
              <a:t>Collaborative service delivery</a:t>
            </a:r>
          </a:p>
          <a:p>
            <a:pPr lvl="2">
              <a:buClr>
                <a:schemeClr val="tx1"/>
              </a:buClr>
              <a:buFont typeface="Wingdings" charset="2"/>
              <a:buChar char="Ø"/>
            </a:pPr>
            <a:r>
              <a:rPr lang="en-US" dirty="0" smtClean="0">
                <a:solidFill>
                  <a:schemeClr val="tx1"/>
                </a:solidFill>
              </a:rPr>
              <a:t>introduction of co-teaching</a:t>
            </a:r>
          </a:p>
          <a:p>
            <a:pPr lvl="2">
              <a:buClr>
                <a:schemeClr val="tx1"/>
              </a:buClr>
              <a:buFont typeface="Wingdings" charset="2"/>
              <a:buChar char="Ø"/>
            </a:pPr>
            <a:r>
              <a:rPr lang="en-US" dirty="0" smtClean="0">
                <a:solidFill>
                  <a:schemeClr val="tx1"/>
                </a:solidFill>
              </a:rPr>
              <a:t>organization of in-school support services team</a:t>
            </a:r>
          </a:p>
          <a:p>
            <a:pPr lvl="2">
              <a:buClr>
                <a:schemeClr val="tx1"/>
              </a:buClr>
              <a:buFont typeface="Wingdings" charset="2"/>
              <a:buChar char="Ø"/>
            </a:pPr>
            <a:r>
              <a:rPr lang="en-US" dirty="0" smtClean="0">
                <a:solidFill>
                  <a:schemeClr val="tx1"/>
                </a:solidFill>
              </a:rPr>
              <a:t>introduction of peer supports</a:t>
            </a:r>
          </a:p>
          <a:p>
            <a:pPr lvl="2">
              <a:buClr>
                <a:schemeClr val="tx1"/>
              </a:buClr>
              <a:buFont typeface="Wingdings" charset="2"/>
              <a:buChar char="Ø"/>
            </a:pPr>
            <a:r>
              <a:rPr lang="en-US" dirty="0" smtClean="0">
                <a:solidFill>
                  <a:schemeClr val="tx1"/>
                </a:solidFill>
              </a:rPr>
              <a:t>introduction of professional learning communities</a:t>
            </a:r>
          </a:p>
          <a:p>
            <a:pPr lvl="2">
              <a:buClr>
                <a:schemeClr val="tx1"/>
              </a:buClr>
              <a:buFont typeface="Wingdings" charset="2"/>
              <a:buChar char="Ø"/>
            </a:pPr>
            <a:r>
              <a:rPr lang="en-US" dirty="0" smtClean="0">
                <a:solidFill>
                  <a:schemeClr val="tx1"/>
                </a:solidFill>
              </a:rPr>
              <a:t>development of school-community partnerships</a:t>
            </a:r>
          </a:p>
          <a:p>
            <a:pPr lvl="2">
              <a:buClr>
                <a:schemeClr val="tx1"/>
              </a:buClr>
              <a:buFont typeface="Wingdings" charset="2"/>
              <a:buChar char="Ø"/>
            </a:pPr>
            <a:r>
              <a:rPr lang="en-US" dirty="0" smtClean="0">
                <a:solidFill>
                  <a:schemeClr val="tx1"/>
                </a:solidFill>
              </a:rPr>
              <a:t>strengthening home-school partnership</a:t>
            </a:r>
          </a:p>
          <a:p>
            <a:pPr lvl="1">
              <a:buClr>
                <a:schemeClr val="tx1"/>
              </a:buClr>
              <a:buFont typeface="Wingdings" charset="2"/>
              <a:buChar char="Ø"/>
            </a:pPr>
            <a:endParaRPr lang="en-US" dirty="0" smtClean="0">
              <a:solidFill>
                <a:schemeClr val="tx1"/>
              </a:solidFill>
            </a:endParaRPr>
          </a:p>
          <a:p>
            <a:pPr lvl="1">
              <a:buClr>
                <a:schemeClr val="tx1"/>
              </a:buClr>
              <a:buFont typeface="Wingdings" charset="2"/>
              <a:buChar char="Ø"/>
            </a:pPr>
            <a:endParaRPr lang="en-US" dirty="0" smtClean="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1063228"/>
            <a:ext cx="6172200" cy="583574"/>
          </a:xfrm>
        </p:spPr>
        <p:txBody>
          <a:bodyPr>
            <a:normAutofit fontScale="90000"/>
          </a:bodyPr>
          <a:lstStyle/>
          <a:p>
            <a:r>
              <a:rPr lang="en-CA" dirty="0" smtClean="0"/>
              <a:t>Presentation Outline</a:t>
            </a:r>
            <a:endParaRPr lang="en-CA" dirty="0"/>
          </a:p>
        </p:txBody>
      </p:sp>
      <p:sp>
        <p:nvSpPr>
          <p:cNvPr id="3" name="Content Placeholder 2"/>
          <p:cNvSpPr>
            <a:spLocks noGrp="1"/>
          </p:cNvSpPr>
          <p:nvPr>
            <p:ph idx="1"/>
          </p:nvPr>
        </p:nvSpPr>
        <p:spPr>
          <a:xfrm>
            <a:off x="1485900" y="1808821"/>
            <a:ext cx="7658100" cy="4483824"/>
          </a:xfrm>
        </p:spPr>
        <p:txBody>
          <a:bodyPr>
            <a:noAutofit/>
          </a:bodyPr>
          <a:lstStyle/>
          <a:p>
            <a:pPr marL="385763" indent="-385763">
              <a:buFont typeface="+mj-lt"/>
              <a:buAutoNum type="arabicPeriod"/>
            </a:pPr>
            <a:r>
              <a:rPr lang="en-CA" dirty="0" smtClean="0"/>
              <a:t>History Canada Russia Partnership On Inclusive Education</a:t>
            </a:r>
          </a:p>
          <a:p>
            <a:pPr marL="385763" indent="-385763">
              <a:buFont typeface="+mj-lt"/>
              <a:buAutoNum type="arabicPeriod"/>
            </a:pPr>
            <a:r>
              <a:rPr lang="en-CA" dirty="0" smtClean="0"/>
              <a:t>Role of Inclusive Education in Creating an Inclusive Society</a:t>
            </a:r>
          </a:p>
          <a:p>
            <a:pPr marL="385763" indent="-385763">
              <a:buFont typeface="+mj-lt"/>
              <a:buAutoNum type="arabicPeriod"/>
            </a:pPr>
            <a:r>
              <a:rPr lang="en-CA" dirty="0"/>
              <a:t>Principles of Collaboration for </a:t>
            </a:r>
            <a:r>
              <a:rPr lang="en-CA" dirty="0" smtClean="0"/>
              <a:t>Innovation</a:t>
            </a:r>
          </a:p>
          <a:p>
            <a:pPr marL="385763" indent="-385763">
              <a:buFont typeface="+mj-lt"/>
              <a:buAutoNum type="arabicPeriod"/>
            </a:pPr>
            <a:r>
              <a:rPr lang="en-CA" dirty="0" smtClean="0"/>
              <a:t>Activities, Outputs and Outcomes of Our Collaborative Partnership</a:t>
            </a:r>
          </a:p>
          <a:p>
            <a:pPr marL="385763" indent="-385763">
              <a:buFont typeface="+mj-lt"/>
              <a:buAutoNum type="arabicPeriod"/>
            </a:pPr>
            <a:r>
              <a:rPr lang="en-CA" dirty="0" smtClean="0"/>
              <a:t>Next Steps and Future Direction</a:t>
            </a:r>
          </a:p>
          <a:p>
            <a:pPr marL="385763" indent="-385763">
              <a:buFont typeface="+mj-lt"/>
              <a:buAutoNum type="arabicPeriod"/>
            </a:pPr>
            <a:endParaRPr lang="en-CA" dirty="0" smtClean="0"/>
          </a:p>
          <a:p>
            <a:pPr marL="385763" indent="-385763">
              <a:buFont typeface="+mj-lt"/>
              <a:buAutoNum type="arabicPeriod"/>
            </a:pPr>
            <a:endParaRPr lang="en-CA" dirty="0"/>
          </a:p>
        </p:txBody>
      </p:sp>
    </p:spTree>
    <p:extLst>
      <p:ext uri="{BB962C8B-B14F-4D97-AF65-F5344CB8AC3E}">
        <p14:creationId xmlns:p14="http://schemas.microsoft.com/office/powerpoint/2010/main" val="30580059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solidFill>
                  <a:schemeClr val="tx1"/>
                </a:solidFill>
              </a:rPr>
              <a:t>What Changed</a:t>
            </a:r>
            <a:endParaRPr lang="en-US" sz="4800" dirty="0">
              <a:solidFill>
                <a:schemeClr val="tx1"/>
              </a:solidFill>
            </a:endParaRPr>
          </a:p>
        </p:txBody>
      </p:sp>
      <p:sp>
        <p:nvSpPr>
          <p:cNvPr id="3" name="Content Placeholder 2"/>
          <p:cNvSpPr>
            <a:spLocks noGrp="1"/>
          </p:cNvSpPr>
          <p:nvPr>
            <p:ph idx="1"/>
          </p:nvPr>
        </p:nvSpPr>
        <p:spPr/>
        <p:txBody>
          <a:bodyPr>
            <a:normAutofit fontScale="92500"/>
          </a:bodyPr>
          <a:lstStyle/>
          <a:p>
            <a:pPr>
              <a:buClr>
                <a:schemeClr val="tx1"/>
              </a:buClr>
              <a:buFont typeface="Wingdings" charset="2"/>
              <a:buChar char="Ø"/>
            </a:pPr>
            <a:r>
              <a:rPr lang="en-US" dirty="0" smtClean="0">
                <a:solidFill>
                  <a:schemeClr val="tx1"/>
                </a:solidFill>
              </a:rPr>
              <a:t>RTI Model Assumptions</a:t>
            </a:r>
          </a:p>
          <a:p>
            <a:pPr lvl="1">
              <a:buClr>
                <a:schemeClr val="tx1"/>
              </a:buClr>
              <a:buFont typeface="Wingdings" charset="2"/>
              <a:buChar char="Ø"/>
            </a:pPr>
            <a:r>
              <a:rPr lang="en-US" dirty="0" smtClean="0">
                <a:solidFill>
                  <a:schemeClr val="tx1"/>
                </a:solidFill>
              </a:rPr>
              <a:t>services organized in Tiers</a:t>
            </a:r>
          </a:p>
          <a:p>
            <a:pPr lvl="1">
              <a:buClr>
                <a:schemeClr val="tx1"/>
              </a:buClr>
              <a:buFont typeface="Wingdings" charset="2"/>
              <a:buChar char="Ø"/>
            </a:pPr>
            <a:r>
              <a:rPr lang="en-US" dirty="0" smtClean="0">
                <a:solidFill>
                  <a:schemeClr val="tx1"/>
                </a:solidFill>
              </a:rPr>
              <a:t>services are more holistic (student-centered...not discipline-based)</a:t>
            </a:r>
          </a:p>
          <a:p>
            <a:pPr lvl="1">
              <a:buClr>
                <a:schemeClr val="tx1"/>
              </a:buClr>
              <a:buFont typeface="Wingdings" charset="2"/>
              <a:buChar char="Ø"/>
            </a:pPr>
            <a:r>
              <a:rPr lang="en-US" dirty="0" smtClean="0">
                <a:solidFill>
                  <a:schemeClr val="tx1"/>
                </a:solidFill>
              </a:rPr>
              <a:t>strengths-based, growth promoting, ability-focused approach </a:t>
            </a:r>
          </a:p>
          <a:p>
            <a:pPr lvl="1">
              <a:buClr>
                <a:schemeClr val="tx1"/>
              </a:buClr>
              <a:buFont typeface="Wingdings" charset="2"/>
              <a:buChar char="Ø"/>
            </a:pPr>
            <a:r>
              <a:rPr lang="en-US" dirty="0" smtClean="0">
                <a:solidFill>
                  <a:schemeClr val="tx1"/>
                </a:solidFill>
              </a:rPr>
              <a:t>behavior plans, social-emotional provisions, academic supports are embedded in classroom work</a:t>
            </a:r>
          </a:p>
          <a:p>
            <a:pPr lvl="1">
              <a:buClr>
                <a:schemeClr val="tx1"/>
              </a:buClr>
              <a:buFont typeface="Wingdings" charset="2"/>
              <a:buChar char="Ø"/>
            </a:pPr>
            <a:r>
              <a:rPr lang="en-US" dirty="0" smtClean="0">
                <a:solidFill>
                  <a:schemeClr val="tx1"/>
                </a:solidFill>
              </a:rPr>
              <a:t>authentic assessment of learning, for teaching, as feedback, for motivation and self-determination </a:t>
            </a:r>
          </a:p>
          <a:p>
            <a:pPr lvl="1">
              <a:buClr>
                <a:schemeClr val="tx1"/>
              </a:buClr>
              <a:buFont typeface="Wingdings" charset="2"/>
              <a:buChar char="Ø"/>
            </a:pPr>
            <a:endParaRPr lang="en-US" dirty="0" smtClean="0">
              <a:solidFill>
                <a:schemeClr val="tx1"/>
              </a:solidFill>
            </a:endParaRPr>
          </a:p>
          <a:p>
            <a:pPr lvl="1">
              <a:buClr>
                <a:schemeClr val="tx1"/>
              </a:buClr>
              <a:buFont typeface="Wingdings" charset="2"/>
              <a:buChar char="Ø"/>
            </a:pPr>
            <a:endParaRPr lang="en-US" dirty="0" smtClean="0">
              <a:solidFill>
                <a:schemeClr val="tx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solidFill>
                  <a:schemeClr val="tx1"/>
                </a:solidFill>
              </a:rPr>
              <a:t>What Changed</a:t>
            </a:r>
            <a:endParaRPr lang="en-US" sz="4800" dirty="0">
              <a:solidFill>
                <a:schemeClr val="tx1"/>
              </a:solidFill>
            </a:endParaRPr>
          </a:p>
        </p:txBody>
      </p:sp>
      <p:sp>
        <p:nvSpPr>
          <p:cNvPr id="3" name="Content Placeholder 2"/>
          <p:cNvSpPr>
            <a:spLocks noGrp="1"/>
          </p:cNvSpPr>
          <p:nvPr>
            <p:ph idx="1"/>
          </p:nvPr>
        </p:nvSpPr>
        <p:spPr/>
        <p:txBody>
          <a:bodyPr>
            <a:normAutofit/>
          </a:bodyPr>
          <a:lstStyle/>
          <a:p>
            <a:pPr>
              <a:buClr>
                <a:schemeClr val="tx1"/>
              </a:buClr>
              <a:buFont typeface="Wingdings" charset="2"/>
              <a:buChar char="Ø"/>
            </a:pPr>
            <a:r>
              <a:rPr lang="en-US" dirty="0" smtClean="0">
                <a:solidFill>
                  <a:schemeClr val="tx1"/>
                </a:solidFill>
              </a:rPr>
              <a:t>RTI Model Assumptions</a:t>
            </a:r>
          </a:p>
          <a:p>
            <a:pPr lvl="1">
              <a:buClr>
                <a:schemeClr val="tx1"/>
              </a:buClr>
              <a:buFont typeface="Wingdings" charset="2"/>
              <a:buChar char="Ø"/>
            </a:pPr>
            <a:r>
              <a:rPr lang="en-US" dirty="0" smtClean="0">
                <a:solidFill>
                  <a:schemeClr val="tx1"/>
                </a:solidFill>
              </a:rPr>
              <a:t>Tier 1 services: Universal Design for Learning (UDL)</a:t>
            </a:r>
          </a:p>
          <a:p>
            <a:pPr lvl="2">
              <a:buClr>
                <a:schemeClr val="tx1"/>
              </a:buClr>
              <a:buFont typeface="Wingdings" charset="2"/>
              <a:buChar char="Ø"/>
            </a:pPr>
            <a:r>
              <a:rPr lang="en-US" dirty="0" smtClean="0">
                <a:solidFill>
                  <a:schemeClr val="tx1"/>
                </a:solidFill>
              </a:rPr>
              <a:t>“inclusive” provisions available for all students</a:t>
            </a:r>
          </a:p>
          <a:p>
            <a:pPr lvl="2">
              <a:buClr>
                <a:schemeClr val="tx1"/>
              </a:buClr>
              <a:buFont typeface="Wingdings" charset="2"/>
              <a:buChar char="Ø"/>
            </a:pPr>
            <a:r>
              <a:rPr lang="en-US" dirty="0" smtClean="0">
                <a:solidFill>
                  <a:schemeClr val="tx1"/>
                </a:solidFill>
              </a:rPr>
              <a:t>social/emotional learning supports</a:t>
            </a:r>
          </a:p>
          <a:p>
            <a:pPr lvl="2">
              <a:buClr>
                <a:schemeClr val="tx1"/>
              </a:buClr>
              <a:buFont typeface="Wingdings" charset="2"/>
              <a:buChar char="Ø"/>
            </a:pPr>
            <a:r>
              <a:rPr lang="en-US" dirty="0" smtClean="0">
                <a:solidFill>
                  <a:schemeClr val="tx1"/>
                </a:solidFill>
              </a:rPr>
              <a:t>academic learning supports</a:t>
            </a:r>
          </a:p>
          <a:p>
            <a:pPr lvl="2">
              <a:buClr>
                <a:schemeClr val="tx1"/>
              </a:buClr>
              <a:buFont typeface="Wingdings" charset="2"/>
              <a:buChar char="Ø"/>
            </a:pPr>
            <a:r>
              <a:rPr lang="en-US" dirty="0" smtClean="0">
                <a:solidFill>
                  <a:schemeClr val="tx1"/>
                </a:solidFill>
              </a:rPr>
              <a:t>positive behavior supports </a:t>
            </a:r>
          </a:p>
          <a:p>
            <a:pPr lvl="2">
              <a:buClr>
                <a:schemeClr val="tx1"/>
              </a:buClr>
              <a:buFont typeface="Wingdings" charset="2"/>
              <a:buChar char="Ø"/>
            </a:pPr>
            <a:r>
              <a:rPr lang="en-US" dirty="0" smtClean="0">
                <a:solidFill>
                  <a:schemeClr val="tx1"/>
                </a:solidFill>
              </a:rPr>
              <a:t>Resource Teacher – Classroom Teacher collaboration</a:t>
            </a:r>
          </a:p>
          <a:p>
            <a:pPr lvl="2">
              <a:buClr>
                <a:schemeClr val="tx1"/>
              </a:buClr>
              <a:buFont typeface="Wingdings" charset="2"/>
              <a:buChar char="Ø"/>
            </a:pPr>
            <a:r>
              <a:rPr lang="en-US" dirty="0" smtClean="0">
                <a:solidFill>
                  <a:schemeClr val="tx1"/>
                </a:solidFill>
              </a:rPr>
              <a:t>Educational Assistant assigned to Classroom Teacher to</a:t>
            </a:r>
          </a:p>
          <a:p>
            <a:pPr lvl="2">
              <a:buClr>
                <a:schemeClr val="tx1"/>
              </a:buClr>
              <a:buNone/>
            </a:pPr>
            <a:r>
              <a:rPr lang="en-US" dirty="0" smtClean="0">
                <a:solidFill>
                  <a:schemeClr val="tx1"/>
                </a:solidFill>
              </a:rPr>
              <a:t>   support an inclusive classroom for all students</a:t>
            </a:r>
          </a:p>
          <a:p>
            <a:pPr lvl="2">
              <a:buClr>
                <a:schemeClr val="tx1"/>
              </a:buClr>
              <a:buFont typeface="Wingdings" charset="2"/>
              <a:buChar char="Ø"/>
            </a:pPr>
            <a:endParaRPr lang="en-US" dirty="0" smtClean="0">
              <a:solidFill>
                <a:schemeClr val="tx1"/>
              </a:solidFill>
            </a:endParaRPr>
          </a:p>
          <a:p>
            <a:pPr lvl="1">
              <a:buClr>
                <a:schemeClr val="tx1"/>
              </a:buClr>
              <a:buFont typeface="Wingdings" charset="2"/>
              <a:buChar char="Ø"/>
            </a:pPr>
            <a:endParaRPr lang="en-US" dirty="0" smtClean="0">
              <a:solidFill>
                <a:schemeClr val="tx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solidFill>
                  <a:schemeClr val="tx1"/>
                </a:solidFill>
              </a:rPr>
              <a:t>What Changed</a:t>
            </a:r>
            <a:endParaRPr lang="en-US" sz="4800" dirty="0">
              <a:solidFill>
                <a:schemeClr val="tx1"/>
              </a:solidFill>
            </a:endParaRPr>
          </a:p>
        </p:txBody>
      </p:sp>
      <p:sp>
        <p:nvSpPr>
          <p:cNvPr id="3" name="Content Placeholder 2"/>
          <p:cNvSpPr>
            <a:spLocks noGrp="1"/>
          </p:cNvSpPr>
          <p:nvPr>
            <p:ph idx="1"/>
          </p:nvPr>
        </p:nvSpPr>
        <p:spPr/>
        <p:txBody>
          <a:bodyPr>
            <a:normAutofit/>
          </a:bodyPr>
          <a:lstStyle/>
          <a:p>
            <a:pPr>
              <a:buClr>
                <a:schemeClr val="tx1"/>
              </a:buClr>
              <a:buFont typeface="Wingdings" charset="2"/>
              <a:buChar char="Ø"/>
            </a:pPr>
            <a:r>
              <a:rPr lang="en-US" dirty="0" smtClean="0">
                <a:solidFill>
                  <a:schemeClr val="tx1"/>
                </a:solidFill>
              </a:rPr>
              <a:t>RTI Model Assumptions</a:t>
            </a:r>
          </a:p>
          <a:p>
            <a:pPr lvl="1">
              <a:buClr>
                <a:schemeClr val="tx1"/>
              </a:buClr>
              <a:buFont typeface="Wingdings" charset="2"/>
              <a:buChar char="Ø"/>
            </a:pPr>
            <a:r>
              <a:rPr lang="en-US" dirty="0" smtClean="0">
                <a:solidFill>
                  <a:schemeClr val="tx1"/>
                </a:solidFill>
              </a:rPr>
              <a:t>Tier 2 services: Differentiated Instruction (DI)</a:t>
            </a:r>
          </a:p>
          <a:p>
            <a:pPr lvl="2">
              <a:buClr>
                <a:schemeClr val="tx1"/>
              </a:buClr>
              <a:buFont typeface="Wingdings" charset="2"/>
              <a:buChar char="Ø"/>
            </a:pPr>
            <a:r>
              <a:rPr lang="en-US" dirty="0" smtClean="0">
                <a:solidFill>
                  <a:schemeClr val="tx1"/>
                </a:solidFill>
              </a:rPr>
              <a:t>“inclusive” provisions available for all students</a:t>
            </a:r>
          </a:p>
          <a:p>
            <a:pPr lvl="2">
              <a:buClr>
                <a:schemeClr val="tx1"/>
              </a:buClr>
              <a:buFont typeface="Wingdings" charset="2"/>
              <a:buChar char="Ø"/>
            </a:pPr>
            <a:r>
              <a:rPr lang="en-US" dirty="0" smtClean="0">
                <a:solidFill>
                  <a:schemeClr val="tx1"/>
                </a:solidFill>
              </a:rPr>
              <a:t>instructional objectives: same or equivalent</a:t>
            </a:r>
          </a:p>
          <a:p>
            <a:pPr lvl="2">
              <a:buClr>
                <a:schemeClr val="tx1"/>
              </a:buClr>
              <a:buFont typeface="Wingdings" charset="2"/>
              <a:buChar char="Ø"/>
            </a:pPr>
            <a:r>
              <a:rPr lang="en-US" dirty="0" smtClean="0">
                <a:solidFill>
                  <a:schemeClr val="tx1"/>
                </a:solidFill>
              </a:rPr>
              <a:t>instructional methods and supports: differentiated</a:t>
            </a:r>
          </a:p>
          <a:p>
            <a:pPr lvl="2">
              <a:buClr>
                <a:schemeClr val="tx1"/>
              </a:buClr>
              <a:buFont typeface="Wingdings" charset="2"/>
              <a:buChar char="Ø"/>
            </a:pPr>
            <a:r>
              <a:rPr lang="en-US" dirty="0" smtClean="0">
                <a:solidFill>
                  <a:schemeClr val="tx1"/>
                </a:solidFill>
              </a:rPr>
              <a:t>instructional outcomes and standards: same or equivalent</a:t>
            </a:r>
          </a:p>
          <a:p>
            <a:pPr lvl="2">
              <a:buClr>
                <a:schemeClr val="tx1"/>
              </a:buClr>
              <a:buFont typeface="Wingdings" charset="2"/>
              <a:buChar char="Ø"/>
            </a:pPr>
            <a:r>
              <a:rPr lang="en-US" dirty="0" smtClean="0">
                <a:solidFill>
                  <a:schemeClr val="tx1"/>
                </a:solidFill>
              </a:rPr>
              <a:t>if instructional objectives, outcomes or standards change</a:t>
            </a:r>
          </a:p>
          <a:p>
            <a:pPr lvl="2">
              <a:buClr>
                <a:schemeClr val="tx1"/>
              </a:buClr>
              <a:buNone/>
            </a:pPr>
            <a:r>
              <a:rPr lang="en-US" dirty="0" smtClean="0">
                <a:solidFill>
                  <a:schemeClr val="tx1"/>
                </a:solidFill>
              </a:rPr>
              <a:t>  IEP (individual education plan) required</a:t>
            </a:r>
          </a:p>
          <a:p>
            <a:pPr lvl="1">
              <a:buClr>
                <a:schemeClr val="tx1"/>
              </a:buClr>
              <a:buFont typeface="Wingdings" charset="2"/>
              <a:buChar char="Ø"/>
            </a:pPr>
            <a:endParaRPr lang="en-US" dirty="0" smtClean="0">
              <a:solidFill>
                <a:schemeClr val="tx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solidFill>
                  <a:schemeClr val="tx1"/>
                </a:solidFill>
              </a:rPr>
              <a:t>What Changed</a:t>
            </a:r>
            <a:endParaRPr lang="en-US" sz="4800" dirty="0">
              <a:solidFill>
                <a:schemeClr val="tx1"/>
              </a:solidFill>
            </a:endParaRPr>
          </a:p>
        </p:txBody>
      </p:sp>
      <p:sp>
        <p:nvSpPr>
          <p:cNvPr id="3" name="Content Placeholder 2"/>
          <p:cNvSpPr>
            <a:spLocks noGrp="1"/>
          </p:cNvSpPr>
          <p:nvPr>
            <p:ph idx="1"/>
          </p:nvPr>
        </p:nvSpPr>
        <p:spPr/>
        <p:txBody>
          <a:bodyPr>
            <a:normAutofit lnSpcReduction="10000"/>
          </a:bodyPr>
          <a:lstStyle/>
          <a:p>
            <a:pPr>
              <a:buClr>
                <a:schemeClr val="tx1"/>
              </a:buClr>
              <a:buFont typeface="Wingdings" charset="2"/>
              <a:buChar char="Ø"/>
            </a:pPr>
            <a:r>
              <a:rPr lang="en-US" dirty="0" smtClean="0">
                <a:solidFill>
                  <a:schemeClr val="tx1"/>
                </a:solidFill>
              </a:rPr>
              <a:t>RTI Model Assumptions</a:t>
            </a:r>
          </a:p>
          <a:p>
            <a:pPr lvl="1">
              <a:buClr>
                <a:schemeClr val="tx1"/>
              </a:buClr>
              <a:buFont typeface="Wingdings" charset="2"/>
              <a:buChar char="Ø"/>
            </a:pPr>
            <a:r>
              <a:rPr lang="en-US" dirty="0" smtClean="0">
                <a:solidFill>
                  <a:schemeClr val="tx1"/>
                </a:solidFill>
              </a:rPr>
              <a:t>Tier 3 services: Intensive Individualized Supports </a:t>
            </a:r>
          </a:p>
          <a:p>
            <a:pPr lvl="2">
              <a:buClr>
                <a:schemeClr val="tx1"/>
              </a:buClr>
              <a:buFont typeface="Wingdings" charset="2"/>
              <a:buChar char="Ø"/>
            </a:pPr>
            <a:r>
              <a:rPr lang="en-US" dirty="0" smtClean="0">
                <a:solidFill>
                  <a:schemeClr val="tx1"/>
                </a:solidFill>
              </a:rPr>
              <a:t>IEP (Type 1) – exceptional supports to access the curriculum</a:t>
            </a:r>
          </a:p>
          <a:p>
            <a:pPr lvl="2">
              <a:buClr>
                <a:schemeClr val="tx1"/>
              </a:buClr>
              <a:buFont typeface="Wingdings" charset="2"/>
              <a:buChar char="Ø"/>
            </a:pPr>
            <a:r>
              <a:rPr lang="en-US" dirty="0" smtClean="0">
                <a:solidFill>
                  <a:schemeClr val="tx1"/>
                </a:solidFill>
              </a:rPr>
              <a:t>IEP (Type 2) – exceptional supports replace the curriculum</a:t>
            </a:r>
          </a:p>
          <a:p>
            <a:pPr lvl="2">
              <a:buClr>
                <a:schemeClr val="tx1"/>
              </a:buClr>
              <a:buFont typeface="Wingdings" charset="2"/>
              <a:buChar char="Ø"/>
            </a:pPr>
            <a:r>
              <a:rPr lang="en-US" dirty="0" smtClean="0">
                <a:solidFill>
                  <a:schemeClr val="tx1"/>
                </a:solidFill>
              </a:rPr>
              <a:t>requires student and family input</a:t>
            </a:r>
          </a:p>
          <a:p>
            <a:pPr lvl="2">
              <a:buClr>
                <a:schemeClr val="tx1"/>
              </a:buClr>
              <a:buFont typeface="Wingdings" charset="2"/>
              <a:buChar char="Ø"/>
            </a:pPr>
            <a:r>
              <a:rPr lang="en-US" dirty="0" smtClean="0">
                <a:solidFill>
                  <a:schemeClr val="tx1"/>
                </a:solidFill>
              </a:rPr>
              <a:t>long term, holistic planning required</a:t>
            </a:r>
          </a:p>
          <a:p>
            <a:pPr lvl="2">
              <a:buClr>
                <a:schemeClr val="tx1"/>
              </a:buClr>
              <a:buFont typeface="Wingdings" charset="2"/>
              <a:buChar char="Ø"/>
            </a:pPr>
            <a:r>
              <a:rPr lang="en-US" dirty="0" smtClean="0">
                <a:solidFill>
                  <a:schemeClr val="tx1"/>
                </a:solidFill>
              </a:rPr>
              <a:t>“transition” planning required </a:t>
            </a:r>
          </a:p>
          <a:p>
            <a:pPr lvl="2">
              <a:buClr>
                <a:schemeClr val="tx1"/>
              </a:buClr>
              <a:buFont typeface="Wingdings" charset="2"/>
              <a:buChar char="Ø"/>
            </a:pPr>
            <a:r>
              <a:rPr lang="en-US" dirty="0" smtClean="0">
                <a:solidFill>
                  <a:schemeClr val="tx1"/>
                </a:solidFill>
              </a:rPr>
              <a:t>inclusive valued social roles and participation emphasized</a:t>
            </a:r>
          </a:p>
          <a:p>
            <a:pPr lvl="2">
              <a:buClr>
                <a:schemeClr val="tx1"/>
              </a:buClr>
              <a:buFont typeface="Wingdings" charset="2"/>
              <a:buChar char="Ø"/>
            </a:pPr>
            <a:endParaRPr lang="en-US" dirty="0" smtClean="0">
              <a:solidFill>
                <a:schemeClr val="tx1"/>
              </a:solidFill>
            </a:endParaRPr>
          </a:p>
          <a:p>
            <a:pPr lvl="2">
              <a:buClr>
                <a:schemeClr val="tx1"/>
              </a:buClr>
              <a:buFont typeface="Wingdings" charset="2"/>
              <a:buChar char="Ø"/>
            </a:pPr>
            <a:endParaRPr lang="en-US" dirty="0" smtClean="0">
              <a:solidFill>
                <a:schemeClr val="tx1"/>
              </a:solidFill>
            </a:endParaRPr>
          </a:p>
          <a:p>
            <a:pPr lvl="1">
              <a:buClr>
                <a:schemeClr val="tx1"/>
              </a:buClr>
              <a:buFont typeface="Wingdings" charset="2"/>
              <a:buChar char="Ø"/>
            </a:pPr>
            <a:endParaRPr lang="en-US" dirty="0" smtClean="0">
              <a:solidFill>
                <a:schemeClr val="tx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solidFill>
                  <a:schemeClr val="tx1"/>
                </a:solidFill>
              </a:rPr>
              <a:t>How Change progressed</a:t>
            </a:r>
            <a:endParaRPr lang="en-US" sz="4800" dirty="0">
              <a:solidFill>
                <a:schemeClr val="tx1"/>
              </a:solidFill>
            </a:endParaRPr>
          </a:p>
        </p:txBody>
      </p:sp>
      <p:sp>
        <p:nvSpPr>
          <p:cNvPr id="3" name="Content Placeholder 2"/>
          <p:cNvSpPr>
            <a:spLocks noGrp="1"/>
          </p:cNvSpPr>
          <p:nvPr>
            <p:ph idx="1"/>
          </p:nvPr>
        </p:nvSpPr>
        <p:spPr>
          <a:xfrm>
            <a:off x="304800" y="1554162"/>
            <a:ext cx="8686800" cy="4988366"/>
          </a:xfrm>
        </p:spPr>
        <p:txBody>
          <a:bodyPr>
            <a:normAutofit/>
          </a:bodyPr>
          <a:lstStyle/>
          <a:p>
            <a:pPr>
              <a:buClr>
                <a:schemeClr val="tx1"/>
              </a:buClr>
              <a:buFont typeface="Wingdings" charset="2"/>
              <a:buChar char="Ø"/>
            </a:pPr>
            <a:r>
              <a:rPr lang="en-US" dirty="0" smtClean="0">
                <a:solidFill>
                  <a:schemeClr val="tx1"/>
                </a:solidFill>
              </a:rPr>
              <a:t>inclusion is a “work-in-progress”</a:t>
            </a:r>
          </a:p>
          <a:p>
            <a:pPr>
              <a:buClr>
                <a:schemeClr val="tx1"/>
              </a:buClr>
              <a:buFont typeface="Wingdings" charset="2"/>
              <a:buChar char="Ø"/>
            </a:pPr>
            <a:r>
              <a:rPr lang="en-US" dirty="0" smtClean="0">
                <a:solidFill>
                  <a:schemeClr val="tx1"/>
                </a:solidFill>
              </a:rPr>
              <a:t>international agreements</a:t>
            </a:r>
          </a:p>
          <a:p>
            <a:pPr>
              <a:buClr>
                <a:schemeClr val="tx1"/>
              </a:buClr>
              <a:buFont typeface="Wingdings" charset="2"/>
              <a:buChar char="Ø"/>
            </a:pPr>
            <a:r>
              <a:rPr lang="en-US" dirty="0" smtClean="0">
                <a:solidFill>
                  <a:schemeClr val="tx1"/>
                </a:solidFill>
              </a:rPr>
              <a:t>constitutional reform in Canada</a:t>
            </a:r>
          </a:p>
          <a:p>
            <a:pPr>
              <a:buClr>
                <a:schemeClr val="tx1"/>
              </a:buClr>
              <a:buFont typeface="Wingdings" charset="2"/>
              <a:buChar char="Ø"/>
            </a:pPr>
            <a:r>
              <a:rPr lang="en-US" dirty="0" smtClean="0">
                <a:solidFill>
                  <a:schemeClr val="tx1"/>
                </a:solidFill>
              </a:rPr>
              <a:t>parent advocacy</a:t>
            </a:r>
          </a:p>
          <a:p>
            <a:pPr>
              <a:buClr>
                <a:schemeClr val="tx1"/>
              </a:buClr>
              <a:buFont typeface="Wingdings" charset="2"/>
              <a:buChar char="Ø"/>
            </a:pPr>
            <a:r>
              <a:rPr lang="en-US" dirty="0" smtClean="0">
                <a:solidFill>
                  <a:schemeClr val="tx1"/>
                </a:solidFill>
              </a:rPr>
              <a:t>self-advocacy of people with disabilities</a:t>
            </a:r>
          </a:p>
          <a:p>
            <a:pPr>
              <a:buClr>
                <a:schemeClr val="tx1"/>
              </a:buClr>
              <a:buFont typeface="Wingdings" charset="2"/>
              <a:buChar char="Ø"/>
            </a:pPr>
            <a:r>
              <a:rPr lang="en-US" dirty="0" smtClean="0">
                <a:solidFill>
                  <a:schemeClr val="tx1"/>
                </a:solidFill>
              </a:rPr>
              <a:t>professional advocacy </a:t>
            </a:r>
          </a:p>
          <a:p>
            <a:pPr>
              <a:buClr>
                <a:schemeClr val="tx1"/>
              </a:buClr>
              <a:buFont typeface="Wingdings" charset="2"/>
              <a:buChar char="Ø"/>
            </a:pPr>
            <a:r>
              <a:rPr lang="en-US" dirty="0" smtClean="0">
                <a:solidFill>
                  <a:schemeClr val="tx1"/>
                </a:solidFill>
              </a:rPr>
              <a:t>university research</a:t>
            </a:r>
          </a:p>
          <a:p>
            <a:pPr>
              <a:buClr>
                <a:schemeClr val="tx1"/>
              </a:buClr>
              <a:buFont typeface="Wingdings" charset="2"/>
              <a:buChar char="Ø"/>
            </a:pPr>
            <a:r>
              <a:rPr lang="en-US" dirty="0" smtClean="0">
                <a:solidFill>
                  <a:schemeClr val="tx1"/>
                </a:solidFill>
              </a:rPr>
              <a:t>educational policy development</a:t>
            </a:r>
          </a:p>
          <a:p>
            <a:pPr>
              <a:buClr>
                <a:schemeClr val="tx1"/>
              </a:buClr>
              <a:buFont typeface="Wingdings" charset="2"/>
              <a:buChar char="Ø"/>
            </a:pPr>
            <a:endParaRPr lang="en-US" dirty="0" smtClean="0">
              <a:solidFill>
                <a:schemeClr val="tx1"/>
              </a:solidFill>
            </a:endParaRPr>
          </a:p>
          <a:p>
            <a:pPr>
              <a:buClr>
                <a:schemeClr val="tx1"/>
              </a:buClr>
              <a:buFont typeface="Wingdings" charset="2"/>
              <a:buChar char="Ø"/>
            </a:pPr>
            <a:endParaRPr lang="en-US" dirty="0" smtClean="0">
              <a:solidFill>
                <a:schemeClr val="tx1"/>
              </a:solidFill>
            </a:endParaRPr>
          </a:p>
          <a:p>
            <a:pPr lvl="2">
              <a:buClr>
                <a:schemeClr val="tx1"/>
              </a:buClr>
              <a:buFont typeface="Wingdings" charset="2"/>
              <a:buChar char="Ø"/>
            </a:pPr>
            <a:endParaRPr lang="en-US" dirty="0" smtClean="0">
              <a:solidFill>
                <a:schemeClr val="tx1"/>
              </a:solidFill>
            </a:endParaRPr>
          </a:p>
          <a:p>
            <a:pPr lvl="2">
              <a:buClr>
                <a:schemeClr val="tx1"/>
              </a:buClr>
              <a:buFont typeface="Wingdings" charset="2"/>
              <a:buChar char="Ø"/>
            </a:pPr>
            <a:endParaRPr lang="en-US" dirty="0" smtClean="0">
              <a:solidFill>
                <a:schemeClr val="tx1"/>
              </a:solidFill>
            </a:endParaRPr>
          </a:p>
          <a:p>
            <a:pPr lvl="1">
              <a:buClr>
                <a:schemeClr val="tx1"/>
              </a:buClr>
              <a:buFont typeface="Wingdings" charset="2"/>
              <a:buChar char="Ø"/>
            </a:pPr>
            <a:endParaRPr lang="en-US" dirty="0" smtClean="0">
              <a:solidFill>
                <a:schemeClr val="tx1"/>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199"/>
            <a:ext cx="8686800" cy="1411505"/>
          </a:xfrm>
        </p:spPr>
        <p:txBody>
          <a:bodyPr>
            <a:normAutofit fontScale="90000"/>
          </a:bodyPr>
          <a:lstStyle/>
          <a:p>
            <a:r>
              <a:rPr lang="en-US" sz="4800" dirty="0" smtClean="0">
                <a:solidFill>
                  <a:schemeClr val="tx1"/>
                </a:solidFill>
              </a:rPr>
              <a:t>Problems in the Change process</a:t>
            </a:r>
            <a:endParaRPr lang="en-US" sz="4800" dirty="0">
              <a:solidFill>
                <a:schemeClr val="tx1"/>
              </a:solidFill>
            </a:endParaRPr>
          </a:p>
        </p:txBody>
      </p:sp>
      <p:sp>
        <p:nvSpPr>
          <p:cNvPr id="3" name="Content Placeholder 2"/>
          <p:cNvSpPr>
            <a:spLocks noGrp="1"/>
          </p:cNvSpPr>
          <p:nvPr>
            <p:ph idx="1"/>
          </p:nvPr>
        </p:nvSpPr>
        <p:spPr>
          <a:xfrm>
            <a:off x="304800" y="1868704"/>
            <a:ext cx="8686800" cy="4673824"/>
          </a:xfrm>
        </p:spPr>
        <p:txBody>
          <a:bodyPr>
            <a:normAutofit fontScale="92500" lnSpcReduction="10000"/>
          </a:bodyPr>
          <a:lstStyle/>
          <a:p>
            <a:pPr>
              <a:buClr>
                <a:schemeClr val="tx1"/>
              </a:buClr>
              <a:buFont typeface="Wingdings" charset="2"/>
              <a:buChar char="Ø"/>
            </a:pPr>
            <a:r>
              <a:rPr lang="en-US" dirty="0" smtClean="0">
                <a:solidFill>
                  <a:schemeClr val="tx1"/>
                </a:solidFill>
              </a:rPr>
              <a:t>societal devaluation of people with impairments</a:t>
            </a:r>
          </a:p>
          <a:p>
            <a:pPr>
              <a:buClr>
                <a:schemeClr val="tx1"/>
              </a:buClr>
              <a:buFont typeface="Wingdings" charset="2"/>
              <a:buChar char="Ø"/>
            </a:pPr>
            <a:r>
              <a:rPr lang="en-US" dirty="0" smtClean="0">
                <a:solidFill>
                  <a:schemeClr val="tx1"/>
                </a:solidFill>
              </a:rPr>
              <a:t>attitudinal barriers – underestimation of potential</a:t>
            </a:r>
          </a:p>
          <a:p>
            <a:pPr>
              <a:buClr>
                <a:schemeClr val="tx1"/>
              </a:buClr>
              <a:buFont typeface="Wingdings" charset="2"/>
              <a:buChar char="Ø"/>
            </a:pPr>
            <a:r>
              <a:rPr lang="en-US" dirty="0" smtClean="0">
                <a:solidFill>
                  <a:schemeClr val="tx1"/>
                </a:solidFill>
              </a:rPr>
              <a:t>professional role confusion</a:t>
            </a:r>
          </a:p>
          <a:p>
            <a:pPr>
              <a:buClr>
                <a:schemeClr val="tx1"/>
              </a:buClr>
              <a:buFont typeface="Wingdings" charset="2"/>
              <a:buChar char="Ø"/>
            </a:pPr>
            <a:r>
              <a:rPr lang="en-US" dirty="0" smtClean="0">
                <a:solidFill>
                  <a:schemeClr val="tx1"/>
                </a:solidFill>
              </a:rPr>
              <a:t>inconsistent leadership</a:t>
            </a:r>
          </a:p>
          <a:p>
            <a:pPr>
              <a:buClr>
                <a:schemeClr val="tx1"/>
              </a:buClr>
              <a:buFont typeface="Wingdings" charset="2"/>
              <a:buChar char="Ø"/>
            </a:pPr>
            <a:r>
              <a:rPr lang="en-US" dirty="0" smtClean="0">
                <a:solidFill>
                  <a:schemeClr val="tx1"/>
                </a:solidFill>
              </a:rPr>
              <a:t>resistance to change</a:t>
            </a:r>
          </a:p>
          <a:p>
            <a:pPr>
              <a:buClr>
                <a:schemeClr val="tx1"/>
              </a:buClr>
              <a:buFont typeface="Wingdings" charset="2"/>
              <a:buChar char="Ø"/>
            </a:pPr>
            <a:r>
              <a:rPr lang="en-US" dirty="0" smtClean="0">
                <a:solidFill>
                  <a:schemeClr val="tx1"/>
                </a:solidFill>
              </a:rPr>
              <a:t>belief in a “golden age” </a:t>
            </a:r>
          </a:p>
          <a:p>
            <a:pPr>
              <a:buClr>
                <a:schemeClr val="tx1"/>
              </a:buClr>
              <a:buFont typeface="Wingdings" charset="2"/>
              <a:buChar char="Ø"/>
            </a:pPr>
            <a:r>
              <a:rPr lang="en-US" dirty="0" smtClean="0">
                <a:solidFill>
                  <a:schemeClr val="tx1"/>
                </a:solidFill>
              </a:rPr>
              <a:t>lack of ownership by classroom teachers</a:t>
            </a:r>
          </a:p>
          <a:p>
            <a:pPr>
              <a:buClr>
                <a:schemeClr val="tx1"/>
              </a:buClr>
              <a:buFont typeface="Wingdings" charset="2"/>
              <a:buChar char="Ø"/>
            </a:pPr>
            <a:r>
              <a:rPr lang="en-US" dirty="0" smtClean="0">
                <a:solidFill>
                  <a:schemeClr val="tx1"/>
                </a:solidFill>
              </a:rPr>
              <a:t>over-ownership by “special” educators and Educational Assistants</a:t>
            </a:r>
          </a:p>
          <a:p>
            <a:pPr>
              <a:buClr>
                <a:schemeClr val="tx1"/>
              </a:buClr>
              <a:buFont typeface="Wingdings" charset="2"/>
              <a:buChar char="Ø"/>
            </a:pPr>
            <a:endParaRPr lang="en-US" dirty="0" smtClean="0">
              <a:solidFill>
                <a:schemeClr val="tx1"/>
              </a:solidFill>
            </a:endParaRPr>
          </a:p>
          <a:p>
            <a:pPr lvl="2">
              <a:buClr>
                <a:schemeClr val="tx1"/>
              </a:buClr>
              <a:buFont typeface="Wingdings" charset="2"/>
              <a:buChar char="Ø"/>
            </a:pPr>
            <a:endParaRPr lang="en-US" dirty="0" smtClean="0">
              <a:solidFill>
                <a:schemeClr val="tx1"/>
              </a:solidFill>
            </a:endParaRPr>
          </a:p>
          <a:p>
            <a:pPr lvl="2">
              <a:buClr>
                <a:schemeClr val="tx1"/>
              </a:buClr>
              <a:buFont typeface="Wingdings" charset="2"/>
              <a:buChar char="Ø"/>
            </a:pPr>
            <a:endParaRPr lang="en-US" dirty="0" smtClean="0">
              <a:solidFill>
                <a:schemeClr val="tx1"/>
              </a:solidFill>
            </a:endParaRPr>
          </a:p>
          <a:p>
            <a:pPr lvl="1">
              <a:buClr>
                <a:schemeClr val="tx1"/>
              </a:buClr>
              <a:buFont typeface="Wingdings" charset="2"/>
              <a:buChar char="Ø"/>
            </a:pPr>
            <a:endParaRPr lang="en-US" dirty="0" smtClean="0">
              <a:solidFill>
                <a:schemeClr val="tx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My sessions this week have focussed on</a:t>
            </a:r>
            <a:endParaRPr lang="en-CA" dirty="0"/>
          </a:p>
        </p:txBody>
      </p:sp>
      <p:sp>
        <p:nvSpPr>
          <p:cNvPr id="3" name="Content Placeholder 2"/>
          <p:cNvSpPr>
            <a:spLocks noGrp="1"/>
          </p:cNvSpPr>
          <p:nvPr>
            <p:ph idx="1"/>
          </p:nvPr>
        </p:nvSpPr>
        <p:spPr/>
        <p:txBody>
          <a:bodyPr/>
          <a:lstStyle/>
          <a:p>
            <a:pPr marL="0" indent="0">
              <a:buNone/>
            </a:pPr>
            <a:r>
              <a:rPr lang="en-CA" dirty="0" smtClean="0"/>
              <a:t>Universal Design as a tool for Inclusive Education at the level of the</a:t>
            </a:r>
          </a:p>
          <a:p>
            <a:pPr marL="0" indent="0">
              <a:buNone/>
            </a:pPr>
            <a:r>
              <a:rPr lang="en-CA" dirty="0" smtClean="0"/>
              <a:t> student, </a:t>
            </a:r>
          </a:p>
          <a:p>
            <a:pPr marL="0" indent="0">
              <a:buNone/>
            </a:pPr>
            <a:r>
              <a:rPr lang="en-CA" dirty="0" smtClean="0"/>
              <a:t>The teacher</a:t>
            </a:r>
          </a:p>
          <a:p>
            <a:pPr marL="0" indent="0">
              <a:buNone/>
            </a:pPr>
            <a:r>
              <a:rPr lang="en-CA" dirty="0" smtClean="0"/>
              <a:t>The curriculum delivery</a:t>
            </a:r>
          </a:p>
          <a:p>
            <a:pPr marL="0" indent="0">
              <a:buNone/>
            </a:pPr>
            <a:r>
              <a:rPr lang="en-CA" dirty="0" smtClean="0"/>
              <a:t>Classroom </a:t>
            </a:r>
          </a:p>
          <a:p>
            <a:pPr marL="0" indent="0">
              <a:buNone/>
            </a:pPr>
            <a:r>
              <a:rPr lang="en-CA" dirty="0" smtClean="0"/>
              <a:t>School</a:t>
            </a:r>
            <a:endParaRPr lang="en-CA" dirty="0"/>
          </a:p>
        </p:txBody>
      </p:sp>
    </p:spTree>
    <p:extLst>
      <p:ext uri="{BB962C8B-B14F-4D97-AF65-F5344CB8AC3E}">
        <p14:creationId xmlns:p14="http://schemas.microsoft.com/office/powerpoint/2010/main" val="11367786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Next Steps</a:t>
            </a:r>
            <a:endParaRPr lang="en-CA" dirty="0"/>
          </a:p>
        </p:txBody>
      </p:sp>
      <p:sp>
        <p:nvSpPr>
          <p:cNvPr id="3" name="Content Placeholder 2"/>
          <p:cNvSpPr>
            <a:spLocks noGrp="1"/>
          </p:cNvSpPr>
          <p:nvPr>
            <p:ph idx="1"/>
          </p:nvPr>
        </p:nvSpPr>
        <p:spPr/>
        <p:txBody>
          <a:bodyPr/>
          <a:lstStyle/>
          <a:p>
            <a:pPr marL="0" indent="0">
              <a:buNone/>
            </a:pPr>
            <a:r>
              <a:rPr lang="en-CA" dirty="0" smtClean="0"/>
              <a:t>Research and Presentations on Differentiate Instruction and Transition to Employment</a:t>
            </a:r>
            <a:endParaRPr lang="en-CA" dirty="0"/>
          </a:p>
        </p:txBody>
      </p:sp>
    </p:spTree>
    <p:extLst>
      <p:ext uri="{BB962C8B-B14F-4D97-AF65-F5344CB8AC3E}">
        <p14:creationId xmlns:p14="http://schemas.microsoft.com/office/powerpoint/2010/main" val="2575767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CA" sz="2700" dirty="0"/>
              <a:t>History Canada Russia Partnership On Inclusive Education</a:t>
            </a:r>
            <a:br>
              <a:rPr lang="en-CA" sz="2700" dirty="0"/>
            </a:br>
            <a:endParaRPr lang="en-CA" sz="2700" dirty="0"/>
          </a:p>
        </p:txBody>
      </p:sp>
      <p:sp>
        <p:nvSpPr>
          <p:cNvPr id="3" name="Content Placeholder 2"/>
          <p:cNvSpPr>
            <a:spLocks noGrp="1"/>
          </p:cNvSpPr>
          <p:nvPr>
            <p:ph idx="1"/>
          </p:nvPr>
        </p:nvSpPr>
        <p:spPr>
          <a:xfrm>
            <a:off x="304800" y="1366684"/>
            <a:ext cx="8839199" cy="5368413"/>
          </a:xfrm>
        </p:spPr>
        <p:txBody>
          <a:bodyPr>
            <a:noAutofit/>
          </a:bodyPr>
          <a:lstStyle/>
          <a:p>
            <a:pPr marL="0" indent="0">
              <a:buNone/>
            </a:pPr>
            <a:r>
              <a:rPr lang="en-CA" sz="2400" dirty="0" smtClean="0"/>
              <a:t>Partnership was Built </a:t>
            </a:r>
            <a:r>
              <a:rPr lang="en-CA" sz="2400" dirty="0" smtClean="0"/>
              <a:t>on a Previous Winnipeg Stavropol Project </a:t>
            </a:r>
            <a:r>
              <a:rPr lang="en-CA" sz="2400" dirty="0" smtClean="0"/>
              <a:t>the Canada Russia Disability Project (CRDP)</a:t>
            </a:r>
          </a:p>
          <a:p>
            <a:pPr marL="300038" lvl="1" indent="0">
              <a:buNone/>
            </a:pPr>
            <a:endParaRPr lang="en-CA" sz="2400" dirty="0" smtClean="0"/>
          </a:p>
          <a:p>
            <a:pPr marL="300038" lvl="1" indent="0">
              <a:buNone/>
            </a:pPr>
            <a:endParaRPr lang="en-CA" sz="2400" dirty="0" smtClean="0"/>
          </a:p>
          <a:p>
            <a:pPr marL="685800" lvl="1" indent="-385763">
              <a:buFont typeface="+mj-lt"/>
              <a:buAutoNum type="arabicPeriod"/>
            </a:pPr>
            <a:endParaRPr lang="en-CA" sz="2400" dirty="0"/>
          </a:p>
        </p:txBody>
      </p:sp>
    </p:spTree>
    <p:extLst>
      <p:ext uri="{BB962C8B-B14F-4D97-AF65-F5344CB8AC3E}">
        <p14:creationId xmlns:p14="http://schemas.microsoft.com/office/powerpoint/2010/main" val="6906674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There Three Regions and Three Partners </a:t>
            </a:r>
            <a:r>
              <a:rPr lang="en-CA" dirty="0" err="1" smtClean="0"/>
              <a:t>iin</a:t>
            </a:r>
            <a:r>
              <a:rPr lang="en-CA" dirty="0" smtClean="0"/>
              <a:t> each region</a:t>
            </a:r>
            <a:endParaRPr lang="en-CA" dirty="0"/>
          </a:p>
        </p:txBody>
      </p:sp>
      <p:sp>
        <p:nvSpPr>
          <p:cNvPr id="3" name="Content Placeholder 2"/>
          <p:cNvSpPr>
            <a:spLocks noGrp="1"/>
          </p:cNvSpPr>
          <p:nvPr>
            <p:ph idx="1"/>
          </p:nvPr>
        </p:nvSpPr>
        <p:spPr>
          <a:xfrm>
            <a:off x="304800" y="2212258"/>
            <a:ext cx="8686800" cy="3867867"/>
          </a:xfrm>
        </p:spPr>
        <p:txBody>
          <a:bodyPr/>
          <a:lstStyle/>
          <a:p>
            <a:pPr marL="0" indent="0">
              <a:buNone/>
            </a:pPr>
            <a:r>
              <a:rPr lang="en-CA" sz="3600" b="1" dirty="0" smtClean="0"/>
              <a:t>Regions</a:t>
            </a:r>
          </a:p>
          <a:p>
            <a:pPr marL="0" indent="0">
              <a:buNone/>
            </a:pPr>
            <a:r>
              <a:rPr lang="en-CA" dirty="0" smtClean="0"/>
              <a:t>Stavropol, Moscow, Omsk</a:t>
            </a:r>
          </a:p>
          <a:p>
            <a:pPr marL="0" indent="0">
              <a:buNone/>
            </a:pPr>
            <a:r>
              <a:rPr lang="en-CA" sz="3600" b="1" dirty="0" smtClean="0"/>
              <a:t>Partners</a:t>
            </a:r>
          </a:p>
          <a:p>
            <a:pPr marL="0" indent="0">
              <a:buNone/>
            </a:pPr>
            <a:r>
              <a:rPr lang="en-CA" dirty="0" smtClean="0"/>
              <a:t>University, Government and Disability NGOs</a:t>
            </a:r>
            <a:endParaRPr lang="en-CA" dirty="0"/>
          </a:p>
        </p:txBody>
      </p:sp>
    </p:spTree>
    <p:extLst>
      <p:ext uri="{BB962C8B-B14F-4D97-AF65-F5344CB8AC3E}">
        <p14:creationId xmlns:p14="http://schemas.microsoft.com/office/powerpoint/2010/main" val="1934791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Outcomes of CRDP:</a:t>
            </a:r>
            <a:br>
              <a:rPr lang="en-CA" dirty="0"/>
            </a:br>
            <a:endParaRPr lang="en-CA" dirty="0"/>
          </a:p>
        </p:txBody>
      </p:sp>
      <p:sp>
        <p:nvSpPr>
          <p:cNvPr id="3" name="Content Placeholder 2"/>
          <p:cNvSpPr>
            <a:spLocks noGrp="1"/>
          </p:cNvSpPr>
          <p:nvPr>
            <p:ph idx="1"/>
          </p:nvPr>
        </p:nvSpPr>
        <p:spPr/>
        <p:txBody>
          <a:bodyPr>
            <a:normAutofit fontScale="92500" lnSpcReduction="10000"/>
          </a:bodyPr>
          <a:lstStyle/>
          <a:p>
            <a:pPr marL="300038" lvl="1" indent="0">
              <a:buNone/>
            </a:pPr>
            <a:r>
              <a:rPr lang="en-US" sz="2400" dirty="0" smtClean="0"/>
              <a:t>1. Developed </a:t>
            </a:r>
            <a:r>
              <a:rPr lang="en-US" sz="2400" dirty="0"/>
              <a:t>models for education and preparation of faculty,        professionals, community leaders, and adults with disabilities in      Disability Studies, Social Work, and Mental Health; </a:t>
            </a:r>
            <a:endParaRPr lang="en-US" sz="2400" dirty="0" smtClean="0"/>
          </a:p>
          <a:p>
            <a:pPr marL="0" indent="0">
              <a:buNone/>
            </a:pPr>
            <a:endParaRPr lang="en-US" sz="2400" dirty="0" smtClean="0"/>
          </a:p>
          <a:p>
            <a:pPr marL="0" indent="0">
              <a:spcBef>
                <a:spcPts val="0"/>
              </a:spcBef>
              <a:buNone/>
            </a:pPr>
            <a:r>
              <a:rPr lang="en-US" sz="2400" dirty="0" smtClean="0"/>
              <a:t>   2. Established </a:t>
            </a:r>
            <a:r>
              <a:rPr lang="en-US" sz="2400" dirty="0"/>
              <a:t>alternative models for service delivery – </a:t>
            </a:r>
            <a:endParaRPr lang="en-US" sz="2400" dirty="0" smtClean="0"/>
          </a:p>
          <a:p>
            <a:pPr marL="0" indent="0">
              <a:spcBef>
                <a:spcPts val="0"/>
              </a:spcBef>
              <a:buNone/>
            </a:pPr>
            <a:r>
              <a:rPr lang="en-US" sz="2400" dirty="0"/>
              <a:t> </a:t>
            </a:r>
            <a:r>
              <a:rPr lang="en-US" sz="2400" dirty="0" smtClean="0"/>
              <a:t>      community-  based </a:t>
            </a:r>
            <a:r>
              <a:rPr lang="en-US" sz="2400" dirty="0"/>
              <a:t>social  programs/services and a </a:t>
            </a:r>
            <a:r>
              <a:rPr lang="en-US" sz="2400" dirty="0" smtClean="0"/>
              <a:t>network</a:t>
            </a:r>
          </a:p>
          <a:p>
            <a:pPr marL="0" indent="0">
              <a:spcBef>
                <a:spcPts val="0"/>
              </a:spcBef>
              <a:buNone/>
            </a:pPr>
            <a:r>
              <a:rPr lang="en-US" sz="2400" dirty="0"/>
              <a:t> </a:t>
            </a:r>
            <a:r>
              <a:rPr lang="en-US" sz="2400" dirty="0" smtClean="0"/>
              <a:t>       </a:t>
            </a:r>
            <a:r>
              <a:rPr lang="en-US" sz="2400" dirty="0"/>
              <a:t>among them; </a:t>
            </a:r>
            <a:r>
              <a:rPr lang="en-US" sz="2400" dirty="0" smtClean="0"/>
              <a:t>.</a:t>
            </a:r>
          </a:p>
          <a:p>
            <a:pPr marL="457200" indent="-457200">
              <a:spcBef>
                <a:spcPts val="0"/>
              </a:spcBef>
              <a:buFont typeface="+mj-lt"/>
              <a:buAutoNum type="arabicPeriod"/>
            </a:pPr>
            <a:endParaRPr lang="en-US" sz="2400" dirty="0" smtClean="0"/>
          </a:p>
          <a:p>
            <a:pPr marL="0" indent="0">
              <a:lnSpc>
                <a:spcPct val="110000"/>
              </a:lnSpc>
              <a:spcBef>
                <a:spcPts val="0"/>
              </a:spcBef>
              <a:buNone/>
            </a:pPr>
            <a:r>
              <a:rPr lang="en-US" sz="2400" dirty="0"/>
              <a:t> </a:t>
            </a:r>
            <a:r>
              <a:rPr lang="en-US" sz="2400" dirty="0" smtClean="0"/>
              <a:t>   3. </a:t>
            </a:r>
            <a:r>
              <a:rPr lang="en-US" sz="2400" dirty="0"/>
              <a:t>Contributed to the development and implementation of public </a:t>
            </a:r>
            <a:endParaRPr lang="en-US" sz="2400" dirty="0" smtClean="0"/>
          </a:p>
          <a:p>
            <a:pPr marL="0" indent="0">
              <a:lnSpc>
                <a:spcPct val="110000"/>
              </a:lnSpc>
              <a:spcBef>
                <a:spcPts val="0"/>
              </a:spcBef>
              <a:buNone/>
            </a:pPr>
            <a:r>
              <a:rPr lang="en-US" sz="2400" dirty="0"/>
              <a:t> </a:t>
            </a:r>
            <a:r>
              <a:rPr lang="en-US" sz="2400" dirty="0" smtClean="0"/>
              <a:t>       policies </a:t>
            </a:r>
            <a:r>
              <a:rPr lang="en-US" sz="2400" dirty="0"/>
              <a:t>which supported reform, and promoted human rights and </a:t>
            </a:r>
            <a:endParaRPr lang="en-US" sz="2400" dirty="0" smtClean="0"/>
          </a:p>
          <a:p>
            <a:pPr marL="0" indent="0">
              <a:lnSpc>
                <a:spcPct val="110000"/>
              </a:lnSpc>
              <a:spcBef>
                <a:spcPts val="0"/>
              </a:spcBef>
              <a:buNone/>
            </a:pPr>
            <a:r>
              <a:rPr lang="en-US" sz="2400" dirty="0"/>
              <a:t> </a:t>
            </a:r>
            <a:r>
              <a:rPr lang="en-US" sz="2400" dirty="0" smtClean="0"/>
              <a:t>       better </a:t>
            </a:r>
            <a:r>
              <a:rPr lang="en-US" sz="2400" dirty="0"/>
              <a:t>access to services which are reflective of the inclusion of </a:t>
            </a:r>
            <a:endParaRPr lang="en-US" sz="2400" dirty="0" smtClean="0"/>
          </a:p>
          <a:p>
            <a:pPr marL="0" indent="0">
              <a:lnSpc>
                <a:spcPct val="110000"/>
              </a:lnSpc>
              <a:spcBef>
                <a:spcPts val="0"/>
              </a:spcBef>
              <a:buNone/>
            </a:pPr>
            <a:r>
              <a:rPr lang="en-US" sz="2400" dirty="0"/>
              <a:t> </a:t>
            </a:r>
            <a:r>
              <a:rPr lang="en-US" sz="2400" dirty="0" smtClean="0"/>
              <a:t>       people </a:t>
            </a:r>
            <a:r>
              <a:rPr lang="en-US" sz="2400" dirty="0"/>
              <a:t>with disabilities on federal, regional and local levels (CCDS </a:t>
            </a:r>
            <a:endParaRPr lang="en-US" sz="2400" dirty="0" smtClean="0"/>
          </a:p>
          <a:p>
            <a:pPr marL="0" indent="0">
              <a:lnSpc>
                <a:spcPct val="110000"/>
              </a:lnSpc>
              <a:spcBef>
                <a:spcPts val="0"/>
              </a:spcBef>
              <a:buNone/>
            </a:pPr>
            <a:r>
              <a:rPr lang="en-US" sz="2400" dirty="0"/>
              <a:t> </a:t>
            </a:r>
            <a:r>
              <a:rPr lang="en-US" sz="2400" dirty="0" smtClean="0"/>
              <a:t>       2007</a:t>
            </a:r>
            <a:r>
              <a:rPr lang="en-US" sz="2400" dirty="0"/>
              <a:t>), </a:t>
            </a:r>
          </a:p>
          <a:p>
            <a:endParaRPr lang="en-CA" dirty="0"/>
          </a:p>
        </p:txBody>
      </p:sp>
    </p:spTree>
    <p:extLst>
      <p:ext uri="{BB962C8B-B14F-4D97-AF65-F5344CB8AC3E}">
        <p14:creationId xmlns:p14="http://schemas.microsoft.com/office/powerpoint/2010/main" val="2446351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After the CRDP</a:t>
            </a:r>
            <a:endParaRPr lang="en-CA" dirty="0"/>
          </a:p>
        </p:txBody>
      </p:sp>
      <p:sp>
        <p:nvSpPr>
          <p:cNvPr id="3" name="Content Placeholder 2"/>
          <p:cNvSpPr>
            <a:spLocks noGrp="1"/>
          </p:cNvSpPr>
          <p:nvPr>
            <p:ph idx="1"/>
          </p:nvPr>
        </p:nvSpPr>
        <p:spPr>
          <a:xfrm>
            <a:off x="304800" y="1632154"/>
            <a:ext cx="7993626" cy="5004619"/>
          </a:xfrm>
        </p:spPr>
        <p:txBody>
          <a:bodyPr>
            <a:normAutofit fontScale="92500" lnSpcReduction="20000"/>
          </a:bodyPr>
          <a:lstStyle/>
          <a:p>
            <a:pPr marL="514350" indent="-514350">
              <a:buFont typeface="+mj-lt"/>
              <a:buAutoNum type="arabicPeriod"/>
            </a:pPr>
            <a:r>
              <a:rPr lang="en-US" dirty="0"/>
              <a:t>The CRDP identified the nature and significance of inclusive education in the promotion of Inclusive society. It identified the role of inclusive education in the promotion of social stability and social and economic development. </a:t>
            </a:r>
            <a:endParaRPr lang="en-US" dirty="0" smtClean="0"/>
          </a:p>
          <a:p>
            <a:pPr marL="514350" indent="-514350">
              <a:buFont typeface="+mj-lt"/>
              <a:buAutoNum type="arabicPeriod"/>
            </a:pPr>
            <a:endParaRPr lang="en-US" dirty="0" smtClean="0"/>
          </a:p>
          <a:p>
            <a:pPr marL="514350" indent="-514350">
              <a:buFont typeface="+mj-lt"/>
              <a:buAutoNum type="arabicPeriod"/>
            </a:pPr>
            <a:r>
              <a:rPr lang="en-US" dirty="0"/>
              <a:t>Over the last </a:t>
            </a:r>
            <a:r>
              <a:rPr lang="en-US" dirty="0" smtClean="0"/>
              <a:t> decade </a:t>
            </a:r>
            <a:r>
              <a:rPr lang="en-US" dirty="0"/>
              <a:t>there has been some significant policy developments in </a:t>
            </a:r>
            <a:r>
              <a:rPr lang="en-US" dirty="0" smtClean="0"/>
              <a:t>Canada and Russia </a:t>
            </a:r>
            <a:r>
              <a:rPr lang="en-US" dirty="0"/>
              <a:t>that have fostered the development of increased the number and type of inclusive education programs. </a:t>
            </a:r>
            <a:endParaRPr lang="en-CA" dirty="0"/>
          </a:p>
        </p:txBody>
      </p:sp>
    </p:spTree>
    <p:extLst>
      <p:ext uri="{BB962C8B-B14F-4D97-AF65-F5344CB8AC3E}">
        <p14:creationId xmlns:p14="http://schemas.microsoft.com/office/powerpoint/2010/main" val="26542746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Role of Inclusive Education in Creating a more Inclusive Society </a:t>
            </a:r>
            <a:endParaRPr lang="en-CA" dirty="0"/>
          </a:p>
        </p:txBody>
      </p:sp>
      <p:sp>
        <p:nvSpPr>
          <p:cNvPr id="3" name="Content Placeholder 2"/>
          <p:cNvSpPr>
            <a:spLocks noGrp="1"/>
          </p:cNvSpPr>
          <p:nvPr>
            <p:ph idx="1"/>
          </p:nvPr>
        </p:nvSpPr>
        <p:spPr/>
        <p:txBody>
          <a:bodyPr>
            <a:normAutofit/>
          </a:bodyPr>
          <a:lstStyle/>
          <a:p>
            <a:pPr marL="0" indent="0">
              <a:buNone/>
            </a:pPr>
            <a:r>
              <a:rPr lang="en-US" dirty="0"/>
              <a:t>As learning </a:t>
            </a:r>
            <a:r>
              <a:rPr lang="en-US" dirty="0" smtClean="0"/>
              <a:t>institutions try </a:t>
            </a:r>
            <a:r>
              <a:rPr lang="en-US" dirty="0" smtClean="0"/>
              <a:t>to become</a:t>
            </a:r>
            <a:r>
              <a:rPr lang="en-US" dirty="0"/>
              <a:t> </a:t>
            </a:r>
            <a:r>
              <a:rPr lang="en-US" dirty="0" smtClean="0"/>
              <a:t>more effective in promoting Social Inclusion.</a:t>
            </a:r>
          </a:p>
          <a:p>
            <a:pPr marL="0" indent="0">
              <a:buNone/>
            </a:pPr>
            <a:r>
              <a:rPr lang="en-US" dirty="0" smtClean="0"/>
              <a:t> </a:t>
            </a:r>
            <a:r>
              <a:rPr lang="en-US" dirty="0" smtClean="0"/>
              <a:t>Inclusive education requires positive attitudes, teacher education, appropriate resources enabling policy and legislation, family support, inclusive pedagogy universal design of curriculum, leadership community collaboration and an organized and systematic approach. </a:t>
            </a:r>
            <a:endParaRPr lang="en-CA" dirty="0"/>
          </a:p>
        </p:txBody>
      </p:sp>
    </p:spTree>
    <p:extLst>
      <p:ext uri="{BB962C8B-B14F-4D97-AF65-F5344CB8AC3E}">
        <p14:creationId xmlns:p14="http://schemas.microsoft.com/office/powerpoint/2010/main" val="40250995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Current Collaborative Partnership</a:t>
            </a:r>
            <a:endParaRPr lang="en-CA" dirty="0"/>
          </a:p>
        </p:txBody>
      </p:sp>
      <p:sp>
        <p:nvSpPr>
          <p:cNvPr id="3" name="Content Placeholder 2"/>
          <p:cNvSpPr>
            <a:spLocks noGrp="1"/>
          </p:cNvSpPr>
          <p:nvPr>
            <p:ph idx="1"/>
          </p:nvPr>
        </p:nvSpPr>
        <p:spPr/>
        <p:txBody>
          <a:bodyPr/>
          <a:lstStyle/>
          <a:p>
            <a:pPr marL="514350" indent="-514350">
              <a:buFont typeface="+mj-lt"/>
              <a:buAutoNum type="arabicPeriod"/>
            </a:pPr>
            <a:r>
              <a:rPr lang="en-CA" dirty="0" smtClean="0"/>
              <a:t>June 2013 Dr. Valerie </a:t>
            </a:r>
            <a:r>
              <a:rPr lang="en-CA" dirty="0" err="1" smtClean="0"/>
              <a:t>Shapovalov</a:t>
            </a:r>
            <a:r>
              <a:rPr lang="en-CA" dirty="0" smtClean="0"/>
              <a:t> Traveled to Winnipeg</a:t>
            </a:r>
          </a:p>
          <a:p>
            <a:pPr marL="514350" indent="-514350">
              <a:buFont typeface="+mj-lt"/>
              <a:buAutoNum type="arabicPeriod"/>
            </a:pPr>
            <a:r>
              <a:rPr lang="en-CA" dirty="0" smtClean="0"/>
              <a:t>Met with Deans of Education and Social Work and Vice-Provost </a:t>
            </a:r>
            <a:r>
              <a:rPr lang="en-CA" dirty="0" err="1" smtClean="0"/>
              <a:t>ofInternational</a:t>
            </a:r>
            <a:r>
              <a:rPr lang="en-CA" dirty="0" smtClean="0"/>
              <a:t> Department to Develop a Memorandum of Understanding (MOU)</a:t>
            </a:r>
          </a:p>
          <a:p>
            <a:pPr marL="514350" indent="-514350">
              <a:buFont typeface="+mj-lt"/>
              <a:buAutoNum type="arabicPeriod"/>
            </a:pPr>
            <a:r>
              <a:rPr lang="en-CA" dirty="0" smtClean="0"/>
              <a:t>MOU signed June 26, 2013 by President of University of Manitoba and Rector of NCFU </a:t>
            </a:r>
            <a:endParaRPr lang="en-CA" dirty="0"/>
          </a:p>
        </p:txBody>
      </p:sp>
    </p:spTree>
    <p:extLst>
      <p:ext uri="{BB962C8B-B14F-4D97-AF65-F5344CB8AC3E}">
        <p14:creationId xmlns:p14="http://schemas.microsoft.com/office/powerpoint/2010/main" val="1276457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CA" dirty="0" smtClean="0"/>
              <a:t>Evolution of our current Collaborative project focus</a:t>
            </a:r>
            <a:endParaRPr lang="en-CA" dirty="0"/>
          </a:p>
        </p:txBody>
      </p:sp>
      <p:sp>
        <p:nvSpPr>
          <p:cNvPr id="3" name="Content Placeholder 2"/>
          <p:cNvSpPr>
            <a:spLocks noGrp="1"/>
          </p:cNvSpPr>
          <p:nvPr>
            <p:ph idx="1"/>
          </p:nvPr>
        </p:nvSpPr>
        <p:spPr/>
        <p:txBody>
          <a:bodyPr/>
          <a:lstStyle/>
          <a:p>
            <a:endParaRPr lang="en-CA" dirty="0"/>
          </a:p>
        </p:txBody>
      </p:sp>
    </p:spTree>
    <p:extLst>
      <p:ext uri="{BB962C8B-B14F-4D97-AF65-F5344CB8AC3E}">
        <p14:creationId xmlns:p14="http://schemas.microsoft.com/office/powerpoint/2010/main" val="324105162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ヒラギノ角ゴ Pro W6"/>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ＭＳ Ｐゴシック"/>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Trek.thmx</Template>
  <TotalTime>264</TotalTime>
  <Words>1466</Words>
  <Application>Microsoft Office PowerPoint</Application>
  <PresentationFormat>On-screen Show (4:3)</PresentationFormat>
  <Paragraphs>205</Paragraphs>
  <Slides>27</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Calibri</vt:lpstr>
      <vt:lpstr>Franklin Gothic Book</vt:lpstr>
      <vt:lpstr>Franklin Gothic Medium</vt:lpstr>
      <vt:lpstr>Times New Roman</vt:lpstr>
      <vt:lpstr>Wingdings</vt:lpstr>
      <vt:lpstr>Wingdings 2</vt:lpstr>
      <vt:lpstr>Trek</vt:lpstr>
      <vt:lpstr>Through Inclusive Education to an Inclusive Society In Canada and Russia: Collaborative Innovation for Progressive Change</vt:lpstr>
      <vt:lpstr>Presentation Outline</vt:lpstr>
      <vt:lpstr>History Canada Russia Partnership On Inclusive Education </vt:lpstr>
      <vt:lpstr>There Three Regions and Three Partners iin each region</vt:lpstr>
      <vt:lpstr>Outcomes of CRDP: </vt:lpstr>
      <vt:lpstr>After the CRDP</vt:lpstr>
      <vt:lpstr>Role of Inclusive Education in Creating a more Inclusive Society </vt:lpstr>
      <vt:lpstr>Current Collaborative Partnership</vt:lpstr>
      <vt:lpstr>Evolution of our current Collaborative project focus</vt:lpstr>
      <vt:lpstr>Overview</vt:lpstr>
      <vt:lpstr>Where we Started</vt:lpstr>
      <vt:lpstr>Where we Started</vt:lpstr>
      <vt:lpstr>Where we Started</vt:lpstr>
      <vt:lpstr>What went wrong with this model</vt:lpstr>
      <vt:lpstr>What Changed</vt:lpstr>
      <vt:lpstr>What Changed</vt:lpstr>
      <vt:lpstr>What Changed</vt:lpstr>
      <vt:lpstr>What Changed</vt:lpstr>
      <vt:lpstr>What Changed</vt:lpstr>
      <vt:lpstr>What Changed</vt:lpstr>
      <vt:lpstr>What Changed</vt:lpstr>
      <vt:lpstr>What Changed</vt:lpstr>
      <vt:lpstr>What Changed</vt:lpstr>
      <vt:lpstr>How Change progressed</vt:lpstr>
      <vt:lpstr>Problems in the Change process</vt:lpstr>
      <vt:lpstr>My sessions this week have focussed on</vt:lpstr>
      <vt:lpstr>Next Steps</vt:lpstr>
    </vt:vector>
  </TitlesOfParts>
  <Company>University of Manitoba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Presentations</dc:title>
  <dc:creator>Donald Richard  Freeze</dc:creator>
  <cp:lastModifiedBy>Donald Fuchs</cp:lastModifiedBy>
  <cp:revision>39</cp:revision>
  <dcterms:created xsi:type="dcterms:W3CDTF">2015-12-07T05:54:11Z</dcterms:created>
  <dcterms:modified xsi:type="dcterms:W3CDTF">2018-11-14T06:00:40Z</dcterms:modified>
</cp:coreProperties>
</file>