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6"/>
  </p:notesMasterIdLst>
  <p:sldIdLst>
    <p:sldId id="256" r:id="rId2"/>
    <p:sldId id="260" r:id="rId3"/>
    <p:sldId id="257" r:id="rId4"/>
    <p:sldId id="284" r:id="rId5"/>
    <p:sldId id="262" r:id="rId6"/>
    <p:sldId id="267" r:id="rId7"/>
    <p:sldId id="268" r:id="rId8"/>
    <p:sldId id="270" r:id="rId9"/>
    <p:sldId id="269" r:id="rId10"/>
    <p:sldId id="271" r:id="rId11"/>
    <p:sldId id="286" r:id="rId12"/>
    <p:sldId id="287" r:id="rId13"/>
    <p:sldId id="288" r:id="rId14"/>
    <p:sldId id="272" r:id="rId15"/>
    <p:sldId id="273" r:id="rId16"/>
    <p:sldId id="274" r:id="rId17"/>
    <p:sldId id="275" r:id="rId18"/>
    <p:sldId id="277" r:id="rId19"/>
    <p:sldId id="276" r:id="rId20"/>
    <p:sldId id="282" r:id="rId21"/>
    <p:sldId id="278" r:id="rId22"/>
    <p:sldId id="280" r:id="rId23"/>
    <p:sldId id="281" r:id="rId24"/>
    <p:sldId id="28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598" autoAdjust="0"/>
  </p:normalViewPr>
  <p:slideViewPr>
    <p:cSldViewPr>
      <p:cViewPr varScale="1">
        <p:scale>
          <a:sx n="105" d="100"/>
          <a:sy n="105" d="100"/>
        </p:scale>
        <p:origin x="174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85C9A-9545-47D5-9054-04117C5095B9}" type="datetimeFigureOut">
              <a:rPr lang="ru-RU" smtClean="0"/>
              <a:t>ср 14.11.18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DEAA3-10D5-4CC6-A125-4CED517B0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653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>
              <a:ea typeface="Noto Sans CJK SC Regular"/>
              <a:cs typeface="Noto Sans CJK SC Regular"/>
            </a:endParaRPr>
          </a:p>
        </p:txBody>
      </p:sp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9216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14.11.18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14.11.18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14.11.18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14.11.18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14.11.18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14.11.18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14.11.18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14.11.18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14.11.18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14.11.18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14.11.18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ср 14.11.18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jp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0FC8498-D9D7-41A0-9013-F1576C27C31F}"/>
              </a:ext>
            </a:extLst>
          </p:cNvPr>
          <p:cNvGrpSpPr/>
          <p:nvPr/>
        </p:nvGrpSpPr>
        <p:grpSpPr>
          <a:xfrm>
            <a:off x="0" y="0"/>
            <a:ext cx="9150424" cy="6858000"/>
            <a:chOff x="0" y="0"/>
            <a:chExt cx="9150424" cy="6858000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0A25714F-8765-47FF-9A28-EA8E04FBA4E4}"/>
                </a:ext>
              </a:extLst>
            </p:cNvPr>
            <p:cNvGrpSpPr/>
            <p:nvPr/>
          </p:nvGrpSpPr>
          <p:grpSpPr>
            <a:xfrm>
              <a:off x="6864440" y="0"/>
              <a:ext cx="2285984" cy="6858000"/>
              <a:chOff x="6858016" y="0"/>
              <a:chExt cx="2285984" cy="6858000"/>
            </a:xfrm>
          </p:grpSpPr>
          <p:grpSp>
            <p:nvGrpSpPr>
              <p:cNvPr id="2" name="Группа 1">
                <a:extLst>
                  <a:ext uri="{FF2B5EF4-FFF2-40B4-BE49-F238E27FC236}">
                    <a16:creationId xmlns:a16="http://schemas.microsoft.com/office/drawing/2014/main" id="{F83044F1-5AA7-46DA-857F-D7A9B7206C84}"/>
                  </a:ext>
                </a:extLst>
              </p:cNvPr>
              <p:cNvGrpSpPr/>
              <p:nvPr/>
            </p:nvGrpSpPr>
            <p:grpSpPr>
              <a:xfrm>
                <a:off x="7715272" y="0"/>
                <a:ext cx="1428728" cy="6858000"/>
                <a:chOff x="7715272" y="0"/>
                <a:chExt cx="1428728" cy="6858000"/>
              </a:xfrm>
            </p:grpSpPr>
            <p:sp>
              <p:nvSpPr>
                <p:cNvPr id="6" name="Прямоугольник 5"/>
                <p:cNvSpPr/>
                <p:nvPr/>
              </p:nvSpPr>
              <p:spPr>
                <a:xfrm>
                  <a:off x="7715272" y="0"/>
                  <a:ext cx="1428728" cy="6858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6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6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65000"/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9" name="Рисунок 8" descr="C:\Users\Алия\AppData\Local\Microsoft\Windows\Temporary Internet Files\Content.Word\3.jpg"/>
                <p:cNvPicPr/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8215338" y="0"/>
                  <a:ext cx="266699" cy="685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3" name="Группа 2">
                <a:extLst>
                  <a:ext uri="{FF2B5EF4-FFF2-40B4-BE49-F238E27FC236}">
                    <a16:creationId xmlns:a16="http://schemas.microsoft.com/office/drawing/2014/main" id="{0E11DCB1-8A4F-4B77-8879-007666267C80}"/>
                  </a:ext>
                </a:extLst>
              </p:cNvPr>
              <p:cNvGrpSpPr/>
              <p:nvPr/>
            </p:nvGrpSpPr>
            <p:grpSpPr>
              <a:xfrm>
                <a:off x="6858016" y="71438"/>
                <a:ext cx="785818" cy="1571612"/>
                <a:chOff x="6858016" y="71438"/>
                <a:chExt cx="785818" cy="1571612"/>
              </a:xfrm>
            </p:grpSpPr>
            <p:pic>
              <p:nvPicPr>
                <p:cNvPr id="37896" name="Picture 8" descr="http://bpgt-edu.ucoz.ru/banners/banner_mo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11912" r="10658" b="31224"/>
                <a:stretch>
                  <a:fillRect/>
                </a:stretch>
              </p:blipFill>
              <p:spPr bwMode="auto">
                <a:xfrm>
                  <a:off x="6929454" y="71438"/>
                  <a:ext cx="714348" cy="71434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" name="Рисунок 11" descr="C:\Users\Алия\AppData\Local\Microsoft\Windows\Temporary Internet Files\Content.Word\¦д¦-TАTГ¦-2.jpg"/>
                <p:cNvPicPr/>
                <p:nvPr/>
              </p:nvPicPr>
              <p:blipFill>
                <a:blip r:embed="rId4" cstate="print"/>
                <a:srcRect l="11555" r="-35" b="35724"/>
                <a:stretch>
                  <a:fillRect/>
                </a:stretch>
              </p:blipFill>
              <p:spPr bwMode="auto">
                <a:xfrm>
                  <a:off x="6858016" y="928670"/>
                  <a:ext cx="785818" cy="7143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7" name="TextBox 16"/>
            <p:cNvSpPr txBox="1"/>
            <p:nvPr/>
          </p:nvSpPr>
          <p:spPr>
            <a:xfrm>
              <a:off x="0" y="142852"/>
              <a:ext cx="735811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МИНИСТЕРСТВО НАУКИ И ВЫСШЕГО ОБРАЗОВАНИЯ РОССИЙСКОЙ ФЕДЕРАЦИИ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1919" y="2118287"/>
              <a:ext cx="7494651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300" b="1" dirty="0" smtClean="0"/>
                <a:t>Инновационные подходы к организации </a:t>
              </a:r>
              <a:r>
                <a:rPr lang="ru-RU" sz="2300" b="1" dirty="0" err="1" smtClean="0"/>
                <a:t>профориентационной</a:t>
              </a:r>
              <a:r>
                <a:rPr lang="ru-RU" sz="2300" b="1" dirty="0" smtClean="0"/>
                <a:t> работы с лицами с инвалидностью и ОВЗ</a:t>
              </a:r>
              <a:endParaRPr lang="ru-RU" sz="23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43372" y="4429132"/>
              <a:ext cx="36433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Борозинец Наталья Михайловна, </a:t>
              </a:r>
              <a:r>
                <a:rPr lang="ru-RU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к.психол.н</a:t>
              </a:r>
              <a:r>
                <a:rPr lang="ru-RU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., доцент, директор РУМЦ </a:t>
              </a:r>
              <a:endPara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0376" y="5581398"/>
              <a:ext cx="6897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ФГАОУ ВО «Северо-Кавказский федеральный университет»</a:t>
              </a:r>
              <a:endParaRPr lang="ru-RU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4" name="AutoShape 2" descr="https://mail.vyatsu.ru/owa/service.svc/s/GetFileAttachment?id=AAMkADJhMmQ4Mzk1LWYyY2QtNDU5ZS04YjZkLTRjOWNjN2EzYTUyYQBGAAAAAABUCGQ90Fg3Q40UYVzh7vgaBwDZ6I%2FWweevRIzIfIOaoKYsAAAAVLUlAADxDGRvgwjDRpjtPTBahTpmAAPERDVlAAABEgAQAM4HfwAC76xLpS%2BoVcgfyKQ%3D&amp;isImagePreview=True&amp;X-OWA-CANARY=QDomaCOYVEypIMZrQvxOGr9cHHskONYIQN1kSRLPncKXCBfnz380NDzGz-1GSWuuKSTSn0mQT-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F476017-7912-4D59-82DD-9E2B8E05467A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715272" y="0"/>
              <a:ext cx="1428728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 descr="C:\Users\Алия\AppData\Local\Microsoft\Windows\Temporary Internet Files\Content.Word\3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15338" y="0"/>
              <a:ext cx="266699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0" descr="C:\Users\Алия\AppData\Local\Microsoft\Windows\Temporary Internet Files\Content.Word\¦д¦-TАTГ¦-1.jpg"/>
            <p:cNvPicPr/>
            <p:nvPr/>
          </p:nvPicPr>
          <p:blipFill>
            <a:blip r:embed="rId3" cstate="print"/>
            <a:srcRect r="73973"/>
            <a:stretch>
              <a:fillRect/>
            </a:stretch>
          </p:blipFill>
          <p:spPr bwMode="auto">
            <a:xfrm>
              <a:off x="142844" y="142852"/>
              <a:ext cx="1357322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357290" y="214290"/>
              <a:ext cx="64294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spc="-10" dirty="0"/>
                <a:t>«СОЗДАНИЕ СИСТЕМЫ СОПРОВОЖДЕНИЯ ДЕЯТЕЛЬНОСТИ </a:t>
              </a:r>
            </a:p>
            <a:p>
              <a:pPr algn="ctr"/>
              <a:r>
                <a:rPr lang="ru-RU" sz="1400" b="1" spc="-10" dirty="0"/>
                <a:t>ОБРАЗОВАТЕЛЬНЫХ ОРГАНИЗАЦИЙ ВЫСШЕГО ОБРАЗОВАНИЯ </a:t>
              </a:r>
            </a:p>
            <a:p>
              <a:pPr algn="ctr"/>
              <a:r>
                <a:rPr lang="ru-RU" sz="1400" b="1" spc="-10" dirty="0"/>
                <a:t>ПО РЕАЛИЗАЦИИ И РАЗВИТИЮ ИНКЛЮЗИВНОГО ОБРАЗОВАНИЯ»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 flipV="1">
              <a:off x="0" y="1000108"/>
              <a:ext cx="8215338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80528" y="1070306"/>
            <a:ext cx="8856984" cy="651997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  <a:spcBef>
                <a:spcPts val="0"/>
              </a:spcBef>
            </a:pPr>
            <a:r>
              <a:rPr lang="ru-RU" sz="3600" dirty="0" smtClean="0">
                <a:solidFill>
                  <a:srgbClr val="FF0000"/>
                </a:solidFill>
              </a:rPr>
              <a:t>Рамки и целевые группы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0" y="1821596"/>
            <a:ext cx="8243902" cy="5036403"/>
          </a:xfrm>
        </p:spPr>
        <p:txBody>
          <a:bodyPr>
            <a:noAutofit/>
          </a:bodyPr>
          <a:lstStyle/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период профессионального выбора   и профессионального образования;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sz="3600" dirty="0" smtClean="0">
              <a:solidFill>
                <a:schemeClr val="tx1"/>
              </a:solidFill>
            </a:endParaRP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600" dirty="0" smtClean="0">
                <a:solidFill>
                  <a:schemeClr val="tx1"/>
                </a:solidFill>
              </a:rPr>
              <a:t>молодежь с ОВЗ, </a:t>
            </a:r>
            <a:r>
              <a:rPr lang="ru-RU" sz="3600" dirty="0">
                <a:solidFill>
                  <a:schemeClr val="tx1"/>
                </a:solidFill>
              </a:rPr>
              <a:t>их </a:t>
            </a:r>
            <a:r>
              <a:rPr lang="ru-RU" sz="3600" dirty="0" smtClean="0">
                <a:solidFill>
                  <a:schemeClr val="tx1"/>
                </a:solidFill>
              </a:rPr>
              <a:t>родители (законные </a:t>
            </a:r>
            <a:r>
              <a:rPr lang="ru-RU" sz="3600" dirty="0">
                <a:solidFill>
                  <a:schemeClr val="tx1"/>
                </a:solidFill>
              </a:rPr>
              <a:t>представители</a:t>
            </a:r>
            <a:r>
              <a:rPr lang="ru-RU" sz="3600" dirty="0" smtClean="0">
                <a:solidFill>
                  <a:schemeClr val="tx1"/>
                </a:solidFill>
              </a:rPr>
              <a:t>), профессиональное педагогическое сообщество, работодатели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15213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ru-RU" sz="4000" smtClean="0"/>
              <a:t>Клуб для детей с ОВЗ и</a:t>
            </a:r>
            <a:br>
              <a:rPr lang="en-US" altLang="ru-RU" sz="4000" smtClean="0"/>
            </a:br>
            <a:r>
              <a:rPr lang="en-US" altLang="ru-RU" sz="4000" smtClean="0"/>
              <a:t>детей-инвалидов</a:t>
            </a:r>
            <a:endParaRPr lang="ru-RU" altLang="ru-RU" sz="4000" smtClean="0"/>
          </a:p>
        </p:txBody>
      </p:sp>
      <p:pic>
        <p:nvPicPr>
          <p:cNvPr id="12291" name="Picture 4" descr="Профнавигато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88913"/>
            <a:ext cx="1439863" cy="1295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 descr="IMG-20151126-WA0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00213"/>
            <a:ext cx="28797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0213"/>
            <a:ext cx="6913563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2" descr="DSC_01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700213"/>
            <a:ext cx="5184775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IMG-20151126-WA00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0213"/>
            <a:ext cx="84963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IMG-20151126-WA00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0213"/>
            <a:ext cx="84963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79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z="3200" b="1" smtClean="0"/>
              <a:t>Конкурс “Как я вижу себя в </a:t>
            </a:r>
            <a:br>
              <a:rPr lang="en-US" altLang="ru-RU" sz="3200" b="1" smtClean="0"/>
            </a:br>
            <a:r>
              <a:rPr lang="en-US" altLang="ru-RU" sz="3200" b="1" smtClean="0"/>
              <a:t>будущей профессии”</a:t>
            </a:r>
            <a:endParaRPr lang="ru-RU" altLang="ru-RU" sz="3200" b="1" smtClean="0"/>
          </a:p>
        </p:txBody>
      </p:sp>
      <p:pic>
        <p:nvPicPr>
          <p:cNvPr id="14339" name="Picture 4" descr="Профнавигато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88913"/>
            <a:ext cx="1439863" cy="1295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DSC_231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341438"/>
            <a:ext cx="4608512" cy="3052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2" name="Picture 6" descr="DSC_23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773238"/>
            <a:ext cx="6335713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DSC_239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833688"/>
            <a:ext cx="633730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 descr="hGzcRQjLND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8497887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06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ru-RU" sz="3200" b="1" smtClean="0"/>
              <a:t>День абитуриента </a:t>
            </a:r>
            <a:br>
              <a:rPr lang="en-US" altLang="ru-RU" sz="3200" b="1" smtClean="0"/>
            </a:br>
            <a:r>
              <a:rPr lang="en-US" altLang="ru-RU" sz="3200" b="1" smtClean="0"/>
              <a:t>“В кругу друзей”</a:t>
            </a:r>
            <a:endParaRPr lang="ru-RU" altLang="ru-RU" sz="3200" b="1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1508" name="Picture 4" descr="cP3Ly5npjb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268413"/>
            <a:ext cx="3732212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DSC_23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84313"/>
            <a:ext cx="8172450" cy="520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DSC_23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268413"/>
            <a:ext cx="3529012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DSC_23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12875"/>
            <a:ext cx="6264275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1" descr="Профнавигатор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15888"/>
            <a:ext cx="1439863" cy="1295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DSC_225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8964612" cy="55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54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4" name="AutoShape 2" descr="https://mail.vyatsu.ru/owa/service.svc/s/GetFileAttachment?id=AAMkADJhMmQ4Mzk1LWYyY2QtNDU5ZS04YjZkLTRjOWNjN2EzYTUyYQBGAAAAAABUCGQ90Fg3Q40UYVzh7vgaBwDZ6I%2FWweevRIzIfIOaoKYsAAAAVLUlAADxDGRvgwjDRpjtPTBahTpmAAPERDVlAAABEgAQAM4HfwAC76xLpS%2BoVcgfyKQ%3D&amp;isImagePreview=True&amp;X-OWA-CANARY=QDomaCOYVEypIMZrQvxOGr9cHHskONYIQN1kSRLPncKXCBfnz380NDzGz-1GSWuuKSTSn0mQT-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F476017-7912-4D59-82DD-9E2B8E05467A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715272" y="0"/>
              <a:ext cx="1428728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 descr="C:\Users\Алия\AppData\Local\Microsoft\Windows\Temporary Internet Files\Content.Word\3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15338" y="0"/>
              <a:ext cx="266699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0" descr="C:\Users\Алия\AppData\Local\Microsoft\Windows\Temporary Internet Files\Content.Word\¦д¦-TАTГ¦-1.jpg"/>
            <p:cNvPicPr/>
            <p:nvPr/>
          </p:nvPicPr>
          <p:blipFill>
            <a:blip r:embed="rId3" cstate="print"/>
            <a:srcRect r="73973"/>
            <a:stretch>
              <a:fillRect/>
            </a:stretch>
          </p:blipFill>
          <p:spPr bwMode="auto">
            <a:xfrm>
              <a:off x="142844" y="142852"/>
              <a:ext cx="1357322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357290" y="214290"/>
              <a:ext cx="64294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spc="-10" dirty="0"/>
                <a:t>«СОЗДАНИЕ СИСТЕМЫ СОПРОВОЖДЕНИЯ ДЕЯТЕЛЬНОСТИ </a:t>
              </a:r>
            </a:p>
            <a:p>
              <a:pPr algn="ctr"/>
              <a:r>
                <a:rPr lang="ru-RU" sz="1400" b="1" spc="-10" dirty="0"/>
                <a:t>ОБРАЗОВАТЕЛЬНЫХ ОРГАНИЗАЦИЙ ВЫСШЕГО ОБРАЗОВАНИЯ </a:t>
              </a:r>
            </a:p>
            <a:p>
              <a:pPr algn="ctr"/>
              <a:r>
                <a:rPr lang="ru-RU" sz="1400" b="1" spc="-10" dirty="0"/>
                <a:t>ПО РЕАЛИЗАЦИИ И РАЗВИТИЮ ИНКЛЮЗИВНОГО ОБРАЗОВАНИЯ»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 flipV="1">
              <a:off x="0" y="1000108"/>
              <a:ext cx="8215338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80528" y="1169598"/>
            <a:ext cx="8856984" cy="651997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  <a:spcBef>
                <a:spcPts val="0"/>
              </a:spcBef>
            </a:pPr>
            <a:r>
              <a:rPr lang="ru-RU" sz="3000" dirty="0" smtClean="0">
                <a:solidFill>
                  <a:srgbClr val="FF0000"/>
                </a:solidFill>
              </a:rPr>
              <a:t>Концепт 3: Обеспечение доступности и качества высшего образования для лиц с ОВЗ</a:t>
            </a:r>
            <a:endParaRPr lang="ru-RU" sz="3000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308" y="2035887"/>
            <a:ext cx="8243902" cy="5036403"/>
          </a:xfrm>
        </p:spPr>
        <p:txBody>
          <a:bodyPr>
            <a:noAutofit/>
          </a:bodyPr>
          <a:lstStyle/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600" dirty="0">
                <a:solidFill>
                  <a:schemeClr val="tx1"/>
                </a:solidFill>
              </a:rPr>
              <a:t>обеспечение доступности образовательной организации и ее услуг;</a:t>
            </a: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chemeClr val="tx1"/>
                </a:solidFill>
              </a:rPr>
              <a:t>создание специальных образовательных условий (АОП ВО, адаптированные УМП, использование СТО);</a:t>
            </a: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chemeClr val="tx1"/>
                </a:solidFill>
              </a:rPr>
              <a:t>создание инклюзивной учебно-профессиональной среды;</a:t>
            </a: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chemeClr val="tx1"/>
                </a:solidFill>
              </a:rPr>
              <a:t>подготовка социального окружения (повышение квалификации, инструктирование, обучение);</a:t>
            </a: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chemeClr val="tx1"/>
                </a:solidFill>
              </a:rPr>
              <a:t>формирование инклюзивной культуры у участников образовательного процесса;</a:t>
            </a: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chemeClr val="tx1"/>
                </a:solidFill>
              </a:rPr>
              <a:t>сопровождение и поддержка обучающихся от выбора профессии до трудоустройства.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81293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4" name="AutoShape 2" descr="https://mail.vyatsu.ru/owa/service.svc/s/GetFileAttachment?id=AAMkADJhMmQ4Mzk1LWYyY2QtNDU5ZS04YjZkLTRjOWNjN2EzYTUyYQBGAAAAAABUCGQ90Fg3Q40UYVzh7vgaBwDZ6I%2FWweevRIzIfIOaoKYsAAAAVLUlAADxDGRvgwjDRpjtPTBahTpmAAPERDVlAAABEgAQAM4HfwAC76xLpS%2BoVcgfyKQ%3D&amp;isImagePreview=True&amp;X-OWA-CANARY=QDomaCOYVEypIMZrQvxOGr9cHHskONYIQN1kSRLPncKXCBfnz380NDzGz-1GSWuuKSTSn0mQT-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F476017-7912-4D59-82DD-9E2B8E05467A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715272" y="0"/>
              <a:ext cx="1428728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 descr="C:\Users\Алия\AppData\Local\Microsoft\Windows\Temporary Internet Files\Content.Word\3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15338" y="0"/>
              <a:ext cx="266699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0" descr="C:\Users\Алия\AppData\Local\Microsoft\Windows\Temporary Internet Files\Content.Word\¦д¦-TАTГ¦-1.jpg"/>
            <p:cNvPicPr/>
            <p:nvPr/>
          </p:nvPicPr>
          <p:blipFill>
            <a:blip r:embed="rId3" cstate="print"/>
            <a:srcRect r="73973"/>
            <a:stretch>
              <a:fillRect/>
            </a:stretch>
          </p:blipFill>
          <p:spPr bwMode="auto">
            <a:xfrm>
              <a:off x="142844" y="142852"/>
              <a:ext cx="1357322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357290" y="214290"/>
              <a:ext cx="64294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spc="-10" dirty="0"/>
                <a:t>«СОЗДАНИЕ СИСТЕМЫ СОПРОВОЖДЕНИЯ ДЕЯТЕЛЬНОСТИ </a:t>
              </a:r>
            </a:p>
            <a:p>
              <a:pPr algn="ctr"/>
              <a:r>
                <a:rPr lang="ru-RU" sz="1400" b="1" spc="-10" dirty="0"/>
                <a:t>ОБРАЗОВАТЕЛЬНЫХ ОРГАНИЗАЦИЙ ВЫСШЕГО ОБРАЗОВАНИЯ </a:t>
              </a:r>
            </a:p>
            <a:p>
              <a:pPr algn="ctr"/>
              <a:r>
                <a:rPr lang="ru-RU" sz="1400" b="1" spc="-10" dirty="0"/>
                <a:t>ПО РЕАЛИЗАЦИИ И РАЗВИТИЮ ИНКЛЮЗИВНОГО ОБРАЗОВАНИЯ»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 flipV="1">
              <a:off x="0" y="1000108"/>
              <a:ext cx="8215338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80528" y="1070306"/>
            <a:ext cx="8856984" cy="651997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  <a:spcBef>
                <a:spcPts val="0"/>
              </a:spcBef>
            </a:pPr>
            <a:r>
              <a:rPr lang="ru-RU" sz="3600" dirty="0" smtClean="0">
                <a:solidFill>
                  <a:srgbClr val="FF0000"/>
                </a:solidFill>
              </a:rPr>
              <a:t>Технологии реализации концепта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-34127" y="1556792"/>
            <a:ext cx="8243902" cy="5036403"/>
          </a:xfrm>
        </p:spPr>
        <p:txBody>
          <a:bodyPr>
            <a:noAutofit/>
          </a:bodyPr>
          <a:lstStyle/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tx1"/>
                </a:solidFill>
              </a:rPr>
              <a:t>паспортизация объектов организации и повышение архитектурной доступности;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tx1"/>
                </a:solidFill>
              </a:rPr>
              <a:t>разработка локальной нормативно-правовой и регламентирующей документации;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tx1"/>
                </a:solidFill>
              </a:rPr>
              <a:t>активный прием на работу и обучение лиц с ОВЗ в образовательную организацию;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tx1"/>
                </a:solidFill>
              </a:rPr>
              <a:t>разработка АОП ВО, разработка УМКД, ФОС и др.;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tx1"/>
                </a:solidFill>
              </a:rPr>
              <a:t>разработка и реализация программ повышения квалификации преподавателей, обучения волонтеров, инструктажей для персонала;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tx1"/>
                </a:solidFill>
              </a:rPr>
              <a:t>интерактивные проекты, тренинги, сессии;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tx1"/>
                </a:solidFill>
              </a:rPr>
              <a:t>научные и культурно-массовые мероприятия.</a:t>
            </a: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sz="2400" dirty="0" smtClean="0">
              <a:solidFill>
                <a:schemeClr val="tx1"/>
              </a:solidFill>
            </a:endParaRPr>
          </a:p>
          <a:p>
            <a:pPr>
              <a:lnSpc>
                <a:spcPts val="3000"/>
              </a:lnSpc>
              <a:spcBef>
                <a:spcPts val="0"/>
              </a:spcBef>
            </a:pP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75456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4" name="AutoShape 2" descr="https://mail.vyatsu.ru/owa/service.svc/s/GetFileAttachment?id=AAMkADJhMmQ4Mzk1LWYyY2QtNDU5ZS04YjZkLTRjOWNjN2EzYTUyYQBGAAAAAABUCGQ90Fg3Q40UYVzh7vgaBwDZ6I%2FWweevRIzIfIOaoKYsAAAAVLUlAADxDGRvgwjDRpjtPTBahTpmAAPERDVlAAABEgAQAM4HfwAC76xLpS%2BoVcgfyKQ%3D&amp;isImagePreview=True&amp;X-OWA-CANARY=QDomaCOYVEypIMZrQvxOGr9cHHskONYIQN1kSRLPncKXCBfnz380NDzGz-1GSWuuKSTSn0mQT-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F476017-7912-4D59-82DD-9E2B8E05467A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715272" y="0"/>
              <a:ext cx="1428728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 descr="C:\Users\Алия\AppData\Local\Microsoft\Windows\Temporary Internet Files\Content.Word\3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15338" y="0"/>
              <a:ext cx="266699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0" descr="C:\Users\Алия\AppData\Local\Microsoft\Windows\Temporary Internet Files\Content.Word\¦д¦-TАTГ¦-1.jpg"/>
            <p:cNvPicPr/>
            <p:nvPr/>
          </p:nvPicPr>
          <p:blipFill>
            <a:blip r:embed="rId3" cstate="print"/>
            <a:srcRect r="73973"/>
            <a:stretch>
              <a:fillRect/>
            </a:stretch>
          </p:blipFill>
          <p:spPr bwMode="auto">
            <a:xfrm>
              <a:off x="142844" y="142852"/>
              <a:ext cx="1357322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357290" y="214290"/>
              <a:ext cx="64294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spc="-10" dirty="0"/>
                <a:t>«СОЗДАНИЕ СИСТЕМЫ СОПРОВОЖДЕНИЯ ДЕЯТЕЛЬНОСТИ </a:t>
              </a:r>
            </a:p>
            <a:p>
              <a:pPr algn="ctr"/>
              <a:r>
                <a:rPr lang="ru-RU" sz="1400" b="1" spc="-10" dirty="0"/>
                <a:t>ОБРАЗОВАТЕЛЬНЫХ ОРГАНИЗАЦИЙ ВЫСШЕГО ОБРАЗОВАНИЯ </a:t>
              </a:r>
            </a:p>
            <a:p>
              <a:pPr algn="ctr"/>
              <a:r>
                <a:rPr lang="ru-RU" sz="1400" b="1" spc="-10" dirty="0"/>
                <a:t>ПО РЕАЛИЗАЦИИ И РАЗВИТИЮ ИНКЛЮЗИВНОГО ОБРАЗОВАНИЯ»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 flipV="1">
              <a:off x="0" y="1000108"/>
              <a:ext cx="8215338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80528" y="1070306"/>
            <a:ext cx="8856984" cy="651997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  <a:spcBef>
                <a:spcPts val="0"/>
              </a:spcBef>
            </a:pPr>
            <a:r>
              <a:rPr lang="ru-RU" sz="3600" dirty="0" smtClean="0">
                <a:solidFill>
                  <a:srgbClr val="FF0000"/>
                </a:solidFill>
              </a:rPr>
              <a:t>Рамки и целевые группы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0" y="1821596"/>
            <a:ext cx="8243902" cy="5036403"/>
          </a:xfrm>
        </p:spPr>
        <p:txBody>
          <a:bodyPr>
            <a:noAutofit/>
          </a:bodyPr>
          <a:lstStyle/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период обучения в вузе и постдипломного сопровождения;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sz="3600" dirty="0" smtClean="0">
              <a:solidFill>
                <a:schemeClr val="tx1"/>
              </a:solidFill>
            </a:endParaRP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600" dirty="0" smtClean="0">
                <a:solidFill>
                  <a:schemeClr val="tx1"/>
                </a:solidFill>
              </a:rPr>
              <a:t>обучающиеся с ОВЗ, </a:t>
            </a:r>
            <a:r>
              <a:rPr lang="ru-RU" sz="3600" dirty="0">
                <a:solidFill>
                  <a:schemeClr val="tx1"/>
                </a:solidFill>
              </a:rPr>
              <a:t>их родители (законные представители</a:t>
            </a:r>
            <a:r>
              <a:rPr lang="ru-RU" sz="3600" dirty="0" smtClean="0">
                <a:solidFill>
                  <a:schemeClr val="tx1"/>
                </a:solidFill>
              </a:rPr>
              <a:t>), преподаватели, персонал образовательной организации, обучающиеся без ОВЗ,    работодатели</a:t>
            </a:r>
            <a:endParaRPr lang="ru-RU" sz="2600" dirty="0" smtClean="0">
              <a:solidFill>
                <a:schemeClr val="tx1"/>
              </a:solidFill>
            </a:endParaRPr>
          </a:p>
          <a:p>
            <a:pPr>
              <a:lnSpc>
                <a:spcPts val="3000"/>
              </a:lnSpc>
              <a:spcBef>
                <a:spcPts val="0"/>
              </a:spcBef>
            </a:pP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64518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4" name="AutoShape 2" descr="https://mail.vyatsu.ru/owa/service.svc/s/GetFileAttachment?id=AAMkADJhMmQ4Mzk1LWYyY2QtNDU5ZS04YjZkLTRjOWNjN2EzYTUyYQBGAAAAAABUCGQ90Fg3Q40UYVzh7vgaBwDZ6I%2FWweevRIzIfIOaoKYsAAAAVLUlAADxDGRvgwjDRpjtPTBahTpmAAPERDVlAAABEgAQAM4HfwAC76xLpS%2BoVcgfyKQ%3D&amp;isImagePreview=True&amp;X-OWA-CANARY=QDomaCOYVEypIMZrQvxOGr9cHHskONYIQN1kSRLPncKXCBfnz380NDzGz-1GSWuuKSTSn0mQT-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F476017-7912-4D59-82DD-9E2B8E05467A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715272" y="0"/>
              <a:ext cx="1428728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 descr="C:\Users\Алия\AppData\Local\Microsoft\Windows\Temporary Internet Files\Content.Word\3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15338" y="0"/>
              <a:ext cx="266699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0" descr="C:\Users\Алия\AppData\Local\Microsoft\Windows\Temporary Internet Files\Content.Word\¦д¦-TАTГ¦-1.jpg"/>
            <p:cNvPicPr/>
            <p:nvPr/>
          </p:nvPicPr>
          <p:blipFill>
            <a:blip r:embed="rId3" cstate="print"/>
            <a:srcRect r="73973"/>
            <a:stretch>
              <a:fillRect/>
            </a:stretch>
          </p:blipFill>
          <p:spPr bwMode="auto">
            <a:xfrm>
              <a:off x="142844" y="142852"/>
              <a:ext cx="1357322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357290" y="214290"/>
              <a:ext cx="64294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spc="-10" dirty="0"/>
                <a:t>«СОЗДАНИЕ СИСТЕМЫ СОПРОВОЖДЕНИЯ ДЕЯТЕЛЬНОСТИ </a:t>
              </a:r>
            </a:p>
            <a:p>
              <a:pPr algn="ctr"/>
              <a:r>
                <a:rPr lang="ru-RU" sz="1400" b="1" spc="-10" dirty="0"/>
                <a:t>ОБРАЗОВАТЕЛЬНЫХ ОРГАНИЗАЦИЙ ВЫСШЕГО ОБРАЗОВАНИЯ </a:t>
              </a:r>
            </a:p>
            <a:p>
              <a:pPr algn="ctr"/>
              <a:r>
                <a:rPr lang="ru-RU" sz="1400" b="1" spc="-10" dirty="0"/>
                <a:t>ПО РЕАЛИЗАЦИИ И РАЗВИТИЮ ИНКЛЮЗИВНОГО ОБРАЗОВАНИЯ»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 flipV="1">
              <a:off x="0" y="1000108"/>
              <a:ext cx="8215338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80528" y="1169598"/>
            <a:ext cx="8856984" cy="651997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  <a:spcBef>
                <a:spcPts val="0"/>
              </a:spcBef>
            </a:pPr>
            <a:r>
              <a:rPr lang="ru-RU" sz="3000" dirty="0" smtClean="0">
                <a:solidFill>
                  <a:srgbClr val="FF0000"/>
                </a:solidFill>
              </a:rPr>
              <a:t>Концепт 4: Формирование психологической зрелости личности лиц с ОВЗ в процессе профессионального образования</a:t>
            </a:r>
            <a:endParaRPr lang="ru-RU" sz="3000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308" y="2035887"/>
            <a:ext cx="8243902" cy="5036403"/>
          </a:xfrm>
        </p:spPr>
        <p:txBody>
          <a:bodyPr>
            <a:noAutofit/>
          </a:bodyPr>
          <a:lstStyle/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600" dirty="0">
                <a:solidFill>
                  <a:schemeClr val="tx1"/>
                </a:solidFill>
              </a:rPr>
              <a:t>формирование автономности и устойчивости личности;</a:t>
            </a: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chemeClr val="tx1"/>
                </a:solidFill>
              </a:rPr>
              <a:t>поддержка самостоятельности в принятии решений и ответственности за результат;</a:t>
            </a:r>
            <a:endParaRPr lang="ru-RU" sz="2600" dirty="0">
              <a:solidFill>
                <a:schemeClr val="tx1"/>
              </a:solidFill>
            </a:endParaRP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600" dirty="0">
                <a:solidFill>
                  <a:schemeClr val="tx1"/>
                </a:solidFill>
              </a:rPr>
              <a:t>обозначение рамок и границ ответственности за результативность обучения в вузе</a:t>
            </a:r>
            <a:r>
              <a:rPr lang="ru-RU" sz="2600" dirty="0" smtClean="0">
                <a:solidFill>
                  <a:schemeClr val="tx1"/>
                </a:solidFill>
              </a:rPr>
              <a:t>;</a:t>
            </a: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chemeClr val="tx1"/>
                </a:solidFill>
              </a:rPr>
              <a:t>формирование профессиональной мотивации, идентификации, мышления, самосознания;</a:t>
            </a:r>
            <a:endParaRPr lang="ru-RU" sz="2600" dirty="0">
              <a:solidFill>
                <a:schemeClr val="tx1"/>
              </a:solidFill>
            </a:endParaRP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chemeClr val="tx1"/>
                </a:solidFill>
              </a:rPr>
              <a:t>стимулирование социальной активности;</a:t>
            </a: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chemeClr val="tx1"/>
                </a:solidFill>
              </a:rPr>
              <a:t>стимулирование предпринимательской и проектной деятельности.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15680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4" name="AutoShape 2" descr="https://mail.vyatsu.ru/owa/service.svc/s/GetFileAttachment?id=AAMkADJhMmQ4Mzk1LWYyY2QtNDU5ZS04YjZkLTRjOWNjN2EzYTUyYQBGAAAAAABUCGQ90Fg3Q40UYVzh7vgaBwDZ6I%2FWweevRIzIfIOaoKYsAAAAVLUlAADxDGRvgwjDRpjtPTBahTpmAAPERDVlAAABEgAQAM4HfwAC76xLpS%2BoVcgfyKQ%3D&amp;isImagePreview=True&amp;X-OWA-CANARY=QDomaCOYVEypIMZrQvxOGr9cHHskONYIQN1kSRLPncKXCBfnz380NDzGz-1GSWuuKSTSn0mQT-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F476017-7912-4D59-82DD-9E2B8E05467A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715272" y="0"/>
              <a:ext cx="1428728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 descr="C:\Users\Алия\AppData\Local\Microsoft\Windows\Temporary Internet Files\Content.Word\3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15338" y="0"/>
              <a:ext cx="266699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0" descr="C:\Users\Алия\AppData\Local\Microsoft\Windows\Temporary Internet Files\Content.Word\¦д¦-TАTГ¦-1.jpg"/>
            <p:cNvPicPr/>
            <p:nvPr/>
          </p:nvPicPr>
          <p:blipFill>
            <a:blip r:embed="rId3" cstate="print"/>
            <a:srcRect r="73973"/>
            <a:stretch>
              <a:fillRect/>
            </a:stretch>
          </p:blipFill>
          <p:spPr bwMode="auto">
            <a:xfrm>
              <a:off x="142844" y="142852"/>
              <a:ext cx="1357322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357290" y="214290"/>
              <a:ext cx="64294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spc="-10" dirty="0"/>
                <a:t>«СОЗДАНИЕ СИСТЕМЫ СОПРОВОЖДЕНИЯ ДЕЯТЕЛЬНОСТИ </a:t>
              </a:r>
            </a:p>
            <a:p>
              <a:pPr algn="ctr"/>
              <a:r>
                <a:rPr lang="ru-RU" sz="1400" b="1" spc="-10" dirty="0"/>
                <a:t>ОБРАЗОВАТЕЛЬНЫХ ОРГАНИЗАЦИЙ ВЫСШЕГО ОБРАЗОВАНИЯ </a:t>
              </a:r>
            </a:p>
            <a:p>
              <a:pPr algn="ctr"/>
              <a:r>
                <a:rPr lang="ru-RU" sz="1400" b="1" spc="-10" dirty="0"/>
                <a:t>ПО РЕАЛИЗАЦИИ И РАЗВИТИЮ ИНКЛЮЗИВНОГО ОБРАЗОВАНИЯ»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 flipV="1">
              <a:off x="0" y="1000108"/>
              <a:ext cx="8215338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80528" y="1070306"/>
            <a:ext cx="8856984" cy="651997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  <a:spcBef>
                <a:spcPts val="0"/>
              </a:spcBef>
            </a:pPr>
            <a:r>
              <a:rPr lang="ru-RU" sz="3600" dirty="0" smtClean="0">
                <a:solidFill>
                  <a:srgbClr val="FF0000"/>
                </a:solidFill>
              </a:rPr>
              <a:t>Технологии реализации концепта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-34127" y="1556792"/>
            <a:ext cx="8516164" cy="5036403"/>
          </a:xfrm>
        </p:spPr>
        <p:txBody>
          <a:bodyPr>
            <a:noAutofit/>
          </a:bodyPr>
          <a:lstStyle/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tx1"/>
                </a:solidFill>
              </a:rPr>
              <a:t>консалтинг обучающихся и их родителей;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tx1"/>
                </a:solidFill>
              </a:rPr>
              <a:t>предоставление свободы выбора образовательных условий;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tx1"/>
                </a:solidFill>
              </a:rPr>
              <a:t>реализация принципа единства требований к результатам обучения с учетом особых образовательных потребностей в процессе обучения;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tx1"/>
                </a:solidFill>
              </a:rPr>
              <a:t>обеспечение безопасности образовательной среды и благоприятного психологического климата;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tx1"/>
                </a:solidFill>
              </a:rPr>
              <a:t>реализация принципа поддержки в обучении с пресечением попыток манипуляции и иждивенчества;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tx1"/>
                </a:solidFill>
              </a:rPr>
              <a:t>психолого-педагогическое сопровождение профессионального становления;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tx1"/>
                </a:solidFill>
              </a:rPr>
              <a:t>вовлечение в активную студенческую жизнь.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9560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4" name="AutoShape 2" descr="https://mail.vyatsu.ru/owa/service.svc/s/GetFileAttachment?id=AAMkADJhMmQ4Mzk1LWYyY2QtNDU5ZS04YjZkLTRjOWNjN2EzYTUyYQBGAAAAAABUCGQ90Fg3Q40UYVzh7vgaBwDZ6I%2FWweevRIzIfIOaoKYsAAAAVLUlAADxDGRvgwjDRpjtPTBahTpmAAPERDVlAAABEgAQAM4HfwAC76xLpS%2BoVcgfyKQ%3D&amp;isImagePreview=True&amp;X-OWA-CANARY=QDomaCOYVEypIMZrQvxOGr9cHHskONYIQN1kSRLPncKXCBfnz380NDzGz-1GSWuuKSTSn0mQT-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F476017-7912-4D59-82DD-9E2B8E05467A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715272" y="0"/>
              <a:ext cx="1428728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 descr="C:\Users\Алия\AppData\Local\Microsoft\Windows\Temporary Internet Files\Content.Word\3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15338" y="0"/>
              <a:ext cx="266699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0" descr="C:\Users\Алия\AppData\Local\Microsoft\Windows\Temporary Internet Files\Content.Word\¦д¦-TАTГ¦-1.jpg"/>
            <p:cNvPicPr/>
            <p:nvPr/>
          </p:nvPicPr>
          <p:blipFill>
            <a:blip r:embed="rId3" cstate="print"/>
            <a:srcRect r="73973"/>
            <a:stretch>
              <a:fillRect/>
            </a:stretch>
          </p:blipFill>
          <p:spPr bwMode="auto">
            <a:xfrm>
              <a:off x="142844" y="142852"/>
              <a:ext cx="1357322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357290" y="214290"/>
              <a:ext cx="64294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spc="-10" dirty="0"/>
                <a:t>«СОЗДАНИЕ СИСТЕМЫ СОПРОВОЖДЕНИЯ ДЕЯТЕЛЬНОСТИ </a:t>
              </a:r>
            </a:p>
            <a:p>
              <a:pPr algn="ctr"/>
              <a:r>
                <a:rPr lang="ru-RU" sz="1400" b="1" spc="-10" dirty="0"/>
                <a:t>ОБРАЗОВАТЕЛЬНЫХ ОРГАНИЗАЦИЙ ВЫСШЕГО ОБРАЗОВАНИЯ </a:t>
              </a:r>
            </a:p>
            <a:p>
              <a:pPr algn="ctr"/>
              <a:r>
                <a:rPr lang="ru-RU" sz="1400" b="1" spc="-10" dirty="0"/>
                <a:t>ПО РЕАЛИЗАЦИИ И РАЗВИТИЮ ИНКЛЮЗИВНОГО ОБРАЗОВАНИЯ»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 flipV="1">
              <a:off x="0" y="1000108"/>
              <a:ext cx="8215338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80528" y="1070306"/>
            <a:ext cx="8856984" cy="651997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  <a:spcBef>
                <a:spcPts val="0"/>
              </a:spcBef>
            </a:pPr>
            <a:r>
              <a:rPr lang="ru-RU" sz="3600" dirty="0" smtClean="0">
                <a:solidFill>
                  <a:srgbClr val="FF0000"/>
                </a:solidFill>
              </a:rPr>
              <a:t>Рамки и целевые группы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0" y="1821596"/>
            <a:ext cx="8243902" cy="5036403"/>
          </a:xfrm>
        </p:spPr>
        <p:txBody>
          <a:bodyPr>
            <a:noAutofit/>
          </a:bodyPr>
          <a:lstStyle/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период обучения в вузе и постдипломного сопровождения;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sz="3600" dirty="0" smtClean="0">
              <a:solidFill>
                <a:schemeClr val="tx1"/>
              </a:solidFill>
            </a:endParaRP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600" dirty="0" smtClean="0">
                <a:solidFill>
                  <a:schemeClr val="tx1"/>
                </a:solidFill>
              </a:rPr>
              <a:t>обучающиеся с ОВЗ, их родители (законные представители)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78685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4" name="AutoShape 2" descr="https://mail.vyatsu.ru/owa/service.svc/s/GetFileAttachment?id=AAMkADJhMmQ4Mzk1LWYyY2QtNDU5ZS04YjZkLTRjOWNjN2EzYTUyYQBGAAAAAABUCGQ90Fg3Q40UYVzh7vgaBwDZ6I%2FWweevRIzIfIOaoKYsAAAAVLUlAADxDGRvgwjDRpjtPTBahTpmAAPERDVlAAABEgAQAM4HfwAC76xLpS%2BoVcgfyKQ%3D&amp;isImagePreview=True&amp;X-OWA-CANARY=QDomaCOYVEypIMZrQvxOGr9cHHskONYIQN1kSRLPncKXCBfnz380NDzGz-1GSWuuKSTSn0mQT-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F476017-7912-4D59-82DD-9E2B8E05467A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715272" y="0"/>
              <a:ext cx="1428728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 descr="C:\Users\Алия\AppData\Local\Microsoft\Windows\Temporary Internet Files\Content.Word\3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15338" y="0"/>
              <a:ext cx="266699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0" descr="C:\Users\Алия\AppData\Local\Microsoft\Windows\Temporary Internet Files\Content.Word\¦д¦-TАTГ¦-1.jpg"/>
            <p:cNvPicPr/>
            <p:nvPr/>
          </p:nvPicPr>
          <p:blipFill>
            <a:blip r:embed="rId3" cstate="print"/>
            <a:srcRect r="73973"/>
            <a:stretch>
              <a:fillRect/>
            </a:stretch>
          </p:blipFill>
          <p:spPr bwMode="auto">
            <a:xfrm>
              <a:off x="142844" y="142852"/>
              <a:ext cx="1357322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357290" y="214290"/>
              <a:ext cx="64294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spc="-10" dirty="0"/>
                <a:t>«СОЗДАНИЕ СИСТЕМЫ СОПРОВОЖДЕНИЯ ДЕЯТЕЛЬНОСТИ </a:t>
              </a:r>
            </a:p>
            <a:p>
              <a:pPr algn="ctr"/>
              <a:r>
                <a:rPr lang="ru-RU" sz="1400" b="1" spc="-10" dirty="0"/>
                <a:t>ОБРАЗОВАТЕЛЬНЫХ ОРГАНИЗАЦИЙ ВЫСШЕГО ОБРАЗОВАНИЯ </a:t>
              </a:r>
            </a:p>
            <a:p>
              <a:pPr algn="ctr"/>
              <a:r>
                <a:rPr lang="ru-RU" sz="1400" b="1" spc="-10" dirty="0"/>
                <a:t>ПО РЕАЛИЗАЦИИ И РАЗВИТИЮ ИНКЛЮЗИВНОГО ОБРАЗОВАНИЯ»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 flipV="1">
              <a:off x="0" y="1000108"/>
              <a:ext cx="8215338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48904" y="1133929"/>
            <a:ext cx="7984940" cy="563097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  <a:spcBef>
                <a:spcPts val="0"/>
              </a:spcBef>
            </a:pPr>
            <a:r>
              <a:rPr lang="ru-RU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Мониторинг образовательных потребностей молодежи с ОВЗ (2017 г.)</a:t>
            </a:r>
            <a:endParaRPr lang="ru-RU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995185"/>
              </p:ext>
            </p:extLst>
          </p:nvPr>
        </p:nvGraphicFramePr>
        <p:xfrm>
          <a:off x="-1" y="1697027"/>
          <a:ext cx="9144001" cy="5211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1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5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9594">
                <a:tc>
                  <a:txBody>
                    <a:bodyPr/>
                    <a:lstStyle/>
                    <a:p>
                      <a:r>
                        <a:rPr lang="ru-RU" dirty="0" smtClean="0"/>
                        <a:t>Критерий анализа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Мнение респондентов </a:t>
                      </a:r>
                    </a:p>
                    <a:p>
                      <a:r>
                        <a:rPr lang="ru-RU" dirty="0" smtClean="0"/>
                        <a:t>(15-18 лет)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Фактическое состояние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3707">
                <a:tc>
                  <a:txBody>
                    <a:bodyPr/>
                    <a:lstStyle/>
                    <a:p>
                      <a:r>
                        <a:rPr lang="ru-RU" dirty="0" smtClean="0"/>
                        <a:t>Факторы профессионального выбора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Мнения</a:t>
                      </a:r>
                      <a:r>
                        <a:rPr lang="ru-RU" baseline="0" dirty="0" smtClean="0"/>
                        <a:t> близких, семейная традиция, СМИ, консультации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Выбор родителей,</a:t>
                      </a:r>
                      <a:r>
                        <a:rPr lang="ru-RU" baseline="0" dirty="0" smtClean="0"/>
                        <a:t> формальная сторона профессии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594">
                <a:tc>
                  <a:txBody>
                    <a:bodyPr/>
                    <a:lstStyle/>
                    <a:p>
                      <a:r>
                        <a:rPr lang="ru-RU" dirty="0" smtClean="0"/>
                        <a:t>Выбор учебного заведения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Предпочитают вуз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Поступают куда получилось, не обучаются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7819">
                <a:tc>
                  <a:txBody>
                    <a:bodyPr/>
                    <a:lstStyle/>
                    <a:p>
                      <a:r>
                        <a:rPr lang="ru-RU" dirty="0" smtClean="0"/>
                        <a:t>Выбор формы обучения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Предпочитают очную в инклюзивных группах или группах лиц с ОВЗ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Поступают преимущественно заочно или стремятся на индивидуальный план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3707">
                <a:tc>
                  <a:txBody>
                    <a:bodyPr/>
                    <a:lstStyle/>
                    <a:p>
                      <a:r>
                        <a:rPr lang="ru-RU" dirty="0" smtClean="0"/>
                        <a:t>Выбор программы обучения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Предпочитают модные, престижные профессии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Поступают куда позволил</a:t>
                      </a:r>
                      <a:r>
                        <a:rPr lang="ru-RU" baseline="0" dirty="0" smtClean="0"/>
                        <a:t> проходной балл в рамках квоты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3707">
                <a:tc>
                  <a:txBody>
                    <a:bodyPr/>
                    <a:lstStyle/>
                    <a:p>
                      <a:r>
                        <a:rPr lang="ru-RU" dirty="0" smtClean="0"/>
                        <a:t>Специальные образовательные условия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Считают, что они им необходимы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Отказываются от адаптированных ОП, не пользуются СТО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779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6" y="857249"/>
            <a:ext cx="734496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6" y="857250"/>
            <a:ext cx="739854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5" y="857250"/>
            <a:ext cx="739854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ncfu.ru/uploads/posts/2017-12/1513264697_forum-inklyuzivnoe-obrazovanie-v-vuze-realii-i-traektorii-razvitiya-ncfu.ru-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794" y="857249"/>
            <a:ext cx="8229600" cy="51435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794" y="857251"/>
            <a:ext cx="8229600" cy="50842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954" y="857251"/>
            <a:ext cx="8314441" cy="51434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949" y="857247"/>
            <a:ext cx="8314442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49" y="857250"/>
            <a:ext cx="8314442" cy="51435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0946" y="857250"/>
            <a:ext cx="8314445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671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1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4" name="AutoShape 2" descr="https://mail.vyatsu.ru/owa/service.svc/s/GetFileAttachment?id=AAMkADJhMmQ4Mzk1LWYyY2QtNDU5ZS04YjZkLTRjOWNjN2EzYTUyYQBGAAAAAABUCGQ90Fg3Q40UYVzh7vgaBwDZ6I%2FWweevRIzIfIOaoKYsAAAAVLUlAADxDGRvgwjDRpjtPTBahTpmAAPERDVlAAABEgAQAM4HfwAC76xLpS%2BoVcgfyKQ%3D&amp;isImagePreview=True&amp;X-OWA-CANARY=QDomaCOYVEypIMZrQvxOGr9cHHskONYIQN1kSRLPncKXCBfnz380NDzGz-1GSWuuKSTSn0mQT-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F476017-7912-4D59-82DD-9E2B8E05467A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715272" y="0"/>
              <a:ext cx="1428728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 descr="C:\Users\Алия\AppData\Local\Microsoft\Windows\Temporary Internet Files\Content.Word\3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15338" y="0"/>
              <a:ext cx="266699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0" descr="C:\Users\Алия\AppData\Local\Microsoft\Windows\Temporary Internet Files\Content.Word\¦д¦-TАTГ¦-1.jpg"/>
            <p:cNvPicPr/>
            <p:nvPr/>
          </p:nvPicPr>
          <p:blipFill>
            <a:blip r:embed="rId3" cstate="print"/>
            <a:srcRect r="73973"/>
            <a:stretch>
              <a:fillRect/>
            </a:stretch>
          </p:blipFill>
          <p:spPr bwMode="auto">
            <a:xfrm>
              <a:off x="142844" y="142852"/>
              <a:ext cx="1357322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357290" y="214290"/>
              <a:ext cx="64294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spc="-10" dirty="0"/>
                <a:t>«СОЗДАНИЕ СИСТЕМЫ СОПРОВОЖДЕНИЯ ДЕЯТЕЛЬНОСТИ </a:t>
              </a:r>
            </a:p>
            <a:p>
              <a:pPr algn="ctr"/>
              <a:r>
                <a:rPr lang="ru-RU" sz="1400" b="1" spc="-10" dirty="0"/>
                <a:t>ОБРАЗОВАТЕЛЬНЫХ ОРГАНИЗАЦИЙ ВЫСШЕГО ОБРАЗОВАНИЯ </a:t>
              </a:r>
            </a:p>
            <a:p>
              <a:pPr algn="ctr"/>
              <a:r>
                <a:rPr lang="ru-RU" sz="1400" b="1" spc="-10" dirty="0"/>
                <a:t>ПО РЕАЛИЗАЦИИ И РАЗВИТИЮ ИНКЛЮЗИВНОГО ОБРАЗОВАНИЯ»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 flipV="1">
              <a:off x="0" y="1000108"/>
              <a:ext cx="8215338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612576" y="1070306"/>
            <a:ext cx="9289032" cy="651997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  <a:spcBef>
                <a:spcPts val="0"/>
              </a:spcBef>
            </a:pPr>
            <a:r>
              <a:rPr lang="ru-RU" sz="3600" dirty="0" smtClean="0">
                <a:solidFill>
                  <a:srgbClr val="FF0000"/>
                </a:solidFill>
              </a:rPr>
              <a:t>Количество обучающихся с 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инвалидностью и ОВЗ в СКФУ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111" y="1722303"/>
            <a:ext cx="7797383" cy="49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2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4" name="AutoShape 2" descr="https://mail.vyatsu.ru/owa/service.svc/s/GetFileAttachment?id=AAMkADJhMmQ4Mzk1LWYyY2QtNDU5ZS04YjZkLTRjOWNjN2EzYTUyYQBGAAAAAABUCGQ90Fg3Q40UYVzh7vgaBwDZ6I%2FWweevRIzIfIOaoKYsAAAAVLUlAADxDGRvgwjDRpjtPTBahTpmAAPERDVlAAABEgAQAM4HfwAC76xLpS%2BoVcgfyKQ%3D&amp;isImagePreview=True&amp;X-OWA-CANARY=QDomaCOYVEypIMZrQvxOGr9cHHskONYIQN1kSRLPncKXCBfnz380NDzGz-1GSWuuKSTSn0mQT-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F476017-7912-4D59-82DD-9E2B8E05467A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715272" y="0"/>
              <a:ext cx="1428728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 descr="C:\Users\Алия\AppData\Local\Microsoft\Windows\Temporary Internet Files\Content.Word\3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15338" y="0"/>
              <a:ext cx="266699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0" descr="C:\Users\Алия\AppData\Local\Microsoft\Windows\Temporary Internet Files\Content.Word\¦д¦-TАTГ¦-1.jpg"/>
            <p:cNvPicPr/>
            <p:nvPr/>
          </p:nvPicPr>
          <p:blipFill>
            <a:blip r:embed="rId3" cstate="print"/>
            <a:srcRect r="73973"/>
            <a:stretch>
              <a:fillRect/>
            </a:stretch>
          </p:blipFill>
          <p:spPr bwMode="auto">
            <a:xfrm>
              <a:off x="142844" y="142852"/>
              <a:ext cx="1357322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357290" y="214290"/>
              <a:ext cx="64294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spc="-10" dirty="0"/>
                <a:t>«СОЗДАНИЕ СИСТЕМЫ СОПРОВОЖДЕНИЯ ДЕЯТЕЛЬНОСТИ </a:t>
              </a:r>
            </a:p>
            <a:p>
              <a:pPr algn="ctr"/>
              <a:r>
                <a:rPr lang="ru-RU" sz="1400" b="1" spc="-10" dirty="0"/>
                <a:t>ОБРАЗОВАТЕЛЬНЫХ ОРГАНИЗАЦИЙ ВЫСШЕГО ОБРАЗОВАНИЯ </a:t>
              </a:r>
            </a:p>
            <a:p>
              <a:pPr algn="ctr"/>
              <a:r>
                <a:rPr lang="ru-RU" sz="1400" b="1" spc="-10" dirty="0"/>
                <a:t>ПО РЕАЛИЗАЦИИ И РАЗВИТИЮ ИНКЛЮЗИВНОГО ОБРАЗОВАНИЯ»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 flipV="1">
              <a:off x="0" y="1000108"/>
              <a:ext cx="8215338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612576" y="1070306"/>
            <a:ext cx="9289032" cy="651997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  <a:spcBef>
                <a:spcPts val="0"/>
              </a:spcBef>
            </a:pPr>
            <a:r>
              <a:rPr lang="ru-RU" sz="3600" dirty="0" smtClean="0">
                <a:solidFill>
                  <a:srgbClr val="FF0000"/>
                </a:solidFill>
              </a:rPr>
              <a:t>Количество трудоустроенных выпускников СКФУ с инвалидностью и ОВЗ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7261" y="1741369"/>
            <a:ext cx="8172603" cy="544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2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4" name="AutoShape 2" descr="https://mail.vyatsu.ru/owa/service.svc/s/GetFileAttachment?id=AAMkADJhMmQ4Mzk1LWYyY2QtNDU5ZS04YjZkLTRjOWNjN2EzYTUyYQBGAAAAAABUCGQ90Fg3Q40UYVzh7vgaBwDZ6I%2FWweevRIzIfIOaoKYsAAAAVLUlAADxDGRvgwjDRpjtPTBahTpmAAPERDVlAAABEgAQAM4HfwAC76xLpS%2BoVcgfyKQ%3D&amp;isImagePreview=True&amp;X-OWA-CANARY=QDomaCOYVEypIMZrQvxOGr9cHHskONYIQN1kSRLPncKXCBfnz380NDzGz-1GSWuuKSTSn0mQT-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F476017-7912-4D59-82DD-9E2B8E05467A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715272" y="0"/>
              <a:ext cx="1428728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 descr="C:\Users\Алия\AppData\Local\Microsoft\Windows\Temporary Internet Files\Content.Word\3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15338" y="0"/>
              <a:ext cx="266699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0" descr="C:\Users\Алия\AppData\Local\Microsoft\Windows\Temporary Internet Files\Content.Word\¦д¦-TАTГ¦-1.jpg"/>
            <p:cNvPicPr/>
            <p:nvPr/>
          </p:nvPicPr>
          <p:blipFill>
            <a:blip r:embed="rId3" cstate="print"/>
            <a:srcRect r="73973"/>
            <a:stretch>
              <a:fillRect/>
            </a:stretch>
          </p:blipFill>
          <p:spPr bwMode="auto">
            <a:xfrm>
              <a:off x="142844" y="142852"/>
              <a:ext cx="1357322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357290" y="214290"/>
              <a:ext cx="64294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spc="-10" dirty="0"/>
                <a:t>«СОЗДАНИЕ СИСТЕМЫ СОПРОВОЖДЕНИЯ ДЕЯТЕЛЬНОСТИ </a:t>
              </a:r>
            </a:p>
            <a:p>
              <a:pPr algn="ctr"/>
              <a:r>
                <a:rPr lang="ru-RU" sz="1400" b="1" spc="-10" dirty="0"/>
                <a:t>ОБРАЗОВАТЕЛЬНЫХ ОРГАНИЗАЦИЙ ВЫСШЕГО ОБРАЗОВАНИЯ </a:t>
              </a:r>
            </a:p>
            <a:p>
              <a:pPr algn="ctr"/>
              <a:r>
                <a:rPr lang="ru-RU" sz="1400" b="1" spc="-10" dirty="0"/>
                <a:t>ПО РЕАЛИЗАЦИИ И РАЗВИТИЮ ИНКЛЮЗИВНОГО ОБРАЗОВАНИЯ»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 flipV="1">
              <a:off x="0" y="1000108"/>
              <a:ext cx="8215338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80528" y="1070306"/>
            <a:ext cx="8856984" cy="651997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  <a:spcBef>
                <a:spcPts val="0"/>
              </a:spcBef>
            </a:pPr>
            <a:r>
              <a:rPr lang="ru-RU" sz="3600" dirty="0" smtClean="0">
                <a:solidFill>
                  <a:srgbClr val="FF0000"/>
                </a:solidFill>
              </a:rPr>
              <a:t>Перспективные направления работы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0" y="1556792"/>
            <a:ext cx="8243902" cy="5036403"/>
          </a:xfrm>
        </p:spPr>
        <p:txBody>
          <a:bodyPr>
            <a:noAutofit/>
          </a:bodyPr>
          <a:lstStyle/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chemeClr val="tx1"/>
                </a:solidFill>
              </a:rPr>
              <a:t>внедрение обязательного сопровождения профессионального становления и развития лиц с ОВЗ;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chemeClr val="tx1"/>
                </a:solidFill>
              </a:rPr>
              <a:t>систематизация усилий образовательных организаций по проектированию траекторий профессионального развития лиц с ОВЗ;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chemeClr val="tx1"/>
                </a:solidFill>
              </a:rPr>
              <a:t>развитие стратегий и технологий постдипломного сопровождения и содействия трудоустройству;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chemeClr val="tx1"/>
                </a:solidFill>
              </a:rPr>
              <a:t>развитие межведомственного взаимодействия по вопросам содействия трудоустройству лиц с ОВЗ.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sz="3600" dirty="0" smtClean="0">
              <a:solidFill>
                <a:schemeClr val="tx1"/>
              </a:solidFill>
            </a:endParaRP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600" dirty="0" smtClean="0">
                <a:solidFill>
                  <a:schemeClr val="tx1"/>
                </a:solidFill>
              </a:rPr>
              <a:t>обучающиеся с ОВЗ, их родители (законные представители)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3448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4" name="AutoShape 2" descr="https://mail.vyatsu.ru/owa/service.svc/s/GetFileAttachment?id=AAMkADJhMmQ4Mzk1LWYyY2QtNDU5ZS04YjZkLTRjOWNjN2EzYTUyYQBGAAAAAABUCGQ90Fg3Q40UYVzh7vgaBwDZ6I%2FWweevRIzIfIOaoKYsAAAAVLUlAADxDGRvgwjDRpjtPTBahTpmAAPERDVlAAABEgAQAM4HfwAC76xLpS%2BoVcgfyKQ%3D&amp;isImagePreview=True&amp;X-OWA-CANARY=QDomaCOYVEypIMZrQvxOGr9cHHskONYIQN1kSRLPncKXCBfnz380NDzGz-1GSWuuKSTSn0mQT-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F476017-7912-4D59-82DD-9E2B8E05467A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715272" y="0"/>
              <a:ext cx="1428728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 descr="C:\Users\Алия\AppData\Local\Microsoft\Windows\Temporary Internet Files\Content.Word\3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15338" y="0"/>
              <a:ext cx="266699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0" descr="C:\Users\Алия\AppData\Local\Microsoft\Windows\Temporary Internet Files\Content.Word\¦д¦-TАTГ¦-1.jpg"/>
            <p:cNvPicPr/>
            <p:nvPr/>
          </p:nvPicPr>
          <p:blipFill>
            <a:blip r:embed="rId3" cstate="print"/>
            <a:srcRect r="73973"/>
            <a:stretch>
              <a:fillRect/>
            </a:stretch>
          </p:blipFill>
          <p:spPr bwMode="auto">
            <a:xfrm>
              <a:off x="142844" y="142852"/>
              <a:ext cx="1357322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357290" y="214290"/>
              <a:ext cx="64294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spc="-10" dirty="0"/>
                <a:t>«СОЗДАНИЕ СИСТЕМЫ СОПРОВОЖДЕНИЯ ДЕЯТЕЛЬНОСТИ </a:t>
              </a:r>
            </a:p>
            <a:p>
              <a:pPr algn="ctr"/>
              <a:r>
                <a:rPr lang="ru-RU" sz="1400" b="1" spc="-10" dirty="0"/>
                <a:t>ОБРАЗОВАТЕЛЬНЫХ ОРГАНИЗАЦИЙ ВЫСШЕГО ОБРАЗОВАНИЯ </a:t>
              </a:r>
            </a:p>
            <a:p>
              <a:pPr algn="ctr"/>
              <a:r>
                <a:rPr lang="ru-RU" sz="1400" b="1" spc="-10" dirty="0"/>
                <a:t>ПО РЕАЛИЗАЦИИ И РАЗВИТИЮ ИНКЛЮЗИВНОГО ОБРАЗОВАНИЯ»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 flipV="1">
              <a:off x="0" y="1000108"/>
              <a:ext cx="8215338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80528" y="2302339"/>
            <a:ext cx="8856984" cy="651997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FF0000"/>
                </a:solidFill>
              </a:rPr>
              <a:t>БЛАГОДАРЮ ЗА ВНИМАНИЕ!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73953" y="3072482"/>
            <a:ext cx="8243902" cy="503640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kumimoji="1" lang="ru-RU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Ресурсный учебно-методический центр</a:t>
            </a:r>
          </a:p>
          <a:p>
            <a:pPr>
              <a:spcBef>
                <a:spcPts val="0"/>
              </a:spcBef>
            </a:pPr>
            <a:r>
              <a:rPr kumimoji="1" lang="ru-RU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по обучению инвалидов и лиц с ОВЗ</a:t>
            </a:r>
          </a:p>
          <a:p>
            <a:pPr>
              <a:spcBef>
                <a:spcPts val="0"/>
              </a:spcBef>
            </a:pPr>
            <a:r>
              <a:rPr kumimoji="1" lang="ru-RU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Тел. 8 (8652) 33-05-29</a:t>
            </a:r>
          </a:p>
          <a:p>
            <a:pPr>
              <a:spcBef>
                <a:spcPts val="0"/>
              </a:spcBef>
            </a:pPr>
            <a:r>
              <a:rPr lang="en-US" alt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e-mail: rumc_skfo@ncfu.ru</a:t>
            </a:r>
            <a:endParaRPr lang="ru-RU" altLang="ru-RU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sz="3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1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4" name="AutoShape 2" descr="https://mail.vyatsu.ru/owa/service.svc/s/GetFileAttachment?id=AAMkADJhMmQ4Mzk1LWYyY2QtNDU5ZS04YjZkLTRjOWNjN2EzYTUyYQBGAAAAAABUCGQ90Fg3Q40UYVzh7vgaBwDZ6I%2FWweevRIzIfIOaoKYsAAAAVLUlAADxDGRvgwjDRpjtPTBahTpmAAPERDVlAAABEgAQAM4HfwAC76xLpS%2BoVcgfyKQ%3D&amp;isImagePreview=True&amp;X-OWA-CANARY=QDomaCOYVEypIMZrQvxOGr9cHHskONYIQN1kSRLPncKXCBfnz380NDzGz-1GSWuuKSTSn0mQT-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F476017-7912-4D59-82DD-9E2B8E05467A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715272" y="0"/>
              <a:ext cx="1428728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 descr="C:\Users\Алия\AppData\Local\Microsoft\Windows\Temporary Internet Files\Content.Word\3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15338" y="0"/>
              <a:ext cx="266699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0" descr="C:\Users\Алия\AppData\Local\Microsoft\Windows\Temporary Internet Files\Content.Word\¦д¦-TАTГ¦-1.jpg"/>
            <p:cNvPicPr/>
            <p:nvPr/>
          </p:nvPicPr>
          <p:blipFill>
            <a:blip r:embed="rId3" cstate="print"/>
            <a:srcRect r="73973"/>
            <a:stretch>
              <a:fillRect/>
            </a:stretch>
          </p:blipFill>
          <p:spPr bwMode="auto">
            <a:xfrm>
              <a:off x="142844" y="142852"/>
              <a:ext cx="1357322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357290" y="214290"/>
              <a:ext cx="64294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spc="-10" dirty="0"/>
                <a:t>«СОЗДАНИЕ СИСТЕМЫ СОПРОВОЖДЕНИЯ ДЕЯТЕЛЬНОСТИ </a:t>
              </a:r>
            </a:p>
            <a:p>
              <a:pPr algn="ctr"/>
              <a:r>
                <a:rPr lang="ru-RU" sz="1400" b="1" spc="-10" dirty="0"/>
                <a:t>ОБРАЗОВАТЕЛЬНЫХ ОРГАНИЗАЦИЙ ВЫСШЕГО ОБРАЗОВАНИЯ </a:t>
              </a:r>
            </a:p>
            <a:p>
              <a:pPr algn="ctr"/>
              <a:r>
                <a:rPr lang="ru-RU" sz="1400" b="1" spc="-10" dirty="0"/>
                <a:t>ПО РЕАЛИЗАЦИИ И РАЗВИТИЮ ИНКЛЮЗИВНОГО ОБРАЗОВАНИЯ»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 flipV="1">
              <a:off x="0" y="1000108"/>
              <a:ext cx="8215338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48904" y="1133929"/>
            <a:ext cx="7984940" cy="651997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  <a:spcBef>
                <a:spcPts val="0"/>
              </a:spcBef>
            </a:pPr>
            <a:r>
              <a:rPr lang="ru-RU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Проблемы выбора высшего образования молодыми людьми с ОВЗ</a:t>
            </a:r>
            <a:endParaRPr lang="ru-RU" sz="3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-28564" y="1810210"/>
            <a:ext cx="8243902" cy="5047790"/>
          </a:xfrm>
        </p:spPr>
        <p:txBody>
          <a:bodyPr>
            <a:normAutofit fontScale="25000" lnSpcReduction="20000"/>
          </a:bodyPr>
          <a:lstStyle/>
          <a:p>
            <a:pPr marL="685800" indent="-685800" algn="l">
              <a:buFont typeface="Wingdings" panose="05000000000000000000" pitchFamily="2" charset="2"/>
              <a:buChar char="§"/>
            </a:pPr>
            <a:r>
              <a:rPr lang="ru-RU" sz="9600" dirty="0" smtClean="0">
                <a:solidFill>
                  <a:schemeClr val="tx1"/>
                </a:solidFill>
              </a:rPr>
              <a:t>ограниченность, стереотипность профессионального выбора, сформированные на предыдущих ступенях образования;</a:t>
            </a:r>
          </a:p>
          <a:p>
            <a:pPr marL="685800" indent="-685800" algn="l">
              <a:buFont typeface="Wingdings" panose="05000000000000000000" pitchFamily="2" charset="2"/>
              <a:buChar char="§"/>
            </a:pPr>
            <a:r>
              <a:rPr lang="ru-RU" sz="9600" dirty="0" smtClean="0">
                <a:solidFill>
                  <a:schemeClr val="tx1"/>
                </a:solidFill>
              </a:rPr>
              <a:t>не соответствие профессионального выбора возможностям дальнейшей профессиональной реализации; </a:t>
            </a:r>
            <a:endParaRPr lang="ru-RU" sz="9600" dirty="0">
              <a:solidFill>
                <a:schemeClr val="tx1"/>
              </a:solidFill>
            </a:endParaRPr>
          </a:p>
          <a:p>
            <a:pPr marL="685800" indent="-685800" algn="l">
              <a:buFont typeface="Wingdings" panose="05000000000000000000" pitchFamily="2" charset="2"/>
              <a:buChar char="§"/>
            </a:pPr>
            <a:r>
              <a:rPr lang="ru-RU" sz="9600" dirty="0">
                <a:solidFill>
                  <a:schemeClr val="tx1"/>
                </a:solidFill>
              </a:rPr>
              <a:t>отсутствие веры в свои силы и возможности, неготовность к </a:t>
            </a:r>
            <a:r>
              <a:rPr lang="ru-RU" sz="9600" dirty="0" smtClean="0">
                <a:solidFill>
                  <a:schemeClr val="tx1"/>
                </a:solidFill>
              </a:rPr>
              <a:t>усилиям, психологическая нестойкость;</a:t>
            </a:r>
            <a:endParaRPr lang="ru-RU" sz="9600" dirty="0">
              <a:solidFill>
                <a:schemeClr val="tx1"/>
              </a:solidFill>
            </a:endParaRPr>
          </a:p>
          <a:p>
            <a:pPr marL="685800" indent="-685800" algn="l">
              <a:buFont typeface="Wingdings" panose="05000000000000000000" pitchFamily="2" charset="2"/>
              <a:buChar char="§"/>
            </a:pPr>
            <a:r>
              <a:rPr lang="ru-RU" sz="9600" dirty="0">
                <a:solidFill>
                  <a:schemeClr val="tx1"/>
                </a:solidFill>
              </a:rPr>
              <a:t>опасения относительно несоответствия условий обучения в вузе особым образовательным потребностям;</a:t>
            </a:r>
          </a:p>
          <a:p>
            <a:pPr marL="685800" indent="-685800" algn="l">
              <a:buFont typeface="Wingdings" panose="05000000000000000000" pitchFamily="2" charset="2"/>
              <a:buChar char="§"/>
            </a:pPr>
            <a:r>
              <a:rPr lang="ru-RU" sz="9600" dirty="0" smtClean="0">
                <a:solidFill>
                  <a:schemeClr val="tx1"/>
                </a:solidFill>
              </a:rPr>
              <a:t>опасение невозможности дальнейшего эффективного  трудоустройства;</a:t>
            </a:r>
          </a:p>
          <a:p>
            <a:pPr marL="685800" indent="-685800" algn="l">
              <a:buFont typeface="Wingdings" panose="05000000000000000000" pitchFamily="2" charset="2"/>
              <a:buChar char="§"/>
            </a:pPr>
            <a:r>
              <a:rPr lang="ru-RU" sz="9600" dirty="0" smtClean="0">
                <a:solidFill>
                  <a:schemeClr val="tx1"/>
                </a:solidFill>
              </a:rPr>
              <a:t>ограничения </a:t>
            </a:r>
            <a:r>
              <a:rPr lang="ru-RU" sz="9600" dirty="0">
                <a:solidFill>
                  <a:schemeClr val="tx1"/>
                </a:solidFill>
              </a:rPr>
              <a:t>со стороны родителей и </a:t>
            </a:r>
            <a:r>
              <a:rPr lang="ru-RU" sz="9600" dirty="0" smtClean="0">
                <a:solidFill>
                  <a:schemeClr val="tx1"/>
                </a:solidFill>
              </a:rPr>
              <a:t>педагогов </a:t>
            </a:r>
            <a:r>
              <a:rPr lang="ru-RU" sz="9600" dirty="0">
                <a:solidFill>
                  <a:schemeClr val="tx1"/>
                </a:solidFill>
              </a:rPr>
              <a:t>относительно профессиональной траектории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4" name="AutoShape 2" descr="https://mail.vyatsu.ru/owa/service.svc/s/GetFileAttachment?id=AAMkADJhMmQ4Mzk1LWYyY2QtNDU5ZS04YjZkLTRjOWNjN2EzYTUyYQBGAAAAAABUCGQ90Fg3Q40UYVzh7vgaBwDZ6I%2FWweevRIzIfIOaoKYsAAAAVLUlAADxDGRvgwjDRpjtPTBahTpmAAPERDVlAAABEgAQAM4HfwAC76xLpS%2BoVcgfyKQ%3D&amp;isImagePreview=True&amp;X-OWA-CANARY=QDomaCOYVEypIMZrQvxOGr9cHHskONYIQN1kSRLPncKXCBfnz380NDzGz-1GSWuuKSTSn0mQT-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F476017-7912-4D59-82DD-9E2B8E05467A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715272" y="0"/>
              <a:ext cx="1428728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 descr="C:\Users\Алия\AppData\Local\Microsoft\Windows\Temporary Internet Files\Content.Word\3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15338" y="0"/>
              <a:ext cx="266699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0" descr="C:\Users\Алия\AppData\Local\Microsoft\Windows\Temporary Internet Files\Content.Word\¦д¦-TАTГ¦-1.jpg"/>
            <p:cNvPicPr/>
            <p:nvPr/>
          </p:nvPicPr>
          <p:blipFill>
            <a:blip r:embed="rId3" cstate="print"/>
            <a:srcRect r="73973"/>
            <a:stretch>
              <a:fillRect/>
            </a:stretch>
          </p:blipFill>
          <p:spPr bwMode="auto">
            <a:xfrm>
              <a:off x="142844" y="142852"/>
              <a:ext cx="1357322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357290" y="214290"/>
              <a:ext cx="64294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spc="-10" dirty="0"/>
                <a:t>«СОЗДАНИЕ СИСТЕМЫ СОПРОВОЖДЕНИЯ ДЕЯТЕЛЬНОСТИ </a:t>
              </a:r>
            </a:p>
            <a:p>
              <a:pPr algn="ctr"/>
              <a:r>
                <a:rPr lang="ru-RU" sz="1400" b="1" spc="-10" dirty="0"/>
                <a:t>ОБРАЗОВАТЕЛЬНЫХ ОРГАНИЗАЦИЙ ВЫСШЕГО ОБРАЗОВАНИЯ </a:t>
              </a:r>
            </a:p>
            <a:p>
              <a:pPr algn="ctr"/>
              <a:r>
                <a:rPr lang="ru-RU" sz="1400" b="1" spc="-10" dirty="0"/>
                <a:t>ПО РЕАЛИЗАЦИИ И РАЗВИТИЮ ИНКЛЮЗИВНОГО ОБРАЗОВАНИЯ»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 flipV="1">
              <a:off x="0" y="1000108"/>
              <a:ext cx="8215338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80528" y="1070306"/>
            <a:ext cx="8856984" cy="651997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  <a:spcBef>
                <a:spcPts val="0"/>
              </a:spcBef>
            </a:pPr>
            <a:r>
              <a:rPr lang="ru-RU" sz="3000" dirty="0" smtClean="0">
                <a:solidFill>
                  <a:srgbClr val="FF0000"/>
                </a:solidFill>
              </a:rPr>
              <a:t>Система работы по формированию предпочтения высшего образования у лиц с ОВЗ</a:t>
            </a:r>
            <a:endParaRPr lang="ru-RU" sz="3000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0" y="1821596"/>
            <a:ext cx="8243902" cy="5036403"/>
          </a:xfrm>
        </p:spPr>
        <p:txBody>
          <a:bodyPr>
            <a:noAutofit/>
          </a:bodyPr>
          <a:lstStyle/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000" dirty="0">
                <a:solidFill>
                  <a:srgbClr val="FF0000"/>
                </a:solidFill>
              </a:rPr>
              <a:t>Концепт 1</a:t>
            </a:r>
            <a:r>
              <a:rPr lang="ru-RU" sz="3000" dirty="0">
                <a:solidFill>
                  <a:schemeClr val="tx1"/>
                </a:solidFill>
              </a:rPr>
              <a:t>: Актуализация и рационализация </a:t>
            </a:r>
            <a:br>
              <a:rPr lang="ru-RU" sz="3000" dirty="0">
                <a:solidFill>
                  <a:schemeClr val="tx1"/>
                </a:solidFill>
              </a:rPr>
            </a:br>
            <a:r>
              <a:rPr lang="ru-RU" sz="3000" dirty="0">
                <a:solidFill>
                  <a:schemeClr val="tx1"/>
                </a:solidFill>
              </a:rPr>
              <a:t>ценности высшего образования для лиц с </a:t>
            </a:r>
            <a:r>
              <a:rPr lang="ru-RU" sz="3000" dirty="0" smtClean="0">
                <a:solidFill>
                  <a:schemeClr val="tx1"/>
                </a:solidFill>
              </a:rPr>
              <a:t>ОВЗ.</a:t>
            </a: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000" dirty="0">
                <a:solidFill>
                  <a:srgbClr val="FF0000"/>
                </a:solidFill>
              </a:rPr>
              <a:t>Концепт 2</a:t>
            </a:r>
            <a:r>
              <a:rPr lang="ru-RU" sz="3000" dirty="0" smtClean="0">
                <a:solidFill>
                  <a:schemeClr val="tx1"/>
                </a:solidFill>
              </a:rPr>
              <a:t>: Осознанный профессиональный выбор и индивидуальное профессиональное проектирование для лиц с ОВЗ.</a:t>
            </a: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000" dirty="0" smtClean="0">
                <a:solidFill>
                  <a:srgbClr val="FF0000"/>
                </a:solidFill>
              </a:rPr>
              <a:t>Концепт 3</a:t>
            </a:r>
            <a:r>
              <a:rPr lang="ru-RU" sz="3000" dirty="0" smtClean="0">
                <a:solidFill>
                  <a:schemeClr val="tx1"/>
                </a:solidFill>
              </a:rPr>
              <a:t>: </a:t>
            </a:r>
            <a:r>
              <a:rPr lang="ru-RU" sz="3000" dirty="0">
                <a:solidFill>
                  <a:schemeClr val="tx1"/>
                </a:solidFill>
              </a:rPr>
              <a:t>Обеспечение доступности и качества высшего образования для лиц с </a:t>
            </a:r>
            <a:r>
              <a:rPr lang="ru-RU" sz="3000" dirty="0" smtClean="0">
                <a:solidFill>
                  <a:schemeClr val="tx1"/>
                </a:solidFill>
              </a:rPr>
              <a:t>ОВЗ.</a:t>
            </a: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000" dirty="0" smtClean="0">
                <a:solidFill>
                  <a:srgbClr val="FF0000"/>
                </a:solidFill>
              </a:rPr>
              <a:t>Концепт 4</a:t>
            </a:r>
            <a:r>
              <a:rPr lang="ru-RU" sz="3000" dirty="0" smtClean="0">
                <a:solidFill>
                  <a:schemeClr val="tx1"/>
                </a:solidFill>
              </a:rPr>
              <a:t>: Формирование </a:t>
            </a:r>
            <a:r>
              <a:rPr lang="ru-RU" sz="3000" dirty="0">
                <a:solidFill>
                  <a:schemeClr val="tx1"/>
                </a:solidFill>
              </a:rPr>
              <a:t>психологической зрелости личности лиц с ОВЗ в процессе профессионального образования</a:t>
            </a:r>
            <a:endParaRPr lang="ru-RU" sz="3000" dirty="0" smtClean="0">
              <a:solidFill>
                <a:schemeClr val="tx1"/>
              </a:solidFill>
            </a:endParaRP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sz="2400" dirty="0" smtClean="0">
              <a:solidFill>
                <a:srgbClr val="FF0000"/>
              </a:solidFill>
            </a:endParaRP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sz="2400" dirty="0" smtClean="0">
              <a:solidFill>
                <a:srgbClr val="FF0000"/>
              </a:solidFill>
            </a:endParaRP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14538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4" name="AutoShape 2" descr="https://mail.vyatsu.ru/owa/service.svc/s/GetFileAttachment?id=AAMkADJhMmQ4Mzk1LWYyY2QtNDU5ZS04YjZkLTRjOWNjN2EzYTUyYQBGAAAAAABUCGQ90Fg3Q40UYVzh7vgaBwDZ6I%2FWweevRIzIfIOaoKYsAAAAVLUlAADxDGRvgwjDRpjtPTBahTpmAAPERDVlAAABEgAQAM4HfwAC76xLpS%2BoVcgfyKQ%3D&amp;isImagePreview=True&amp;X-OWA-CANARY=QDomaCOYVEypIMZrQvxOGr9cHHskONYIQN1kSRLPncKXCBfnz380NDzGz-1GSWuuKSTSn0mQT-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F476017-7912-4D59-82DD-9E2B8E05467A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715272" y="0"/>
              <a:ext cx="1428728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 descr="C:\Users\Алия\AppData\Local\Microsoft\Windows\Temporary Internet Files\Content.Word\3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15338" y="0"/>
              <a:ext cx="266699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0" descr="C:\Users\Алия\AppData\Local\Microsoft\Windows\Temporary Internet Files\Content.Word\¦д¦-TАTГ¦-1.jpg"/>
            <p:cNvPicPr/>
            <p:nvPr/>
          </p:nvPicPr>
          <p:blipFill>
            <a:blip r:embed="rId3" cstate="print"/>
            <a:srcRect r="73973"/>
            <a:stretch>
              <a:fillRect/>
            </a:stretch>
          </p:blipFill>
          <p:spPr bwMode="auto">
            <a:xfrm>
              <a:off x="142844" y="142852"/>
              <a:ext cx="1357322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357290" y="214290"/>
              <a:ext cx="64294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spc="-10" dirty="0"/>
                <a:t>«СОЗДАНИЕ СИСТЕМЫ СОПРОВОЖДЕНИЯ ДЕЯТЕЛЬНОСТИ </a:t>
              </a:r>
            </a:p>
            <a:p>
              <a:pPr algn="ctr"/>
              <a:r>
                <a:rPr lang="ru-RU" sz="1400" b="1" spc="-10" dirty="0"/>
                <a:t>ОБРАЗОВАТЕЛЬНЫХ ОРГАНИЗАЦИЙ ВЫСШЕГО ОБРАЗОВАНИЯ </a:t>
              </a:r>
            </a:p>
            <a:p>
              <a:pPr algn="ctr"/>
              <a:r>
                <a:rPr lang="ru-RU" sz="1400" b="1" spc="-10" dirty="0"/>
                <a:t>ПО РЕАЛИЗАЦИИ И РАЗВИТИЮ ИНКЛЮЗИВНОГО ОБРАЗОВАНИЯ»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 flipV="1">
              <a:off x="0" y="1000108"/>
              <a:ext cx="8215338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80528" y="1070306"/>
            <a:ext cx="8856984" cy="651997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  <a:spcBef>
                <a:spcPts val="0"/>
              </a:spcBef>
            </a:pPr>
            <a:r>
              <a:rPr lang="ru-RU" sz="3000" dirty="0" smtClean="0">
                <a:solidFill>
                  <a:srgbClr val="FF0000"/>
                </a:solidFill>
              </a:rPr>
              <a:t>Концепт 1: Актуализация и рационализация </a:t>
            </a:r>
            <a:br>
              <a:rPr lang="ru-RU" sz="3000" dirty="0" smtClean="0">
                <a:solidFill>
                  <a:srgbClr val="FF0000"/>
                </a:solidFill>
              </a:rPr>
            </a:br>
            <a:r>
              <a:rPr lang="ru-RU" sz="3000" dirty="0" smtClean="0">
                <a:solidFill>
                  <a:srgbClr val="FF0000"/>
                </a:solidFill>
              </a:rPr>
              <a:t>ценности высшего образования для лиц с ОВЗ</a:t>
            </a:r>
            <a:endParaRPr lang="ru-RU" sz="3000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0" y="1821596"/>
            <a:ext cx="8243902" cy="5036403"/>
          </a:xfrm>
        </p:spPr>
        <p:txBody>
          <a:bodyPr>
            <a:noAutofit/>
          </a:bodyPr>
          <a:lstStyle/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chemeClr val="tx1"/>
                </a:solidFill>
              </a:rPr>
              <a:t>получение высшего образования – эффективная жизненная стратегия;</a:t>
            </a: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chemeClr val="tx1"/>
                </a:solidFill>
              </a:rPr>
              <a:t>эффективная социализация в научно-образовательной, социально-культурной, творческой среде;</a:t>
            </a: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chemeClr val="tx1"/>
                </a:solidFill>
              </a:rPr>
              <a:t>личностный рост, социальная активность и ответственность;</a:t>
            </a: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chemeClr val="tx1"/>
                </a:solidFill>
              </a:rPr>
              <a:t>динамичность жизни, актуализация личностного потенциала, академическая мобильность;</a:t>
            </a: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chemeClr val="tx1"/>
                </a:solidFill>
              </a:rPr>
              <a:t>высокая вариативность профессиональных траекторий на основе высшего образования (практика, наука, управление, предпринимательство, добровольчество) 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25344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4" name="AutoShape 2" descr="https://mail.vyatsu.ru/owa/service.svc/s/GetFileAttachment?id=AAMkADJhMmQ4Mzk1LWYyY2QtNDU5ZS04YjZkLTRjOWNjN2EzYTUyYQBGAAAAAABUCGQ90Fg3Q40UYVzh7vgaBwDZ6I%2FWweevRIzIfIOaoKYsAAAAVLUlAADxDGRvgwjDRpjtPTBahTpmAAPERDVlAAABEgAQAM4HfwAC76xLpS%2BoVcgfyKQ%3D&amp;isImagePreview=True&amp;X-OWA-CANARY=QDomaCOYVEypIMZrQvxOGr9cHHskONYIQN1kSRLPncKXCBfnz380NDzGz-1GSWuuKSTSn0mQT-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F476017-7912-4D59-82DD-9E2B8E05467A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715272" y="0"/>
              <a:ext cx="1428728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 descr="C:\Users\Алия\AppData\Local\Microsoft\Windows\Temporary Internet Files\Content.Word\3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15338" y="0"/>
              <a:ext cx="266699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0" descr="C:\Users\Алия\AppData\Local\Microsoft\Windows\Temporary Internet Files\Content.Word\¦д¦-TАTГ¦-1.jpg"/>
            <p:cNvPicPr/>
            <p:nvPr/>
          </p:nvPicPr>
          <p:blipFill>
            <a:blip r:embed="rId3" cstate="print"/>
            <a:srcRect r="73973"/>
            <a:stretch>
              <a:fillRect/>
            </a:stretch>
          </p:blipFill>
          <p:spPr bwMode="auto">
            <a:xfrm>
              <a:off x="142844" y="142852"/>
              <a:ext cx="1357322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357290" y="214290"/>
              <a:ext cx="64294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spc="-10" dirty="0"/>
                <a:t>«СОЗДАНИЕ СИСТЕМЫ СОПРОВОЖДЕНИЯ ДЕЯТЕЛЬНОСТИ </a:t>
              </a:r>
            </a:p>
            <a:p>
              <a:pPr algn="ctr"/>
              <a:r>
                <a:rPr lang="ru-RU" sz="1400" b="1" spc="-10" dirty="0"/>
                <a:t>ОБРАЗОВАТЕЛЬНЫХ ОРГАНИЗАЦИЙ ВЫСШЕГО ОБРАЗОВАНИЯ </a:t>
              </a:r>
            </a:p>
            <a:p>
              <a:pPr algn="ctr"/>
              <a:r>
                <a:rPr lang="ru-RU" sz="1400" b="1" spc="-10" dirty="0"/>
                <a:t>ПО РЕАЛИЗАЦИИ И РАЗВИТИЮ ИНКЛЮЗИВНОГО ОБРАЗОВАНИЯ»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 flipV="1">
              <a:off x="0" y="1000108"/>
              <a:ext cx="8215338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80528" y="1070306"/>
            <a:ext cx="8856984" cy="651997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  <a:spcBef>
                <a:spcPts val="0"/>
              </a:spcBef>
            </a:pPr>
            <a:r>
              <a:rPr lang="ru-RU" sz="3600" dirty="0" smtClean="0">
                <a:solidFill>
                  <a:srgbClr val="FF0000"/>
                </a:solidFill>
              </a:rPr>
              <a:t>Технологии реализации концепта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0" y="1821596"/>
            <a:ext cx="8243902" cy="5036403"/>
          </a:xfrm>
        </p:spPr>
        <p:txBody>
          <a:bodyPr>
            <a:noAutofit/>
          </a:bodyPr>
          <a:lstStyle/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600" dirty="0" smtClean="0">
                <a:solidFill>
                  <a:schemeClr val="tx1"/>
                </a:solidFill>
              </a:rPr>
              <a:t>информирование;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600" dirty="0" smtClean="0">
                <a:solidFill>
                  <a:schemeClr val="tx1"/>
                </a:solidFill>
              </a:rPr>
              <a:t>просвещение;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600" dirty="0" smtClean="0">
                <a:solidFill>
                  <a:schemeClr val="tx1"/>
                </a:solidFill>
              </a:rPr>
              <a:t>консалтинг;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600" dirty="0" smtClean="0">
                <a:solidFill>
                  <a:schemeClr val="tx1"/>
                </a:solidFill>
              </a:rPr>
              <a:t>популяризация в </a:t>
            </a:r>
            <a:r>
              <a:rPr lang="ru-RU" sz="3600" dirty="0">
                <a:solidFill>
                  <a:schemeClr val="tx1"/>
                </a:solidFill>
              </a:rPr>
              <a:t>СМИ</a:t>
            </a:r>
            <a:r>
              <a:rPr lang="ru-RU" sz="3600" dirty="0" smtClean="0">
                <a:solidFill>
                  <a:schemeClr val="tx1"/>
                </a:solidFill>
              </a:rPr>
              <a:t>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600" dirty="0" smtClean="0">
                <a:solidFill>
                  <a:schemeClr val="tx1"/>
                </a:solidFill>
              </a:rPr>
              <a:t>социальное партнерство;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600" dirty="0" smtClean="0">
                <a:solidFill>
                  <a:schemeClr val="tx1"/>
                </a:solidFill>
              </a:rPr>
              <a:t>кейс-анализ;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600" dirty="0" smtClean="0">
                <a:solidFill>
                  <a:schemeClr val="tx1"/>
                </a:solidFill>
              </a:rPr>
              <a:t> событийность.</a:t>
            </a: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sz="2600" dirty="0" smtClean="0">
              <a:solidFill>
                <a:schemeClr val="tx1"/>
              </a:solidFill>
            </a:endParaRPr>
          </a:p>
          <a:p>
            <a:pPr>
              <a:lnSpc>
                <a:spcPts val="3000"/>
              </a:lnSpc>
              <a:spcBef>
                <a:spcPts val="0"/>
              </a:spcBef>
            </a:pP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82725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4" name="AutoShape 2" descr="https://mail.vyatsu.ru/owa/service.svc/s/GetFileAttachment?id=AAMkADJhMmQ4Mzk1LWYyY2QtNDU5ZS04YjZkLTRjOWNjN2EzYTUyYQBGAAAAAABUCGQ90Fg3Q40UYVzh7vgaBwDZ6I%2FWweevRIzIfIOaoKYsAAAAVLUlAADxDGRvgwjDRpjtPTBahTpmAAPERDVlAAABEgAQAM4HfwAC76xLpS%2BoVcgfyKQ%3D&amp;isImagePreview=True&amp;X-OWA-CANARY=QDomaCOYVEypIMZrQvxOGr9cHHskONYIQN1kSRLPncKXCBfnz380NDzGz-1GSWuuKSTSn0mQT-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F476017-7912-4D59-82DD-9E2B8E05467A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715272" y="0"/>
              <a:ext cx="1428728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 descr="C:\Users\Алия\AppData\Local\Microsoft\Windows\Temporary Internet Files\Content.Word\3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15338" y="0"/>
              <a:ext cx="266699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0" descr="C:\Users\Алия\AppData\Local\Microsoft\Windows\Temporary Internet Files\Content.Word\¦д¦-TАTГ¦-1.jpg"/>
            <p:cNvPicPr/>
            <p:nvPr/>
          </p:nvPicPr>
          <p:blipFill>
            <a:blip r:embed="rId3" cstate="print"/>
            <a:srcRect r="73973"/>
            <a:stretch>
              <a:fillRect/>
            </a:stretch>
          </p:blipFill>
          <p:spPr bwMode="auto">
            <a:xfrm>
              <a:off x="142844" y="142852"/>
              <a:ext cx="1357322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357290" y="214290"/>
              <a:ext cx="64294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spc="-10" dirty="0"/>
                <a:t>«СОЗДАНИЕ СИСТЕМЫ СОПРОВОЖДЕНИЯ ДЕЯТЕЛЬНОСТИ </a:t>
              </a:r>
            </a:p>
            <a:p>
              <a:pPr algn="ctr"/>
              <a:r>
                <a:rPr lang="ru-RU" sz="1400" b="1" spc="-10" dirty="0"/>
                <a:t>ОБРАЗОВАТЕЛЬНЫХ ОРГАНИЗАЦИЙ ВЫСШЕГО ОБРАЗОВАНИЯ </a:t>
              </a:r>
            </a:p>
            <a:p>
              <a:pPr algn="ctr"/>
              <a:r>
                <a:rPr lang="ru-RU" sz="1400" b="1" spc="-10" dirty="0"/>
                <a:t>ПО РЕАЛИЗАЦИИ И РАЗВИТИЮ ИНКЛЮЗИВНОГО ОБРАЗОВАНИЯ»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 flipV="1">
              <a:off x="0" y="1000108"/>
              <a:ext cx="8215338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80528" y="1070306"/>
            <a:ext cx="8856984" cy="651997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  <a:spcBef>
                <a:spcPts val="0"/>
              </a:spcBef>
            </a:pPr>
            <a:r>
              <a:rPr lang="ru-RU" sz="3600" dirty="0" smtClean="0">
                <a:solidFill>
                  <a:srgbClr val="FF0000"/>
                </a:solidFill>
              </a:rPr>
              <a:t>Рамки и целевые группы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0" y="1821596"/>
            <a:ext cx="8243902" cy="5036403"/>
          </a:xfrm>
        </p:spPr>
        <p:txBody>
          <a:bodyPr>
            <a:noAutofit/>
          </a:bodyPr>
          <a:lstStyle/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непрерывный процесс от ранней профессионализации до постдипломного сопровождения и реализации карьерного роста;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600" dirty="0" smtClean="0">
                <a:solidFill>
                  <a:schemeClr val="tx1"/>
                </a:solidFill>
              </a:rPr>
              <a:t>дети с ОВЗ, </a:t>
            </a:r>
            <a:r>
              <a:rPr lang="ru-RU" sz="3600" dirty="0">
                <a:solidFill>
                  <a:schemeClr val="tx1"/>
                </a:solidFill>
              </a:rPr>
              <a:t>их родители (законные представители</a:t>
            </a:r>
            <a:r>
              <a:rPr lang="ru-RU" sz="3600" dirty="0" smtClean="0">
                <a:solidFill>
                  <a:schemeClr val="tx1"/>
                </a:solidFill>
              </a:rPr>
              <a:t>), профессиональное педагогическое сообщество, работодатели, общественность, государственные структуры</a:t>
            </a:r>
          </a:p>
          <a:p>
            <a:pPr algn="l">
              <a:lnSpc>
                <a:spcPts val="3000"/>
              </a:lnSpc>
              <a:spcBef>
                <a:spcPts val="0"/>
              </a:spcBef>
            </a:pPr>
            <a:endParaRPr lang="ru-RU" sz="2600" dirty="0" smtClean="0">
              <a:solidFill>
                <a:schemeClr val="tx1"/>
              </a:solidFill>
            </a:endParaRPr>
          </a:p>
          <a:p>
            <a:pPr>
              <a:lnSpc>
                <a:spcPts val="3000"/>
              </a:lnSpc>
              <a:spcBef>
                <a:spcPts val="0"/>
              </a:spcBef>
            </a:pP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43113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4" name="AutoShape 2" descr="https://mail.vyatsu.ru/owa/service.svc/s/GetFileAttachment?id=AAMkADJhMmQ4Mzk1LWYyY2QtNDU5ZS04YjZkLTRjOWNjN2EzYTUyYQBGAAAAAABUCGQ90Fg3Q40UYVzh7vgaBwDZ6I%2FWweevRIzIfIOaoKYsAAAAVLUlAADxDGRvgwjDRpjtPTBahTpmAAPERDVlAAABEgAQAM4HfwAC76xLpS%2BoVcgfyKQ%3D&amp;isImagePreview=True&amp;X-OWA-CANARY=QDomaCOYVEypIMZrQvxOGr9cHHskONYIQN1kSRLPncKXCBfnz380NDzGz-1GSWuuKSTSn0mQT-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F476017-7912-4D59-82DD-9E2B8E05467A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715272" y="0"/>
              <a:ext cx="1428728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 descr="C:\Users\Алия\AppData\Local\Microsoft\Windows\Temporary Internet Files\Content.Word\3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15338" y="0"/>
              <a:ext cx="266699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0" descr="C:\Users\Алия\AppData\Local\Microsoft\Windows\Temporary Internet Files\Content.Word\¦д¦-TАTГ¦-1.jpg"/>
            <p:cNvPicPr/>
            <p:nvPr/>
          </p:nvPicPr>
          <p:blipFill>
            <a:blip r:embed="rId3" cstate="print"/>
            <a:srcRect r="73973"/>
            <a:stretch>
              <a:fillRect/>
            </a:stretch>
          </p:blipFill>
          <p:spPr bwMode="auto">
            <a:xfrm>
              <a:off x="142844" y="142852"/>
              <a:ext cx="1357322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357290" y="214290"/>
              <a:ext cx="64294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spc="-10" dirty="0"/>
                <a:t>«СОЗДАНИЕ СИСТЕМЫ СОПРОВОЖДЕНИЯ ДЕЯТЕЛЬНОСТИ </a:t>
              </a:r>
            </a:p>
            <a:p>
              <a:pPr algn="ctr"/>
              <a:r>
                <a:rPr lang="ru-RU" sz="1400" b="1" spc="-10" dirty="0"/>
                <a:t>ОБРАЗОВАТЕЛЬНЫХ ОРГАНИЗАЦИЙ ВЫСШЕГО ОБРАЗОВАНИЯ </a:t>
              </a:r>
            </a:p>
            <a:p>
              <a:pPr algn="ctr"/>
              <a:r>
                <a:rPr lang="ru-RU" sz="1400" b="1" spc="-10" dirty="0"/>
                <a:t>ПО РЕАЛИЗАЦИИ И РАЗВИТИЮ ИНКЛЮЗИВНОГО ОБРАЗОВАНИЯ»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 flipV="1">
              <a:off x="0" y="1000108"/>
              <a:ext cx="8215338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-1" y="1821596"/>
            <a:ext cx="8482037" cy="5036403"/>
          </a:xfrm>
        </p:spPr>
        <p:txBody>
          <a:bodyPr>
            <a:noAutofit/>
          </a:bodyPr>
          <a:lstStyle/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chemeClr val="tx1"/>
                </a:solidFill>
              </a:rPr>
              <a:t>изучение интересов, способностей, склонностей, профессиональной направленности, предпочтений;</a:t>
            </a: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chemeClr val="tx1"/>
                </a:solidFill>
              </a:rPr>
              <a:t>формирование мотивации к получению квалифицированной профессии и трудоустройству;</a:t>
            </a: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chemeClr val="tx1"/>
                </a:solidFill>
              </a:rPr>
              <a:t>профессиональные пробы, дегустации, учебно-профессиональная деятельность; </a:t>
            </a: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chemeClr val="tx1"/>
                </a:solidFill>
              </a:rPr>
              <a:t>дополнительное образование и </a:t>
            </a:r>
            <a:r>
              <a:rPr lang="ru-RU" sz="2600" dirty="0" err="1" smtClean="0">
                <a:solidFill>
                  <a:schemeClr val="tx1"/>
                </a:solidFill>
              </a:rPr>
              <a:t>довузовская</a:t>
            </a:r>
            <a:r>
              <a:rPr lang="ru-RU" sz="2600" dirty="0" smtClean="0">
                <a:solidFill>
                  <a:schemeClr val="tx1"/>
                </a:solidFill>
              </a:rPr>
              <a:t> подготовка;</a:t>
            </a: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600" dirty="0">
                <a:solidFill>
                  <a:schemeClr val="tx1"/>
                </a:solidFill>
              </a:rPr>
              <a:t>осознание требований профессии и реальных возможностей </a:t>
            </a:r>
            <a:r>
              <a:rPr lang="ru-RU" sz="2600" dirty="0" smtClean="0">
                <a:solidFill>
                  <a:schemeClr val="tx1"/>
                </a:solidFill>
              </a:rPr>
              <a:t>абитуриентов, </a:t>
            </a:r>
            <a:r>
              <a:rPr lang="ru-RU" sz="2600" dirty="0">
                <a:solidFill>
                  <a:schemeClr val="tx1"/>
                </a:solidFill>
              </a:rPr>
              <a:t>векторы </a:t>
            </a:r>
            <a:r>
              <a:rPr lang="ru-RU" sz="2600" dirty="0" smtClean="0">
                <a:solidFill>
                  <a:schemeClr val="tx1"/>
                </a:solidFill>
              </a:rPr>
              <a:t>замещения;</a:t>
            </a:r>
            <a:endParaRPr lang="ru-RU" sz="2600" dirty="0">
              <a:solidFill>
                <a:schemeClr val="tx1"/>
              </a:solidFill>
            </a:endParaRP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chemeClr val="tx1"/>
                </a:solidFill>
              </a:rPr>
              <a:t>ориентировка </a:t>
            </a:r>
            <a:r>
              <a:rPr lang="ru-RU" sz="2600" dirty="0">
                <a:solidFill>
                  <a:schemeClr val="tx1"/>
                </a:solidFill>
              </a:rPr>
              <a:t>в спектре предоставляемых образовательных услуг на разных уровнях образования (НПО, СПО, ВО</a:t>
            </a:r>
            <a:r>
              <a:rPr lang="ru-RU" sz="2600" dirty="0" smtClean="0">
                <a:solidFill>
                  <a:schemeClr val="tx1"/>
                </a:solidFill>
              </a:rPr>
              <a:t>)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endParaRPr lang="ru-RU" sz="2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2536" y="893878"/>
            <a:ext cx="9144000" cy="115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7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s://mail.vyatsu.ru/owa/service.svc/s/GetFileAttachment?id=AAMkADJhMmQ4Mzk1LWYyY2QtNDU5ZS04YjZkLTRjOWNjN2EzYTUyYQBGAAAAAABUCGQ90Fg3Q40UYVzh7vgaBwDZ6I%2FWweevRIzIfIOaoKYsAAAAVLUlAADxDGRvgwjDRpjtPTBahTpmAAPERDVkAAABEgAQAPUV2Z22wpRMriItro9pZJM%3D&amp;isImagePreview=True&amp;X-OWA-CANARY=9SUSdWZs-k2pxzqbJfOMObY8nfQjONYI9iVVGdCMaOQijCDa_OfIuOJ2jyoFEWSmXeJKlJZhs7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4" name="AutoShape 2" descr="https://mail.vyatsu.ru/owa/service.svc/s/GetFileAttachment?id=AAMkADJhMmQ4Mzk1LWYyY2QtNDU5ZS04YjZkLTRjOWNjN2EzYTUyYQBGAAAAAABUCGQ90Fg3Q40UYVzh7vgaBwDZ6I%2FWweevRIzIfIOaoKYsAAAAVLUlAADxDGRvgwjDRpjtPTBahTpmAAPERDVlAAABEgAQAM4HfwAC76xLpS%2BoVcgfyKQ%3D&amp;isImagePreview=True&amp;X-OWA-CANARY=QDomaCOYVEypIMZrQvxOGr9cHHskONYIQN1kSRLPncKXCBfnz380NDzGz-1GSWuuKSTSn0mQT-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F476017-7912-4D59-82DD-9E2B8E05467A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715272" y="0"/>
              <a:ext cx="1428728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 descr="C:\Users\Алия\AppData\Local\Microsoft\Windows\Temporary Internet Files\Content.Word\3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15338" y="0"/>
              <a:ext cx="266699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0" descr="C:\Users\Алия\AppData\Local\Microsoft\Windows\Temporary Internet Files\Content.Word\¦д¦-TАTГ¦-1.jpg"/>
            <p:cNvPicPr/>
            <p:nvPr/>
          </p:nvPicPr>
          <p:blipFill>
            <a:blip r:embed="rId3" cstate="print"/>
            <a:srcRect r="73973"/>
            <a:stretch>
              <a:fillRect/>
            </a:stretch>
          </p:blipFill>
          <p:spPr bwMode="auto">
            <a:xfrm>
              <a:off x="142844" y="142852"/>
              <a:ext cx="1357322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357290" y="214290"/>
              <a:ext cx="64294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spc="-10" dirty="0"/>
                <a:t>«СОЗДАНИЕ СИСТЕМЫ СОПРОВОЖДЕНИЯ ДЕЯТЕЛЬНОСТИ </a:t>
              </a:r>
            </a:p>
            <a:p>
              <a:pPr algn="ctr"/>
              <a:r>
                <a:rPr lang="ru-RU" sz="1400" b="1" spc="-10" dirty="0"/>
                <a:t>ОБРАЗОВАТЕЛЬНЫХ ОРГАНИЗАЦИЙ ВЫСШЕГО ОБРАЗОВАНИЯ </a:t>
              </a:r>
            </a:p>
            <a:p>
              <a:pPr algn="ctr"/>
              <a:r>
                <a:rPr lang="ru-RU" sz="1400" b="1" spc="-10" dirty="0"/>
                <a:t>ПО РЕАЛИЗАЦИИ И РАЗВИТИЮ ИНКЛЮЗИВНОГО ОБРАЗОВАНИЯ»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 flipV="1">
              <a:off x="0" y="1000108"/>
              <a:ext cx="8215338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80528" y="1070306"/>
            <a:ext cx="8856984" cy="651997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  <a:spcBef>
                <a:spcPts val="0"/>
              </a:spcBef>
            </a:pPr>
            <a:r>
              <a:rPr lang="ru-RU" sz="3600" dirty="0" smtClean="0">
                <a:solidFill>
                  <a:srgbClr val="FF0000"/>
                </a:solidFill>
              </a:rPr>
              <a:t>Технологии реализации концепта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0" y="1821596"/>
            <a:ext cx="8243902" cy="5036403"/>
          </a:xfrm>
        </p:spPr>
        <p:txBody>
          <a:bodyPr>
            <a:noAutofit/>
          </a:bodyPr>
          <a:lstStyle/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профориентация;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 err="1" smtClean="0">
                <a:solidFill>
                  <a:schemeClr val="tx1"/>
                </a:solidFill>
              </a:rPr>
              <a:t>профдиагностика</a:t>
            </a:r>
            <a:r>
              <a:rPr lang="ru-RU" dirty="0" smtClean="0">
                <a:solidFill>
                  <a:schemeClr val="tx1"/>
                </a:solidFill>
              </a:rPr>
              <a:t>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 err="1" smtClean="0">
                <a:solidFill>
                  <a:schemeClr val="tx1"/>
                </a:solidFill>
              </a:rPr>
              <a:t>профконсалтинг</a:t>
            </a:r>
            <a:r>
              <a:rPr lang="ru-RU" dirty="0" smtClean="0">
                <a:solidFill>
                  <a:schemeClr val="tx1"/>
                </a:solidFill>
              </a:rPr>
              <a:t>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тренинги, </a:t>
            </a:r>
            <a:r>
              <a:rPr lang="ru-RU" dirty="0" err="1" smtClean="0">
                <a:solidFill>
                  <a:schemeClr val="tx1"/>
                </a:solidFill>
              </a:rPr>
              <a:t>интерактивы</a:t>
            </a:r>
            <a:r>
              <a:rPr lang="ru-RU" dirty="0" smtClean="0">
                <a:solidFill>
                  <a:schemeClr val="tx1"/>
                </a:solidFill>
              </a:rPr>
              <a:t>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кружки, секции, образовательные курсы, </a:t>
            </a:r>
            <a:r>
              <a:rPr lang="ru-RU" dirty="0" err="1" smtClean="0">
                <a:solidFill>
                  <a:schemeClr val="tx1"/>
                </a:solidFill>
              </a:rPr>
              <a:t>кванториумы</a:t>
            </a:r>
            <a:r>
              <a:rPr lang="ru-RU" dirty="0" smtClean="0">
                <a:solidFill>
                  <a:schemeClr val="tx1"/>
                </a:solidFill>
              </a:rPr>
              <a:t>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 учебная и производственная практика;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включение в науку, самоуправление, общественную, культурно-творческую деятельность.</a:t>
            </a:r>
          </a:p>
          <a:p>
            <a:pPr marL="685800" indent="-685800" algn="l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sz="2600" dirty="0" smtClean="0">
              <a:solidFill>
                <a:schemeClr val="tx1"/>
              </a:solidFill>
            </a:endParaRPr>
          </a:p>
          <a:p>
            <a:pPr>
              <a:lnSpc>
                <a:spcPts val="3000"/>
              </a:lnSpc>
              <a:spcBef>
                <a:spcPts val="0"/>
              </a:spcBef>
            </a:pP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7812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1163</TotalTime>
  <Words>1203</Words>
  <Application>Microsoft Office PowerPoint</Application>
  <PresentationFormat>Экран (4:3)</PresentationFormat>
  <Paragraphs>184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宋体</vt:lpstr>
      <vt:lpstr>Arial</vt:lpstr>
      <vt:lpstr>Calibri</vt:lpstr>
      <vt:lpstr>Noto Sans CJK SC Regular</vt:lpstr>
      <vt:lpstr>Wingdings</vt:lpstr>
      <vt:lpstr>Тема Office</vt:lpstr>
      <vt:lpstr>Презентация PowerPoint</vt:lpstr>
      <vt:lpstr>Мониторинг образовательных потребностей молодежи с ОВЗ (2017 г.)</vt:lpstr>
      <vt:lpstr>Проблемы выбора высшего образования молодыми людьми с ОВЗ</vt:lpstr>
      <vt:lpstr>Система работы по формированию предпочтения высшего образования у лиц с ОВЗ</vt:lpstr>
      <vt:lpstr>Концепт 1: Актуализация и рационализация  ценности высшего образования для лиц с ОВЗ</vt:lpstr>
      <vt:lpstr>Технологии реализации концепта</vt:lpstr>
      <vt:lpstr>Рамки и целевые группы</vt:lpstr>
      <vt:lpstr>Презентация PowerPoint</vt:lpstr>
      <vt:lpstr>Технологии реализации концепта</vt:lpstr>
      <vt:lpstr>Рамки и целевые группы</vt:lpstr>
      <vt:lpstr>Клуб для детей с ОВЗ и детей-инвалидов</vt:lpstr>
      <vt:lpstr>Конкурс “Как я вижу себя в  будущей профессии”</vt:lpstr>
      <vt:lpstr>День абитуриента  “В кругу друзей”</vt:lpstr>
      <vt:lpstr>Концепт 3: Обеспечение доступности и качества высшего образования для лиц с ОВЗ</vt:lpstr>
      <vt:lpstr>Технологии реализации концепта</vt:lpstr>
      <vt:lpstr>Рамки и целевые группы</vt:lpstr>
      <vt:lpstr>Концепт 4: Формирование психологической зрелости личности лиц с ОВЗ в процессе профессионального образования</vt:lpstr>
      <vt:lpstr>Технологии реализации концепта</vt:lpstr>
      <vt:lpstr>Рамки и целевые группы</vt:lpstr>
      <vt:lpstr>Презентация PowerPoint</vt:lpstr>
      <vt:lpstr>Количество обучающихся с  инвалидностью и ОВЗ в СКФУ</vt:lpstr>
      <vt:lpstr>Количество трудоустроенных выпускников СКФУ с инвалидностью и ОВЗ</vt:lpstr>
      <vt:lpstr>Перспективные направления работы 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Алия</dc:creator>
  <cp:lastModifiedBy>Пользователь</cp:lastModifiedBy>
  <cp:revision>45</cp:revision>
  <dcterms:created xsi:type="dcterms:W3CDTF">2018-10-22T13:11:23Z</dcterms:created>
  <dcterms:modified xsi:type="dcterms:W3CDTF">2018-11-14T05:51:29Z</dcterms:modified>
</cp:coreProperties>
</file>